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45.xml" ContentType="application/vnd.openxmlformats-officedocument.presentationml.sl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xml" ContentType="application/vnd.openxmlformats-officedocument.presentationml.notesSlide+xml"/>
  <Override PartName="/ppt/slideLayouts/slideLayout4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webextensions/webextension1.xml" ContentType="application/vnd.ms-office.webextension+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theme/themeOverride1.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style11.xml" ContentType="application/vnd.ms-office.chartstyle+xml"/>
  <Override PartName="/ppt/theme/theme2.xml" ContentType="application/vnd.openxmlformats-officedocument.theme+xml"/>
  <Override PartName="/ppt/charts/colors11.xml" ContentType="application/vnd.ms-office.chartcolorstyle+xml"/>
  <Override PartName="/ppt/charts/colors6.xml" ContentType="application/vnd.ms-office.chartcolor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webextensions/taskpanes.xml" ContentType="application/vnd.ms-office.webextensiontaskpanes+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5.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 id="2147483774" r:id="rId5"/>
    <p:sldMasterId id="2147483804" r:id="rId6"/>
    <p:sldMasterId id="2147483819" r:id="rId7"/>
  </p:sldMasterIdLst>
  <p:notesMasterIdLst>
    <p:notesMasterId r:id="rId107"/>
  </p:notesMasterIdLst>
  <p:sldIdLst>
    <p:sldId id="257" r:id="rId8"/>
    <p:sldId id="258" r:id="rId9"/>
    <p:sldId id="1056" r:id="rId10"/>
    <p:sldId id="1048" r:id="rId11"/>
    <p:sldId id="1082" r:id="rId12"/>
    <p:sldId id="1083" r:id="rId13"/>
    <p:sldId id="1081" r:id="rId14"/>
    <p:sldId id="1058" r:id="rId15"/>
    <p:sldId id="1059" r:id="rId16"/>
    <p:sldId id="279" r:id="rId17"/>
    <p:sldId id="290" r:id="rId18"/>
    <p:sldId id="291" r:id="rId19"/>
    <p:sldId id="1096" r:id="rId20"/>
    <p:sldId id="1060" r:id="rId21"/>
    <p:sldId id="1115" r:id="rId22"/>
    <p:sldId id="1049" r:id="rId23"/>
    <p:sldId id="262" r:id="rId24"/>
    <p:sldId id="263" r:id="rId25"/>
    <p:sldId id="295" r:id="rId26"/>
    <p:sldId id="1050" r:id="rId27"/>
    <p:sldId id="1052" r:id="rId28"/>
    <p:sldId id="1053" r:id="rId29"/>
    <p:sldId id="1054" r:id="rId30"/>
    <p:sldId id="1109" r:id="rId31"/>
    <p:sldId id="1107" r:id="rId32"/>
    <p:sldId id="1132" r:id="rId33"/>
    <p:sldId id="1099" r:id="rId34"/>
    <p:sldId id="1114" r:id="rId35"/>
    <p:sldId id="266" r:id="rId36"/>
    <p:sldId id="1045" r:id="rId37"/>
    <p:sldId id="289" r:id="rId38"/>
    <p:sldId id="288" r:id="rId39"/>
    <p:sldId id="285" r:id="rId40"/>
    <p:sldId id="1067" r:id="rId41"/>
    <p:sldId id="1121" r:id="rId42"/>
    <p:sldId id="1120" r:id="rId43"/>
    <p:sldId id="1116" r:id="rId44"/>
    <p:sldId id="1119" r:id="rId45"/>
    <p:sldId id="1070" r:id="rId46"/>
    <p:sldId id="1117" r:id="rId47"/>
    <p:sldId id="1125" r:id="rId48"/>
    <p:sldId id="1104" r:id="rId49"/>
    <p:sldId id="1127" r:id="rId50"/>
    <p:sldId id="1126" r:id="rId51"/>
    <p:sldId id="1112" r:id="rId52"/>
    <p:sldId id="1128" r:id="rId53"/>
    <p:sldId id="1122" r:id="rId54"/>
    <p:sldId id="1046" r:id="rId55"/>
    <p:sldId id="1044" r:id="rId56"/>
    <p:sldId id="1118" r:id="rId57"/>
    <p:sldId id="1100" r:id="rId58"/>
    <p:sldId id="1131" r:id="rId59"/>
    <p:sldId id="1101" r:id="rId60"/>
    <p:sldId id="1079" r:id="rId61"/>
    <p:sldId id="1106" r:id="rId62"/>
    <p:sldId id="1130" r:id="rId63"/>
    <p:sldId id="1134" r:id="rId64"/>
    <p:sldId id="1135" r:id="rId65"/>
    <p:sldId id="1042" r:id="rId66"/>
    <p:sldId id="1136" r:id="rId67"/>
    <p:sldId id="1133" r:id="rId68"/>
    <p:sldId id="1055" r:id="rId69"/>
    <p:sldId id="1061" r:id="rId70"/>
    <p:sldId id="1064" r:id="rId71"/>
    <p:sldId id="1065" r:id="rId72"/>
    <p:sldId id="1066" r:id="rId73"/>
    <p:sldId id="1069" r:id="rId74"/>
    <p:sldId id="1076" r:id="rId75"/>
    <p:sldId id="1077" r:id="rId76"/>
    <p:sldId id="1078" r:id="rId77"/>
    <p:sldId id="1084" r:id="rId78"/>
    <p:sldId id="1085" r:id="rId79"/>
    <p:sldId id="1086" r:id="rId80"/>
    <p:sldId id="1087" r:id="rId81"/>
    <p:sldId id="1088" r:id="rId82"/>
    <p:sldId id="1090" r:id="rId83"/>
    <p:sldId id="1092" r:id="rId84"/>
    <p:sldId id="1113" r:id="rId85"/>
    <p:sldId id="1072" r:id="rId86"/>
    <p:sldId id="1073" r:id="rId87"/>
    <p:sldId id="1074" r:id="rId88"/>
    <p:sldId id="1075" r:id="rId89"/>
    <p:sldId id="1089" r:id="rId90"/>
    <p:sldId id="1091" r:id="rId91"/>
    <p:sldId id="1123" r:id="rId92"/>
    <p:sldId id="1124" r:id="rId93"/>
    <p:sldId id="264" r:id="rId94"/>
    <p:sldId id="287" r:id="rId95"/>
    <p:sldId id="286" r:id="rId96"/>
    <p:sldId id="284" r:id="rId97"/>
    <p:sldId id="1062" r:id="rId98"/>
    <p:sldId id="1063" r:id="rId99"/>
    <p:sldId id="281" r:id="rId100"/>
    <p:sldId id="282" r:id="rId101"/>
    <p:sldId id="1071" r:id="rId102"/>
    <p:sldId id="1108" r:id="rId103"/>
    <p:sldId id="1137" r:id="rId104"/>
    <p:sldId id="1142" r:id="rId105"/>
    <p:sldId id="1138"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akko Rintamäki" initials="JR" lastIdx="1" clrIdx="0">
    <p:extLst>
      <p:ext uri="{19B8F6BF-5375-455C-9EA6-DF929625EA0E}">
        <p15:presenceInfo xmlns:p15="http://schemas.microsoft.com/office/powerpoint/2012/main" userId="S::jaakko.rintamaki@sitowise.com::9059b12c-e3c0-49ca-9055-7dcd8ad5e2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BFF"/>
    <a:srgbClr val="E5F2FF"/>
    <a:srgbClr val="E7F9FF"/>
    <a:srgbClr val="0099CD"/>
    <a:srgbClr val="E1FEFF"/>
    <a:srgbClr val="C1EFFF"/>
    <a:srgbClr val="0335CC"/>
    <a:srgbClr val="DFD3E8"/>
    <a:srgbClr val="8C54A1"/>
    <a:srgbClr val="159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382AD-C460-488E-B1D6-935BE5D22183}" v="5233" dt="2020-12-16T11:24:48.259"/>
    <p1510:client id="{3F3A01E2-225D-449C-8B21-535EBF423979}" v="1028" dt="2020-12-16T09:16:25.006"/>
    <p1510:client id="{ED4C5ED4-139B-4E0B-B781-A0FAC5DE5430}" v="48" dt="2020-12-16T17:19:16.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06"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notesMaster" Target="notesMasters/notesMaster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microsoft.com/office/2015/10/relationships/revisionInfo" Target="revisionInfo.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commentAuthors" Target="commentAuthor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customXml" Target="../customXml/item4.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3_Projektity&#246;/Matkustajam&#228;&#228;r&#228;t/Matkustajam&#228;&#228;r&#228;t_1990_201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katja.kaartinen\AppData\Roaming\Microsoft\Excel\Copy%2520of%2520012_11db_2018_henkil&#246;st&#246;_ja_liikevaihdot%20(version%201).xlsb"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V&#228;est&#246;_maakunnittain_2019.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V&#228;est&#246;_maakunnittain_2019.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V&#228;est&#246;_maakunnittain_2019.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Copy%20of%20012_11db_2018.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Copy%20of%20012_11db_2018.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bk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Tulli/Copy%20of%20Maakuntakatsauksen%20liitetaulukot%202020%20tammi-kes&#228;kuu.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Tulli/Maakuntakatsauksen%20liitetaulukot%2020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investoinnit_kansantalouden%20tilinpidoss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investoinnit_kansantalouden%20tilinpidoss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Aluetalous/Copy%20of%20Valmistuneet%20verotukset%202019_2020_yhteis&#246;vero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itowise.sharepoint.com/sites/voima-project-sc400237/Jaetut%20asiakirjat/General/02_L&#228;ht&#246;aineisto/Matkailu/Copy%20of%20013_11j1_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atja.kaartinen\AppData\Roaming\Microsoft\Excel\Copy%2520of%2520012_11db_2018_henkil&#246;st&#246;_ja_liikevaihdot%20(version%201).xlsb"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Yhdessä!$A$2</c:f>
              <c:strCache>
                <c:ptCount val="1"/>
                <c:pt idx="0">
                  <c:v>Joensuu</c:v>
                </c:pt>
              </c:strCache>
            </c:strRef>
          </c:tx>
          <c:spPr>
            <a:ln w="76200" cap="rnd">
              <a:solidFill>
                <a:schemeClr val="accent2"/>
              </a:solidFill>
              <a:round/>
            </a:ln>
            <a:effectLst/>
          </c:spPr>
          <c:marker>
            <c:symbol val="none"/>
          </c:marker>
          <c:cat>
            <c:numRef>
              <c:f>Yhdessä!$V$1:$AE$1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Yhdessä!$V$2:$AE$2</c:f>
              <c:numCache>
                <c:formatCode>#,##0</c:formatCode>
                <c:ptCount val="10"/>
                <c:pt idx="0">
                  <c:v>108618</c:v>
                </c:pt>
                <c:pt idx="1">
                  <c:v>108704</c:v>
                </c:pt>
                <c:pt idx="2">
                  <c:v>130006</c:v>
                </c:pt>
                <c:pt idx="3">
                  <c:v>118084</c:v>
                </c:pt>
                <c:pt idx="4">
                  <c:v>125082</c:v>
                </c:pt>
                <c:pt idx="5">
                  <c:v>121281</c:v>
                </c:pt>
                <c:pt idx="6">
                  <c:v>112454</c:v>
                </c:pt>
                <c:pt idx="7">
                  <c:v>110666</c:v>
                </c:pt>
                <c:pt idx="8">
                  <c:v>111144</c:v>
                </c:pt>
                <c:pt idx="9" formatCode="General">
                  <c:v>112564</c:v>
                </c:pt>
              </c:numCache>
            </c:numRef>
          </c:val>
          <c:smooth val="0"/>
          <c:extLst>
            <c:ext xmlns:c16="http://schemas.microsoft.com/office/drawing/2014/chart" uri="{C3380CC4-5D6E-409C-BE32-E72D297353CC}">
              <c16:uniqueId val="{00000000-C7CE-4EA4-AD7C-99EABA3E44BD}"/>
            </c:ext>
          </c:extLst>
        </c:ser>
        <c:ser>
          <c:idx val="2"/>
          <c:order val="1"/>
          <c:tx>
            <c:strRef>
              <c:f>Yhdessä!$A$3</c:f>
              <c:strCache>
                <c:ptCount val="1"/>
                <c:pt idx="0">
                  <c:v>Jyväskylä</c:v>
                </c:pt>
              </c:strCache>
            </c:strRef>
          </c:tx>
          <c:spPr>
            <a:ln w="76200" cap="rnd">
              <a:solidFill>
                <a:schemeClr val="accent3"/>
              </a:solidFill>
              <a:round/>
            </a:ln>
            <a:effectLst/>
          </c:spPr>
          <c:marker>
            <c:symbol val="none"/>
          </c:marker>
          <c:cat>
            <c:numRef>
              <c:f>Yhdessä!$V$1:$AE$1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Yhdessä!$V$3:$AE$3</c:f>
              <c:numCache>
                <c:formatCode>#,##0</c:formatCode>
                <c:ptCount val="10"/>
                <c:pt idx="0">
                  <c:v>74982</c:v>
                </c:pt>
                <c:pt idx="1">
                  <c:v>75131</c:v>
                </c:pt>
                <c:pt idx="2">
                  <c:v>46139</c:v>
                </c:pt>
                <c:pt idx="3">
                  <c:v>37237</c:v>
                </c:pt>
                <c:pt idx="4">
                  <c:v>39387</c:v>
                </c:pt>
                <c:pt idx="5">
                  <c:v>51761</c:v>
                </c:pt>
                <c:pt idx="6">
                  <c:v>51603</c:v>
                </c:pt>
                <c:pt idx="7">
                  <c:v>56814</c:v>
                </c:pt>
                <c:pt idx="8">
                  <c:v>59516</c:v>
                </c:pt>
                <c:pt idx="9">
                  <c:v>57027</c:v>
                </c:pt>
              </c:numCache>
            </c:numRef>
          </c:val>
          <c:smooth val="0"/>
          <c:extLst>
            <c:ext xmlns:c16="http://schemas.microsoft.com/office/drawing/2014/chart" uri="{C3380CC4-5D6E-409C-BE32-E72D297353CC}">
              <c16:uniqueId val="{00000001-C7CE-4EA4-AD7C-99EABA3E44BD}"/>
            </c:ext>
          </c:extLst>
        </c:ser>
        <c:ser>
          <c:idx val="3"/>
          <c:order val="2"/>
          <c:tx>
            <c:strRef>
              <c:f>Yhdessä!$A$4</c:f>
              <c:strCache>
                <c:ptCount val="1"/>
                <c:pt idx="0">
                  <c:v>Kajaani</c:v>
                </c:pt>
              </c:strCache>
            </c:strRef>
          </c:tx>
          <c:spPr>
            <a:ln w="76200" cap="rnd">
              <a:solidFill>
                <a:schemeClr val="accent4"/>
              </a:solidFill>
              <a:round/>
            </a:ln>
            <a:effectLst/>
          </c:spPr>
          <c:marker>
            <c:symbol val="none"/>
          </c:marker>
          <c:cat>
            <c:numRef>
              <c:f>Yhdessä!$V$1:$AE$1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Yhdessä!$V$4:$AE$4</c:f>
              <c:numCache>
                <c:formatCode>#,##0</c:formatCode>
                <c:ptCount val="10"/>
                <c:pt idx="0">
                  <c:v>63980</c:v>
                </c:pt>
                <c:pt idx="1">
                  <c:v>74985</c:v>
                </c:pt>
                <c:pt idx="2">
                  <c:v>70369</c:v>
                </c:pt>
                <c:pt idx="3">
                  <c:v>69817</c:v>
                </c:pt>
                <c:pt idx="4">
                  <c:v>67981</c:v>
                </c:pt>
                <c:pt idx="5">
                  <c:v>81096</c:v>
                </c:pt>
                <c:pt idx="6">
                  <c:v>84160</c:v>
                </c:pt>
                <c:pt idx="7">
                  <c:v>84724</c:v>
                </c:pt>
                <c:pt idx="8">
                  <c:v>85286</c:v>
                </c:pt>
                <c:pt idx="9">
                  <c:v>84316</c:v>
                </c:pt>
              </c:numCache>
            </c:numRef>
          </c:val>
          <c:smooth val="0"/>
          <c:extLst>
            <c:ext xmlns:c16="http://schemas.microsoft.com/office/drawing/2014/chart" uri="{C3380CC4-5D6E-409C-BE32-E72D297353CC}">
              <c16:uniqueId val="{00000002-C7CE-4EA4-AD7C-99EABA3E44BD}"/>
            </c:ext>
          </c:extLst>
        </c:ser>
        <c:ser>
          <c:idx val="4"/>
          <c:order val="3"/>
          <c:tx>
            <c:strRef>
              <c:f>Yhdessä!$A$5</c:f>
              <c:strCache>
                <c:ptCount val="1"/>
                <c:pt idx="0">
                  <c:v>Kemi-Tornio</c:v>
                </c:pt>
              </c:strCache>
            </c:strRef>
          </c:tx>
          <c:spPr>
            <a:ln w="76200" cap="rnd">
              <a:solidFill>
                <a:schemeClr val="accent5"/>
              </a:solidFill>
              <a:round/>
            </a:ln>
            <a:effectLst/>
          </c:spPr>
          <c:marker>
            <c:symbol val="none"/>
          </c:marker>
          <c:cat>
            <c:numRef>
              <c:f>Yhdessä!$V$1:$AE$1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Yhdessä!$V$5:$AE$5</c:f>
              <c:numCache>
                <c:formatCode>#,##0</c:formatCode>
                <c:ptCount val="10"/>
                <c:pt idx="0">
                  <c:v>95079</c:v>
                </c:pt>
                <c:pt idx="1">
                  <c:v>91895</c:v>
                </c:pt>
                <c:pt idx="2">
                  <c:v>64242</c:v>
                </c:pt>
                <c:pt idx="3">
                  <c:v>56529</c:v>
                </c:pt>
                <c:pt idx="4">
                  <c:v>57707</c:v>
                </c:pt>
                <c:pt idx="5">
                  <c:v>55206</c:v>
                </c:pt>
                <c:pt idx="6">
                  <c:v>60645</c:v>
                </c:pt>
                <c:pt idx="7">
                  <c:v>95610</c:v>
                </c:pt>
                <c:pt idx="8">
                  <c:v>65004</c:v>
                </c:pt>
                <c:pt idx="9">
                  <c:v>62516</c:v>
                </c:pt>
              </c:numCache>
            </c:numRef>
          </c:val>
          <c:smooth val="0"/>
          <c:extLst>
            <c:ext xmlns:c16="http://schemas.microsoft.com/office/drawing/2014/chart" uri="{C3380CC4-5D6E-409C-BE32-E72D297353CC}">
              <c16:uniqueId val="{00000003-C7CE-4EA4-AD7C-99EABA3E44BD}"/>
            </c:ext>
          </c:extLst>
        </c:ser>
        <c:ser>
          <c:idx val="5"/>
          <c:order val="4"/>
          <c:tx>
            <c:strRef>
              <c:f>Yhdessä!$A$6</c:f>
              <c:strCache>
                <c:ptCount val="1"/>
                <c:pt idx="0">
                  <c:v>Kokkola-Pietarsaari</c:v>
                </c:pt>
              </c:strCache>
            </c:strRef>
          </c:tx>
          <c:spPr>
            <a:ln w="76200" cap="rnd">
              <a:solidFill>
                <a:schemeClr val="accent6"/>
              </a:solidFill>
              <a:round/>
            </a:ln>
            <a:effectLst/>
          </c:spPr>
          <c:marker>
            <c:symbol val="none"/>
          </c:marker>
          <c:cat>
            <c:numRef>
              <c:f>Yhdessä!$V$1:$AE$1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Yhdessä!$V$6:$AE$6</c:f>
              <c:numCache>
                <c:formatCode>#,##0</c:formatCode>
                <c:ptCount val="10"/>
                <c:pt idx="0">
                  <c:v>76979</c:v>
                </c:pt>
                <c:pt idx="1">
                  <c:v>87384</c:v>
                </c:pt>
                <c:pt idx="2">
                  <c:v>60476</c:v>
                </c:pt>
                <c:pt idx="3">
                  <c:v>51790</c:v>
                </c:pt>
                <c:pt idx="4">
                  <c:v>48478</c:v>
                </c:pt>
                <c:pt idx="5">
                  <c:v>69534</c:v>
                </c:pt>
                <c:pt idx="6">
                  <c:v>69433</c:v>
                </c:pt>
                <c:pt idx="7">
                  <c:v>60681</c:v>
                </c:pt>
                <c:pt idx="8">
                  <c:v>57286</c:v>
                </c:pt>
                <c:pt idx="9">
                  <c:v>51316</c:v>
                </c:pt>
              </c:numCache>
            </c:numRef>
          </c:val>
          <c:smooth val="0"/>
          <c:extLst>
            <c:ext xmlns:c16="http://schemas.microsoft.com/office/drawing/2014/chart" uri="{C3380CC4-5D6E-409C-BE32-E72D297353CC}">
              <c16:uniqueId val="{00000004-C7CE-4EA4-AD7C-99EABA3E44BD}"/>
            </c:ext>
          </c:extLst>
        </c:ser>
        <c:ser>
          <c:idx val="6"/>
          <c:order val="5"/>
          <c:tx>
            <c:strRef>
              <c:f>Yhdessä!$A$7</c:f>
              <c:strCache>
                <c:ptCount val="1"/>
                <c:pt idx="0">
                  <c:v>Savonlinna</c:v>
                </c:pt>
              </c:strCache>
            </c:strRef>
          </c:tx>
          <c:spPr>
            <a:ln w="76200" cap="rnd">
              <a:solidFill>
                <a:srgbClr val="7F7F7F"/>
              </a:solidFill>
              <a:round/>
            </a:ln>
            <a:effectLst/>
          </c:spPr>
          <c:marker>
            <c:symbol val="none"/>
          </c:marker>
          <c:cat>
            <c:numRef>
              <c:f>Yhdessä!$V$1:$AE$1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Yhdessä!$V$7:$AE$7</c:f>
              <c:numCache>
                <c:formatCode>#,##0</c:formatCode>
                <c:ptCount val="10"/>
                <c:pt idx="0">
                  <c:v>13007</c:v>
                </c:pt>
                <c:pt idx="1">
                  <c:v>12002</c:v>
                </c:pt>
                <c:pt idx="2">
                  <c:v>10671</c:v>
                </c:pt>
                <c:pt idx="3">
                  <c:v>9497</c:v>
                </c:pt>
                <c:pt idx="4">
                  <c:v>7261</c:v>
                </c:pt>
                <c:pt idx="5">
                  <c:v>11002</c:v>
                </c:pt>
                <c:pt idx="6">
                  <c:v>9881</c:v>
                </c:pt>
                <c:pt idx="7">
                  <c:v>9548</c:v>
                </c:pt>
                <c:pt idx="8">
                  <c:v>7628</c:v>
                </c:pt>
                <c:pt idx="9">
                  <c:v>7130</c:v>
                </c:pt>
              </c:numCache>
            </c:numRef>
          </c:val>
          <c:smooth val="0"/>
          <c:extLst>
            <c:ext xmlns:c16="http://schemas.microsoft.com/office/drawing/2014/chart" uri="{C3380CC4-5D6E-409C-BE32-E72D297353CC}">
              <c16:uniqueId val="{00000005-C7CE-4EA4-AD7C-99EABA3E44BD}"/>
            </c:ext>
          </c:extLst>
        </c:ser>
        <c:dLbls>
          <c:showLegendKey val="0"/>
          <c:showVal val="0"/>
          <c:showCatName val="0"/>
          <c:showSerName val="0"/>
          <c:showPercent val="0"/>
          <c:showBubbleSize val="0"/>
        </c:dLbls>
        <c:smooth val="0"/>
        <c:axId val="924315168"/>
        <c:axId val="924316152"/>
      </c:lineChart>
      <c:catAx>
        <c:axId val="92431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24316152"/>
        <c:crosses val="autoZero"/>
        <c:auto val="1"/>
        <c:lblAlgn val="ctr"/>
        <c:lblOffset val="100"/>
        <c:noMultiLvlLbl val="0"/>
      </c:catAx>
      <c:valAx>
        <c:axId val="92431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24315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rPr>
              <a:t>Yritysten toimipaikkojen liikevaihdot toimialoittain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manualLayout>
          <c:layoutTarget val="inner"/>
          <c:xMode val="edge"/>
          <c:yMode val="edge"/>
          <c:x val="1.8531783932930066E-2"/>
          <c:y val="0.28110449227090273"/>
          <c:w val="0.96293643213413982"/>
          <c:h val="0.65524575113160821"/>
        </c:manualLayout>
      </c:layout>
      <c:barChart>
        <c:barDir val="col"/>
        <c:grouping val="stacked"/>
        <c:varyColors val="0"/>
        <c:ser>
          <c:idx val="0"/>
          <c:order val="0"/>
          <c:tx>
            <c:strRef>
              <c:f>yhdistelyjä!$C$47</c:f>
              <c:strCache>
                <c:ptCount val="1"/>
                <c:pt idx="0">
                  <c:v>Maatalous, metsätalous ja kalatalous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yhdistelyjä!$C$48:$C$54</c:f>
              <c:numCache>
                <c:formatCode>0%</c:formatCode>
                <c:ptCount val="7"/>
                <c:pt idx="0">
                  <c:v>6.1990796130104251E-3</c:v>
                </c:pt>
                <c:pt idx="1">
                  <c:v>3.6065793041815009E-2</c:v>
                </c:pt>
                <c:pt idx="2">
                  <c:v>3.437065831794911E-2</c:v>
                </c:pt>
                <c:pt idx="3">
                  <c:v>1.4764157132770567E-2</c:v>
                </c:pt>
                <c:pt idx="4">
                  <c:v>1.0676439106816111E-2</c:v>
                </c:pt>
                <c:pt idx="5">
                  <c:v>5.6236397760549603E-2</c:v>
                </c:pt>
                <c:pt idx="6">
                  <c:v>1.8462957103932694E-2</c:v>
                </c:pt>
              </c:numCache>
            </c:numRef>
          </c:val>
          <c:extLst>
            <c:ext xmlns:c16="http://schemas.microsoft.com/office/drawing/2014/chart" uri="{C3380CC4-5D6E-409C-BE32-E72D297353CC}">
              <c16:uniqueId val="{00000000-09FD-462B-92BD-C4C439F5BBE5}"/>
            </c:ext>
          </c:extLst>
        </c:ser>
        <c:ser>
          <c:idx val="1"/>
          <c:order val="1"/>
          <c:tx>
            <c:strRef>
              <c:f>yhdistelyjä!$D$47</c:f>
              <c:strCache>
                <c:ptCount val="1"/>
                <c:pt idx="0">
                  <c:v>Teollisuus ja kaivostoiminta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yhdistelyjä!$D$48:$D$54</c:f>
              <c:numCache>
                <c:formatCode>0%</c:formatCode>
                <c:ptCount val="7"/>
                <c:pt idx="0">
                  <c:v>0.31934737711393835</c:v>
                </c:pt>
                <c:pt idx="1">
                  <c:v>0.27987309640681368</c:v>
                </c:pt>
                <c:pt idx="2">
                  <c:v>0.38501838176985204</c:v>
                </c:pt>
                <c:pt idx="3">
                  <c:v>0.3403240934554394</c:v>
                </c:pt>
                <c:pt idx="4">
                  <c:v>0.45096940798568358</c:v>
                </c:pt>
                <c:pt idx="5">
                  <c:v>0.26704936159094023</c:v>
                </c:pt>
                <c:pt idx="6">
                  <c:v>0.54782204104224475</c:v>
                </c:pt>
              </c:numCache>
            </c:numRef>
          </c:val>
          <c:extLst>
            <c:ext xmlns:c16="http://schemas.microsoft.com/office/drawing/2014/chart" uri="{C3380CC4-5D6E-409C-BE32-E72D297353CC}">
              <c16:uniqueId val="{00000001-09FD-462B-92BD-C4C439F5BBE5}"/>
            </c:ext>
          </c:extLst>
        </c:ser>
        <c:ser>
          <c:idx val="2"/>
          <c:order val="2"/>
          <c:tx>
            <c:strRef>
              <c:f>yhdistelyjä!$E$47</c:f>
              <c:strCache>
                <c:ptCount val="1"/>
                <c:pt idx="0">
                  <c:v>Rakentaminen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yhdistelyjä!$E$48:$E$54</c:f>
              <c:numCache>
                <c:formatCode>0%</c:formatCode>
                <c:ptCount val="7"/>
                <c:pt idx="0">
                  <c:v>8.5512329285507088E-2</c:v>
                </c:pt>
                <c:pt idx="1">
                  <c:v>0.10039188966672354</c:v>
                </c:pt>
                <c:pt idx="2">
                  <c:v>0.1026832255908917</c:v>
                </c:pt>
                <c:pt idx="3">
                  <c:v>0.10970086511472264</c:v>
                </c:pt>
                <c:pt idx="4">
                  <c:v>8.2020133309694002E-2</c:v>
                </c:pt>
                <c:pt idx="5">
                  <c:v>0.10435335391792293</c:v>
                </c:pt>
                <c:pt idx="6">
                  <c:v>7.1912147553691103E-2</c:v>
                </c:pt>
              </c:numCache>
            </c:numRef>
          </c:val>
          <c:extLst>
            <c:ext xmlns:c16="http://schemas.microsoft.com/office/drawing/2014/chart" uri="{C3380CC4-5D6E-409C-BE32-E72D297353CC}">
              <c16:uniqueId val="{00000002-09FD-462B-92BD-C4C439F5BBE5}"/>
            </c:ext>
          </c:extLst>
        </c:ser>
        <c:ser>
          <c:idx val="3"/>
          <c:order val="3"/>
          <c:tx>
            <c:strRef>
              <c:f>yhdistelyjä!$F$47</c:f>
              <c:strCache>
                <c:ptCount val="1"/>
                <c:pt idx="0">
                  <c:v>Tukku- ja vähittäiskauppa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yhdistelyjä!$F$48:$F$54</c:f>
              <c:numCache>
                <c:formatCode>0%</c:formatCode>
                <c:ptCount val="7"/>
                <c:pt idx="0">
                  <c:v>0.29285422002247075</c:v>
                </c:pt>
                <c:pt idx="1">
                  <c:v>0.28337902731109349</c:v>
                </c:pt>
                <c:pt idx="2">
                  <c:v>0.2377248687318535</c:v>
                </c:pt>
                <c:pt idx="3">
                  <c:v>0.22681279406159593</c:v>
                </c:pt>
                <c:pt idx="4">
                  <c:v>0.24213947649648826</c:v>
                </c:pt>
                <c:pt idx="5">
                  <c:v>0.26961606235282498</c:v>
                </c:pt>
                <c:pt idx="6">
                  <c:v>0.15664493451376973</c:v>
                </c:pt>
              </c:numCache>
            </c:numRef>
          </c:val>
          <c:extLst>
            <c:ext xmlns:c16="http://schemas.microsoft.com/office/drawing/2014/chart" uri="{C3380CC4-5D6E-409C-BE32-E72D297353CC}">
              <c16:uniqueId val="{00000003-09FD-462B-92BD-C4C439F5BBE5}"/>
            </c:ext>
          </c:extLst>
        </c:ser>
        <c:ser>
          <c:idx val="4"/>
          <c:order val="4"/>
          <c:tx>
            <c:strRef>
              <c:f>yhdistelyjä!$G$47</c:f>
              <c:strCache>
                <c:ptCount val="1"/>
                <c:pt idx="0">
                  <c:v>Kuljetus ja varastointi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yhdistelyjä!$G$48:$G$54</c:f>
              <c:numCache>
                <c:formatCode>0%</c:formatCode>
                <c:ptCount val="7"/>
                <c:pt idx="0">
                  <c:v>5.6835945021452949E-2</c:v>
                </c:pt>
                <c:pt idx="1">
                  <c:v>5.7889767651317904E-2</c:v>
                </c:pt>
                <c:pt idx="2">
                  <c:v>4.43052462850533E-2</c:v>
                </c:pt>
                <c:pt idx="3">
                  <c:v>6.1652319827935134E-2</c:v>
                </c:pt>
                <c:pt idx="4">
                  <c:v>8.1325851894151674E-2</c:v>
                </c:pt>
                <c:pt idx="5">
                  <c:v>4.9223298186580507E-2</c:v>
                </c:pt>
                <c:pt idx="6">
                  <c:v>3.9850460693880582E-2</c:v>
                </c:pt>
              </c:numCache>
            </c:numRef>
          </c:val>
          <c:extLst>
            <c:ext xmlns:c16="http://schemas.microsoft.com/office/drawing/2014/chart" uri="{C3380CC4-5D6E-409C-BE32-E72D297353CC}">
              <c16:uniqueId val="{00000004-09FD-462B-92BD-C4C439F5BBE5}"/>
            </c:ext>
          </c:extLst>
        </c:ser>
        <c:ser>
          <c:idx val="5"/>
          <c:order val="5"/>
          <c:tx>
            <c:strRef>
              <c:f>yhdistelyjä!$H$47</c:f>
              <c:strCache>
                <c:ptCount val="1"/>
                <c:pt idx="0">
                  <c:v>Majoitus- ja ravitsemistoiminta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yhdistelyjä!$H$48:$H$54</c:f>
              <c:numCache>
                <c:formatCode>0%</c:formatCode>
                <c:ptCount val="7"/>
                <c:pt idx="0">
                  <c:v>1.8099374410507289E-2</c:v>
                </c:pt>
                <c:pt idx="1">
                  <c:v>2.5850085221116537E-2</c:v>
                </c:pt>
                <c:pt idx="2">
                  <c:v>2.1452403005369148E-2</c:v>
                </c:pt>
                <c:pt idx="3">
                  <c:v>2.0721445000544993E-2</c:v>
                </c:pt>
                <c:pt idx="4">
                  <c:v>1.0615141422059462E-2</c:v>
                </c:pt>
                <c:pt idx="5">
                  <c:v>2.4343029758433787E-2</c:v>
                </c:pt>
                <c:pt idx="6">
                  <c:v>3.3406870920570673E-2</c:v>
                </c:pt>
              </c:numCache>
            </c:numRef>
          </c:val>
          <c:extLst>
            <c:ext xmlns:c16="http://schemas.microsoft.com/office/drawing/2014/chart" uri="{C3380CC4-5D6E-409C-BE32-E72D297353CC}">
              <c16:uniqueId val="{00000005-09FD-462B-92BD-C4C439F5BBE5}"/>
            </c:ext>
          </c:extLst>
        </c:ser>
        <c:ser>
          <c:idx val="6"/>
          <c:order val="6"/>
          <c:tx>
            <c:strRef>
              <c:f>yhdistelyjä!$I$47</c:f>
              <c:strCache>
                <c:ptCount val="1"/>
                <c:pt idx="0">
                  <c:v>Informaatio ja viestintä</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yhdistelyjä!$I$48:$I$54</c:f>
              <c:numCache>
                <c:formatCode>0%</c:formatCode>
                <c:ptCount val="7"/>
                <c:pt idx="0">
                  <c:v>4.9536131191481765E-2</c:v>
                </c:pt>
                <c:pt idx="1">
                  <c:v>1.8552377766063013E-2</c:v>
                </c:pt>
                <c:pt idx="2">
                  <c:v>3.0418604233146608E-2</c:v>
                </c:pt>
                <c:pt idx="3">
                  <c:v>4.4807819009752239E-2</c:v>
                </c:pt>
                <c:pt idx="4">
                  <c:v>2.490984664298334E-2</c:v>
                </c:pt>
                <c:pt idx="5">
                  <c:v>2.0603071118801122E-2</c:v>
                </c:pt>
                <c:pt idx="6">
                  <c:v>6.7432350499687837E-3</c:v>
                </c:pt>
              </c:numCache>
            </c:numRef>
          </c:val>
          <c:extLst>
            <c:ext xmlns:c16="http://schemas.microsoft.com/office/drawing/2014/chart" uri="{C3380CC4-5D6E-409C-BE32-E72D297353CC}">
              <c16:uniqueId val="{00000006-09FD-462B-92BD-C4C439F5BBE5}"/>
            </c:ext>
          </c:extLst>
        </c:ser>
        <c:ser>
          <c:idx val="7"/>
          <c:order val="7"/>
          <c:tx>
            <c:strRef>
              <c:f>yhdistelyjä!$J$47</c:f>
              <c:strCache>
                <c:ptCount val="1"/>
                <c:pt idx="0">
                  <c:v>Hallinto- ja tukipalvelutoiminta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yhdistelyjä!$J$48:$J$54</c:f>
              <c:numCache>
                <c:formatCode>0%</c:formatCode>
                <c:ptCount val="7"/>
                <c:pt idx="0">
                  <c:v>2.8433065010204189E-2</c:v>
                </c:pt>
                <c:pt idx="1">
                  <c:v>1.5999673119700526E-2</c:v>
                </c:pt>
                <c:pt idx="2">
                  <c:v>1.9498315665264641E-2</c:v>
                </c:pt>
                <c:pt idx="3">
                  <c:v>2.4492792561998964E-2</c:v>
                </c:pt>
                <c:pt idx="4">
                  <c:v>1.2621576401923811E-2</c:v>
                </c:pt>
                <c:pt idx="5">
                  <c:v>3.8940244147253104E-2</c:v>
                </c:pt>
                <c:pt idx="6">
                  <c:v>2.5600996985946294E-2</c:v>
                </c:pt>
              </c:numCache>
            </c:numRef>
          </c:val>
          <c:extLst>
            <c:ext xmlns:c16="http://schemas.microsoft.com/office/drawing/2014/chart" uri="{C3380CC4-5D6E-409C-BE32-E72D297353CC}">
              <c16:uniqueId val="{00000007-09FD-462B-92BD-C4C439F5BBE5}"/>
            </c:ext>
          </c:extLst>
        </c:ser>
        <c:ser>
          <c:idx val="8"/>
          <c:order val="8"/>
          <c:tx>
            <c:strRef>
              <c:f>yhdistelyjä!$K$47</c:f>
              <c:strCache>
                <c:ptCount val="1"/>
                <c:pt idx="0">
                  <c:v>Muut</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yhdistelyjä!$B$48:$B$54</c:f>
              <c:strCache>
                <c:ptCount val="7"/>
                <c:pt idx="0">
                  <c:v>Koko maa</c:v>
                </c:pt>
                <c:pt idx="1">
                  <c:v>Etelä-Savo</c:v>
                </c:pt>
                <c:pt idx="2">
                  <c:v>Pohjois-Karjala</c:v>
                </c:pt>
                <c:pt idx="3">
                  <c:v>Keski-Suomi</c:v>
                </c:pt>
                <c:pt idx="4">
                  <c:v>Keski-Pohjanmaa</c:v>
                </c:pt>
                <c:pt idx="5">
                  <c:v>Kainuu</c:v>
                </c:pt>
                <c:pt idx="6">
                  <c:v>Lappi</c:v>
                </c:pt>
              </c:strCache>
            </c:strRef>
          </c:cat>
          <c:val>
            <c:numRef>
              <c:f>yhdistelyjä!$K$48:$K$54</c:f>
              <c:numCache>
                <c:formatCode>0%</c:formatCode>
                <c:ptCount val="7"/>
                <c:pt idx="0">
                  <c:v>0.14318247833142728</c:v>
                </c:pt>
                <c:pt idx="1">
                  <c:v>0.18199828981535626</c:v>
                </c:pt>
                <c:pt idx="2">
                  <c:v>0.12452829640062013</c:v>
                </c:pt>
                <c:pt idx="3">
                  <c:v>0.15672371383524009</c:v>
                </c:pt>
                <c:pt idx="4">
                  <c:v>8.4722126740199744E-2</c:v>
                </c:pt>
                <c:pt idx="5">
                  <c:v>0.16963518116669363</c:v>
                </c:pt>
                <c:pt idx="6">
                  <c:v>9.955635613599545E-2</c:v>
                </c:pt>
              </c:numCache>
            </c:numRef>
          </c:val>
          <c:extLst>
            <c:ext xmlns:c16="http://schemas.microsoft.com/office/drawing/2014/chart" uri="{C3380CC4-5D6E-409C-BE32-E72D297353CC}">
              <c16:uniqueId val="{00000008-09FD-462B-92BD-C4C439F5BBE5}"/>
            </c:ext>
          </c:extLst>
        </c:ser>
        <c:dLbls>
          <c:showLegendKey val="0"/>
          <c:showVal val="1"/>
          <c:showCatName val="0"/>
          <c:showSerName val="0"/>
          <c:showPercent val="0"/>
          <c:showBubbleSize val="0"/>
        </c:dLbls>
        <c:gapWidth val="95"/>
        <c:overlap val="100"/>
        <c:axId val="768325624"/>
        <c:axId val="768326280"/>
      </c:barChart>
      <c:catAx>
        <c:axId val="768325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68326280"/>
        <c:crosses val="autoZero"/>
        <c:auto val="1"/>
        <c:lblAlgn val="ctr"/>
        <c:lblOffset val="100"/>
        <c:noMultiLvlLbl val="0"/>
      </c:catAx>
      <c:valAx>
        <c:axId val="768326280"/>
        <c:scaling>
          <c:orientation val="minMax"/>
          <c:max val="1"/>
        </c:scaling>
        <c:delete val="1"/>
        <c:axPos val="l"/>
        <c:numFmt formatCode="0%" sourceLinked="1"/>
        <c:majorTickMark val="none"/>
        <c:minorTickMark val="none"/>
        <c:tickLblPos val="nextTo"/>
        <c:crossAx val="768325624"/>
        <c:crosses val="autoZero"/>
        <c:crossBetween val="between"/>
      </c:valAx>
      <c:spPr>
        <a:noFill/>
        <a:ln>
          <a:noFill/>
        </a:ln>
        <a:effectLst/>
      </c:spPr>
    </c:plotArea>
    <c:legend>
      <c:legendPos val="t"/>
      <c:layout>
        <c:manualLayout>
          <c:xMode val="edge"/>
          <c:yMode val="edge"/>
          <c:x val="4.0627586755810255E-2"/>
          <c:y val="0.10308117687249123"/>
          <c:w val="0.91369070359758042"/>
          <c:h val="0.15361901101716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t>Lentoasemien toteutunut matkustus 2019 (suhteelliset osuudet)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B2-4DFE-8346-4D5FF2B807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B2-4DFE-8346-4D5FF2B807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B2-4DFE-8346-4D5FF2B807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B2-4DFE-8346-4D5FF2B807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5B2-4DFE-8346-4D5FF2B807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5B2-4DFE-8346-4D5FF2B807D7}"/>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[Book1]Taul1!$B$15:$B$20</c:f>
              <c:strCache>
                <c:ptCount val="6"/>
                <c:pt idx="0">
                  <c:v>Joensuu</c:v>
                </c:pt>
                <c:pt idx="1">
                  <c:v>Kajaani</c:v>
                </c:pt>
                <c:pt idx="2">
                  <c:v>Jyväskylä</c:v>
                </c:pt>
                <c:pt idx="3">
                  <c:v>Kemi-Tornio</c:v>
                </c:pt>
                <c:pt idx="4">
                  <c:v>Kokkola-Pietarsaari</c:v>
                </c:pt>
                <c:pt idx="5">
                  <c:v>Savonlinna</c:v>
                </c:pt>
              </c:strCache>
            </c:strRef>
          </c:cat>
          <c:val>
            <c:numRef>
              <c:f>[Book1]Taul1!$C$15:$C$20</c:f>
              <c:numCache>
                <c:formatCode>0.0\ %</c:formatCode>
                <c:ptCount val="6"/>
                <c:pt idx="0">
                  <c:v>0.30830161756505692</c:v>
                </c:pt>
                <c:pt idx="1">
                  <c:v>0.2125918296284933</c:v>
                </c:pt>
                <c:pt idx="2">
                  <c:v>0.16210227452584622</c:v>
                </c:pt>
                <c:pt idx="3">
                  <c:v>0.13663469522425056</c:v>
                </c:pt>
                <c:pt idx="4">
                  <c:v>0.13663469522425056</c:v>
                </c:pt>
                <c:pt idx="5">
                  <c:v>2.5555239006620743E-2</c:v>
                </c:pt>
              </c:numCache>
            </c:numRef>
          </c:val>
          <c:extLst>
            <c:ext xmlns:c16="http://schemas.microsoft.com/office/drawing/2014/chart" uri="{C3380CC4-5D6E-409C-BE32-E72D297353CC}">
              <c16:uniqueId val="{0000000C-F5B2-4DFE-8346-4D5FF2B807D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3.1144578632738656E-2"/>
          <c:y val="0.80422985429675886"/>
          <c:w val="0.93464929895468774"/>
          <c:h val="0.1768881950639310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a:t>Tarkastelumaakuntien väestö 31.12.2019</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tx>
            <c:strRef>
              <c:f>Taul1!$B$2</c:f>
              <c:strCache>
                <c:ptCount val="1"/>
                <c:pt idx="0">
                  <c:v>Väestö</c:v>
                </c:pt>
              </c:strCache>
            </c:strRef>
          </c:tx>
          <c:spPr>
            <a:solidFill>
              <a:schemeClr val="accent1"/>
            </a:solidFill>
            <a:ln>
              <a:noFill/>
            </a:ln>
            <a:effectLst/>
          </c:spPr>
          <c:invertIfNegative val="0"/>
          <c:cat>
            <c:strRef>
              <c:f>(Taul1!$A$5,Taul1!$A$11,Taul1!$A$13:$A$14,Taul1!$A$17,Taul1!$A$19:$A$20)</c:f>
              <c:strCache>
                <c:ptCount val="6"/>
                <c:pt idx="0">
                  <c:v>Etelä-Savo</c:v>
                </c:pt>
                <c:pt idx="1">
                  <c:v>Pohjois-Karjala</c:v>
                </c:pt>
                <c:pt idx="2">
                  <c:v>Keski-Suomi</c:v>
                </c:pt>
                <c:pt idx="3">
                  <c:v>Keski-Pohjanmaa</c:v>
                </c:pt>
                <c:pt idx="4">
                  <c:v>Kainuu</c:v>
                </c:pt>
                <c:pt idx="5">
                  <c:v>Lappi</c:v>
                </c:pt>
              </c:strCache>
            </c:strRef>
          </c:cat>
          <c:val>
            <c:numRef>
              <c:f>(Taul1!$B$5,Taul1!$B$11,Taul1!$B$13:$B$14,Taul1!$B$17,Taul1!$B$19:$B$20)</c:f>
              <c:numCache>
                <c:formatCode>#,##0</c:formatCode>
                <c:ptCount val="6"/>
                <c:pt idx="0">
                  <c:v>142335</c:v>
                </c:pt>
                <c:pt idx="1">
                  <c:v>161211</c:v>
                </c:pt>
                <c:pt idx="2">
                  <c:v>275104</c:v>
                </c:pt>
                <c:pt idx="3">
                  <c:v>68158</c:v>
                </c:pt>
                <c:pt idx="4">
                  <c:v>72306</c:v>
                </c:pt>
                <c:pt idx="5">
                  <c:v>177161</c:v>
                </c:pt>
              </c:numCache>
            </c:numRef>
          </c:val>
          <c:extLst>
            <c:ext xmlns:c16="http://schemas.microsoft.com/office/drawing/2014/chart" uri="{C3380CC4-5D6E-409C-BE32-E72D297353CC}">
              <c16:uniqueId val="{00000000-1CD6-464D-AFD8-FE71A62A8772}"/>
            </c:ext>
          </c:extLst>
        </c:ser>
        <c:dLbls>
          <c:showLegendKey val="0"/>
          <c:showVal val="0"/>
          <c:showCatName val="0"/>
          <c:showSerName val="0"/>
          <c:showPercent val="0"/>
          <c:showBubbleSize val="0"/>
        </c:dLbls>
        <c:gapWidth val="219"/>
        <c:overlap val="-27"/>
        <c:axId val="787547256"/>
        <c:axId val="787550208"/>
      </c:barChart>
      <c:catAx>
        <c:axId val="787547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7550208"/>
        <c:crosses val="autoZero"/>
        <c:auto val="1"/>
        <c:lblAlgn val="ctr"/>
        <c:lblOffset val="100"/>
        <c:noMultiLvlLbl val="0"/>
      </c:catAx>
      <c:valAx>
        <c:axId val="787550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7547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i-FI" sz="1200"/>
              <a:t>Maakuntien väestö 31.12.2019</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i-FI"/>
        </a:p>
      </c:txPr>
    </c:title>
    <c:autoTitleDeleted val="0"/>
    <c:plotArea>
      <c:layout/>
      <c:barChart>
        <c:barDir val="col"/>
        <c:grouping val="stacked"/>
        <c:varyColors val="0"/>
        <c:ser>
          <c:idx val="0"/>
          <c:order val="0"/>
          <c:tx>
            <c:strRef>
              <c:f>Taul1!$B$2</c:f>
              <c:strCache>
                <c:ptCount val="1"/>
                <c:pt idx="0">
                  <c:v>Väestö</c:v>
                </c:pt>
              </c:strCache>
            </c:strRef>
          </c:tx>
          <c:spPr>
            <a:solidFill>
              <a:schemeClr val="accent1"/>
            </a:solidFill>
            <a:ln>
              <a:noFill/>
            </a:ln>
            <a:effectLst/>
          </c:spPr>
          <c:invertIfNegative val="0"/>
          <c:cat>
            <c:strRef>
              <c:f>Taul1!$A$3:$A$20</c:f>
              <c:strCache>
                <c:ptCount val="18"/>
                <c:pt idx="0">
                  <c:v>Uusimaa</c:v>
                </c:pt>
                <c:pt idx="1">
                  <c:v>Varsinais-Suomi</c:v>
                </c:pt>
                <c:pt idx="2">
                  <c:v>Satakunta</c:v>
                </c:pt>
                <c:pt idx="3">
                  <c:v>Kanta-Häme</c:v>
                </c:pt>
                <c:pt idx="4">
                  <c:v>Pirkanmaa</c:v>
                </c:pt>
                <c:pt idx="5">
                  <c:v>Päijät-Häme</c:v>
                </c:pt>
                <c:pt idx="6">
                  <c:v>Kymenlaakso</c:v>
                </c:pt>
                <c:pt idx="7">
                  <c:v>Etelä-Karjala</c:v>
                </c:pt>
                <c:pt idx="8">
                  <c:v>Etelä-Savo</c:v>
                </c:pt>
                <c:pt idx="9">
                  <c:v>Pohjois-Savo</c:v>
                </c:pt>
                <c:pt idx="10">
                  <c:v>Pohjois-Karjala</c:v>
                </c:pt>
                <c:pt idx="11">
                  <c:v>Keski-Suomi</c:v>
                </c:pt>
                <c:pt idx="12">
                  <c:v>Etelä-Pohjanmaa</c:v>
                </c:pt>
                <c:pt idx="13">
                  <c:v>Pohjanmaa</c:v>
                </c:pt>
                <c:pt idx="14">
                  <c:v>Keski-Pohjanmaa</c:v>
                </c:pt>
                <c:pt idx="15">
                  <c:v>Pohjois-Pohjanmaa</c:v>
                </c:pt>
                <c:pt idx="16">
                  <c:v>Kainuu</c:v>
                </c:pt>
                <c:pt idx="17">
                  <c:v>Lappi</c:v>
                </c:pt>
              </c:strCache>
            </c:strRef>
          </c:cat>
          <c:val>
            <c:numRef>
              <c:f>Taul1!$B$3:$B$20</c:f>
              <c:numCache>
                <c:formatCode>#,##0</c:formatCode>
                <c:ptCount val="18"/>
                <c:pt idx="0">
                  <c:v>1689725</c:v>
                </c:pt>
                <c:pt idx="1">
                  <c:v>479341</c:v>
                </c:pt>
                <c:pt idx="2">
                  <c:v>216752</c:v>
                </c:pt>
                <c:pt idx="3">
                  <c:v>170925</c:v>
                </c:pt>
                <c:pt idx="4">
                  <c:v>517666</c:v>
                </c:pt>
                <c:pt idx="5">
                  <c:v>199604</c:v>
                </c:pt>
                <c:pt idx="6">
                  <c:v>171167</c:v>
                </c:pt>
                <c:pt idx="7">
                  <c:v>127757</c:v>
                </c:pt>
                <c:pt idx="8">
                  <c:v>142335</c:v>
                </c:pt>
                <c:pt idx="9">
                  <c:v>244236</c:v>
                </c:pt>
                <c:pt idx="10">
                  <c:v>161211</c:v>
                </c:pt>
                <c:pt idx="11">
                  <c:v>275104</c:v>
                </c:pt>
                <c:pt idx="12">
                  <c:v>188685</c:v>
                </c:pt>
                <c:pt idx="13">
                  <c:v>180445</c:v>
                </c:pt>
                <c:pt idx="14">
                  <c:v>68158</c:v>
                </c:pt>
                <c:pt idx="15">
                  <c:v>412830</c:v>
                </c:pt>
                <c:pt idx="16">
                  <c:v>72306</c:v>
                </c:pt>
                <c:pt idx="17">
                  <c:v>177161</c:v>
                </c:pt>
              </c:numCache>
            </c:numRef>
          </c:val>
          <c:extLst>
            <c:ext xmlns:c16="http://schemas.microsoft.com/office/drawing/2014/chart" uri="{C3380CC4-5D6E-409C-BE32-E72D297353CC}">
              <c16:uniqueId val="{00000000-EFEE-4621-B504-93FB73EBC364}"/>
            </c:ext>
          </c:extLst>
        </c:ser>
        <c:dLbls>
          <c:showLegendKey val="0"/>
          <c:showVal val="0"/>
          <c:showCatName val="0"/>
          <c:showSerName val="0"/>
          <c:showPercent val="0"/>
          <c:showBubbleSize val="0"/>
        </c:dLbls>
        <c:gapWidth val="150"/>
        <c:overlap val="100"/>
        <c:axId val="788585048"/>
        <c:axId val="788585376"/>
      </c:barChart>
      <c:catAx>
        <c:axId val="788585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8585376"/>
        <c:crosses val="autoZero"/>
        <c:auto val="1"/>
        <c:lblAlgn val="ctr"/>
        <c:lblOffset val="100"/>
        <c:noMultiLvlLbl val="0"/>
      </c:catAx>
      <c:valAx>
        <c:axId val="788585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8585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t>Työttömyys tarkastelumaakunnissa syyskuussa 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spPr>
            <a:solidFill>
              <a:schemeClr val="accent1"/>
            </a:solidFill>
            <a:ln>
              <a:noFill/>
            </a:ln>
            <a:effectLst/>
          </c:spPr>
          <c:invertIfNegative val="0"/>
          <c:cat>
            <c:strRef>
              <c:f>(Taul1!$A$28,Taul1!$A$34,Taul1!$A$36:$A$37,Taul1!$A$40,Taul1!$A$42:$A$43)</c:f>
              <c:strCache>
                <c:ptCount val="6"/>
                <c:pt idx="0">
                  <c:v>Etelä-Savo</c:v>
                </c:pt>
                <c:pt idx="1">
                  <c:v>Pohjois-Karjala</c:v>
                </c:pt>
                <c:pt idx="2">
                  <c:v>Keski-Suomi</c:v>
                </c:pt>
                <c:pt idx="3">
                  <c:v>Keski-Pohjanmaa</c:v>
                </c:pt>
                <c:pt idx="4">
                  <c:v>Kainuu</c:v>
                </c:pt>
                <c:pt idx="5">
                  <c:v>Lappi</c:v>
                </c:pt>
              </c:strCache>
            </c:strRef>
          </c:cat>
          <c:val>
            <c:numRef>
              <c:f>(Taul1!$B$28,Taul1!$B$34,Taul1!$B$36:$B$37,Taul1!$B$40,Taul1!$B$42:$B$43)</c:f>
              <c:numCache>
                <c:formatCode>#,##0</c:formatCode>
                <c:ptCount val="6"/>
                <c:pt idx="0">
                  <c:v>5775</c:v>
                </c:pt>
                <c:pt idx="1">
                  <c:v>8668</c:v>
                </c:pt>
                <c:pt idx="2">
                  <c:v>13524</c:v>
                </c:pt>
                <c:pt idx="3">
                  <c:v>2100</c:v>
                </c:pt>
                <c:pt idx="4">
                  <c:v>2972</c:v>
                </c:pt>
                <c:pt idx="5">
                  <c:v>8392</c:v>
                </c:pt>
              </c:numCache>
            </c:numRef>
          </c:val>
          <c:extLst>
            <c:ext xmlns:c16="http://schemas.microsoft.com/office/drawing/2014/chart" uri="{C3380CC4-5D6E-409C-BE32-E72D297353CC}">
              <c16:uniqueId val="{00000000-19BA-42AC-A20E-EB3D9268507F}"/>
            </c:ext>
          </c:extLst>
        </c:ser>
        <c:dLbls>
          <c:showLegendKey val="0"/>
          <c:showVal val="0"/>
          <c:showCatName val="0"/>
          <c:showSerName val="0"/>
          <c:showPercent val="0"/>
          <c:showBubbleSize val="0"/>
        </c:dLbls>
        <c:gapWidth val="219"/>
        <c:overlap val="-27"/>
        <c:axId val="789557720"/>
        <c:axId val="789549520"/>
      </c:barChart>
      <c:catAx>
        <c:axId val="78955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9549520"/>
        <c:crosses val="autoZero"/>
        <c:auto val="1"/>
        <c:lblAlgn val="ctr"/>
        <c:lblOffset val="100"/>
        <c:noMultiLvlLbl val="0"/>
      </c:catAx>
      <c:valAx>
        <c:axId val="789549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9557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Verdana" panose="020B0604030504040204" pitchFamily="34" charset="0"/>
                <a:ea typeface="+mn-ea"/>
                <a:cs typeface="+mn-cs"/>
              </a:defRPr>
            </a:pPr>
            <a:r>
              <a:rPr lang="en-GB" baseline="0" err="1">
                <a:solidFill>
                  <a:schemeClr val="tx1"/>
                </a:solidFill>
              </a:rPr>
              <a:t>BKT:n</a:t>
            </a:r>
            <a:r>
              <a:rPr lang="en-GB" baseline="0">
                <a:solidFill>
                  <a:schemeClr val="tx1"/>
                </a:solidFill>
              </a:rPr>
              <a:t> </a:t>
            </a:r>
            <a:r>
              <a:rPr lang="en-GB" baseline="0" err="1">
                <a:solidFill>
                  <a:schemeClr val="tx1"/>
                </a:solidFill>
              </a:rPr>
              <a:t>konsensus-ennusteet</a:t>
            </a:r>
            <a:r>
              <a:rPr lang="en-GB" baseline="0">
                <a:solidFill>
                  <a:schemeClr val="tx1"/>
                </a:solidFill>
              </a:rPr>
              <a:t> </a:t>
            </a:r>
            <a:r>
              <a:rPr lang="en-GB" baseline="0" err="1">
                <a:solidFill>
                  <a:schemeClr val="tx1"/>
                </a:solidFill>
              </a:rPr>
              <a:t>vuodelle</a:t>
            </a:r>
            <a:r>
              <a:rPr lang="en-GB" baseline="0">
                <a:solidFill>
                  <a:schemeClr val="tx1"/>
                </a:solidFill>
              </a:rPr>
              <a:t> 2020, % </a:t>
            </a:r>
          </a:p>
        </c:rich>
      </c:tx>
      <c:layout>
        <c:manualLayout>
          <c:xMode val="edge"/>
          <c:yMode val="edge"/>
          <c:x val="5.2851169020314059E-2"/>
          <c:y val="5.3499580321122002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Verdana" panose="020B0604030504040204" pitchFamily="34" charset="0"/>
              <a:ea typeface="+mn-ea"/>
              <a:cs typeface="+mn-cs"/>
            </a:defRPr>
          </a:pPr>
          <a:endParaRPr lang="fi-FI"/>
        </a:p>
      </c:txPr>
    </c:title>
    <c:autoTitleDeleted val="0"/>
    <c:plotArea>
      <c:layout>
        <c:manualLayout>
          <c:layoutTarget val="inner"/>
          <c:xMode val="edge"/>
          <c:yMode val="edge"/>
          <c:x val="5.2970586395202301E-2"/>
          <c:y val="7.8853058240597837E-2"/>
          <c:w val="0.76303425181954398"/>
          <c:h val="0.73889096471989835"/>
        </c:manualLayout>
      </c:layout>
      <c:lineChart>
        <c:grouping val="standard"/>
        <c:varyColors val="0"/>
        <c:ser>
          <c:idx val="0"/>
          <c:order val="0"/>
          <c:tx>
            <c:strRef>
              <c:f>Taul1!$B$1</c:f>
              <c:strCache>
                <c:ptCount val="1"/>
                <c:pt idx="0">
                  <c:v>Itäinen Eurooppa</c:v>
                </c:pt>
              </c:strCache>
            </c:strRef>
          </c:tx>
          <c:spPr>
            <a:ln w="28575" cap="rnd">
              <a:solidFill>
                <a:schemeClr val="accent5"/>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Taul1!$B$2:$B$25</c:f>
              <c:numCache>
                <c:formatCode>General</c:formatCode>
                <c:ptCount val="24"/>
                <c:pt idx="0">
                  <c:v>2.6</c:v>
                </c:pt>
                <c:pt idx="1">
                  <c:v>2.6</c:v>
                </c:pt>
                <c:pt idx="2">
                  <c:v>2.6</c:v>
                </c:pt>
                <c:pt idx="3">
                  <c:v>2.6</c:v>
                </c:pt>
                <c:pt idx="4">
                  <c:v>2.6</c:v>
                </c:pt>
                <c:pt idx="5">
                  <c:v>2.6</c:v>
                </c:pt>
                <c:pt idx="6">
                  <c:v>2.6</c:v>
                </c:pt>
                <c:pt idx="7">
                  <c:v>2.6</c:v>
                </c:pt>
                <c:pt idx="8">
                  <c:v>2.5</c:v>
                </c:pt>
                <c:pt idx="9">
                  <c:v>2.6</c:v>
                </c:pt>
                <c:pt idx="10">
                  <c:v>2.5</c:v>
                </c:pt>
                <c:pt idx="11">
                  <c:v>2.6</c:v>
                </c:pt>
                <c:pt idx="12">
                  <c:v>2.6</c:v>
                </c:pt>
                <c:pt idx="13">
                  <c:v>2.7</c:v>
                </c:pt>
                <c:pt idx="14">
                  <c:v>1.9</c:v>
                </c:pt>
                <c:pt idx="15">
                  <c:v>-3.4</c:v>
                </c:pt>
                <c:pt idx="16">
                  <c:v>-4.8</c:v>
                </c:pt>
                <c:pt idx="17">
                  <c:v>-4.9000000000000004</c:v>
                </c:pt>
                <c:pt idx="18">
                  <c:v>-5</c:v>
                </c:pt>
                <c:pt idx="19">
                  <c:v>-4.9000000000000004</c:v>
                </c:pt>
              </c:numCache>
            </c:numRef>
          </c:val>
          <c:smooth val="0"/>
          <c:extLst>
            <c:ext xmlns:c16="http://schemas.microsoft.com/office/drawing/2014/chart" uri="{C3380CC4-5D6E-409C-BE32-E72D297353CC}">
              <c16:uniqueId val="{00000000-DE6A-4343-BE2D-CA123E5E97E1}"/>
            </c:ext>
          </c:extLst>
        </c:ser>
        <c:ser>
          <c:idx val="1"/>
          <c:order val="1"/>
          <c:tx>
            <c:strRef>
              <c:f>Taul1!$C$1</c:f>
              <c:strCache>
                <c:ptCount val="1"/>
                <c:pt idx="0">
                  <c:v>Suomi</c:v>
                </c:pt>
              </c:strCache>
            </c:strRef>
          </c:tx>
          <c:spPr>
            <a:ln w="38100" cap="rnd">
              <a:solidFill>
                <a:schemeClr val="accent1">
                  <a:lumMod val="60000"/>
                  <a:lumOff val="40000"/>
                </a:schemeClr>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Taul1!$C$2:$C$25</c:f>
              <c:numCache>
                <c:formatCode>General</c:formatCode>
                <c:ptCount val="24"/>
                <c:pt idx="0">
                  <c:v>1.6</c:v>
                </c:pt>
                <c:pt idx="1">
                  <c:v>1.6</c:v>
                </c:pt>
                <c:pt idx="2">
                  <c:v>1.5</c:v>
                </c:pt>
                <c:pt idx="3">
                  <c:v>1.5</c:v>
                </c:pt>
                <c:pt idx="4">
                  <c:v>1.4</c:v>
                </c:pt>
                <c:pt idx="5">
                  <c:v>1.4</c:v>
                </c:pt>
                <c:pt idx="6">
                  <c:v>1.4</c:v>
                </c:pt>
                <c:pt idx="7">
                  <c:v>1.3</c:v>
                </c:pt>
                <c:pt idx="8">
                  <c:v>1.2</c:v>
                </c:pt>
                <c:pt idx="9">
                  <c:v>1.1000000000000001</c:v>
                </c:pt>
                <c:pt idx="10">
                  <c:v>1.1000000000000001</c:v>
                </c:pt>
                <c:pt idx="11">
                  <c:v>1.1000000000000001</c:v>
                </c:pt>
                <c:pt idx="12">
                  <c:v>1.1000000000000001</c:v>
                </c:pt>
                <c:pt idx="13">
                  <c:v>1.1000000000000001</c:v>
                </c:pt>
                <c:pt idx="14">
                  <c:v>0.9</c:v>
                </c:pt>
                <c:pt idx="15">
                  <c:v>-5.2</c:v>
                </c:pt>
                <c:pt idx="16">
                  <c:v>-6.5</c:v>
                </c:pt>
                <c:pt idx="17">
                  <c:v>-7.1</c:v>
                </c:pt>
                <c:pt idx="18">
                  <c:v>-7.2</c:v>
                </c:pt>
                <c:pt idx="19">
                  <c:v>-6.7</c:v>
                </c:pt>
              </c:numCache>
            </c:numRef>
          </c:val>
          <c:smooth val="0"/>
          <c:extLst>
            <c:ext xmlns:c16="http://schemas.microsoft.com/office/drawing/2014/chart" uri="{C3380CC4-5D6E-409C-BE32-E72D297353CC}">
              <c16:uniqueId val="{00000001-DE6A-4343-BE2D-CA123E5E97E1}"/>
            </c:ext>
          </c:extLst>
        </c:ser>
        <c:ser>
          <c:idx val="2"/>
          <c:order val="2"/>
          <c:tx>
            <c:strRef>
              <c:f>Taul1!$D$1</c:f>
              <c:strCache>
                <c:ptCount val="1"/>
                <c:pt idx="0">
                  <c:v>Ruotsi</c:v>
                </c:pt>
              </c:strCache>
            </c:strRef>
          </c:tx>
          <c:spPr>
            <a:ln w="28575" cap="rnd">
              <a:solidFill>
                <a:schemeClr val="accent3"/>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Taul1!$D$2:$D$25</c:f>
              <c:numCache>
                <c:formatCode>General</c:formatCode>
                <c:ptCount val="24"/>
                <c:pt idx="0">
                  <c:v>1.8</c:v>
                </c:pt>
                <c:pt idx="1">
                  <c:v>1.8</c:v>
                </c:pt>
                <c:pt idx="2">
                  <c:v>1.7</c:v>
                </c:pt>
                <c:pt idx="3">
                  <c:v>1.6</c:v>
                </c:pt>
                <c:pt idx="4">
                  <c:v>1.6</c:v>
                </c:pt>
                <c:pt idx="5">
                  <c:v>1.6</c:v>
                </c:pt>
                <c:pt idx="6">
                  <c:v>1.5</c:v>
                </c:pt>
                <c:pt idx="7">
                  <c:v>1.5</c:v>
                </c:pt>
                <c:pt idx="8">
                  <c:v>1.4</c:v>
                </c:pt>
                <c:pt idx="9">
                  <c:v>1.3</c:v>
                </c:pt>
                <c:pt idx="10">
                  <c:v>1.2</c:v>
                </c:pt>
                <c:pt idx="11">
                  <c:v>1.1000000000000001</c:v>
                </c:pt>
                <c:pt idx="12">
                  <c:v>1.1000000000000001</c:v>
                </c:pt>
                <c:pt idx="13">
                  <c:v>1.1000000000000001</c:v>
                </c:pt>
                <c:pt idx="14">
                  <c:v>0.9</c:v>
                </c:pt>
                <c:pt idx="15">
                  <c:v>-5.0999999999999996</c:v>
                </c:pt>
                <c:pt idx="16">
                  <c:v>-5.7</c:v>
                </c:pt>
                <c:pt idx="17">
                  <c:v>-5.8</c:v>
                </c:pt>
                <c:pt idx="18">
                  <c:v>-4.7</c:v>
                </c:pt>
                <c:pt idx="19">
                  <c:v>-4.4000000000000004</c:v>
                </c:pt>
              </c:numCache>
            </c:numRef>
          </c:val>
          <c:smooth val="0"/>
          <c:extLst>
            <c:ext xmlns:c16="http://schemas.microsoft.com/office/drawing/2014/chart" uri="{C3380CC4-5D6E-409C-BE32-E72D297353CC}">
              <c16:uniqueId val="{00000002-DE6A-4343-BE2D-CA123E5E97E1}"/>
            </c:ext>
          </c:extLst>
        </c:ser>
        <c:ser>
          <c:idx val="3"/>
          <c:order val="3"/>
          <c:tx>
            <c:strRef>
              <c:f>Taul1!$E$1</c:f>
              <c:strCache>
                <c:ptCount val="1"/>
                <c:pt idx="0">
                  <c:v>Venäjä</c:v>
                </c:pt>
              </c:strCache>
            </c:strRef>
          </c:tx>
          <c:spPr>
            <a:ln w="28575" cap="rnd">
              <a:solidFill>
                <a:schemeClr val="accent4"/>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Taul1!$E$2:$E$25</c:f>
              <c:numCache>
                <c:formatCode>General</c:formatCode>
                <c:ptCount val="24"/>
                <c:pt idx="0">
                  <c:v>1.8</c:v>
                </c:pt>
                <c:pt idx="1">
                  <c:v>1.8</c:v>
                </c:pt>
                <c:pt idx="2">
                  <c:v>1.8</c:v>
                </c:pt>
                <c:pt idx="3">
                  <c:v>1.8</c:v>
                </c:pt>
                <c:pt idx="4">
                  <c:v>1.8</c:v>
                </c:pt>
                <c:pt idx="5">
                  <c:v>1.9</c:v>
                </c:pt>
                <c:pt idx="6">
                  <c:v>1.9</c:v>
                </c:pt>
                <c:pt idx="7">
                  <c:v>1.9</c:v>
                </c:pt>
                <c:pt idx="8">
                  <c:v>1.8</c:v>
                </c:pt>
                <c:pt idx="9">
                  <c:v>1.8</c:v>
                </c:pt>
                <c:pt idx="10">
                  <c:v>1.7</c:v>
                </c:pt>
                <c:pt idx="11">
                  <c:v>1.7</c:v>
                </c:pt>
                <c:pt idx="12">
                  <c:v>1.8</c:v>
                </c:pt>
                <c:pt idx="13">
                  <c:v>1.8</c:v>
                </c:pt>
                <c:pt idx="14">
                  <c:v>1</c:v>
                </c:pt>
                <c:pt idx="15">
                  <c:v>-3.8</c:v>
                </c:pt>
                <c:pt idx="16">
                  <c:v>-5</c:v>
                </c:pt>
                <c:pt idx="17">
                  <c:v>-5.2</c:v>
                </c:pt>
                <c:pt idx="18">
                  <c:v>-5.4</c:v>
                </c:pt>
                <c:pt idx="19">
                  <c:v>-5.0999999999999996</c:v>
                </c:pt>
              </c:numCache>
            </c:numRef>
          </c:val>
          <c:smooth val="0"/>
          <c:extLst>
            <c:ext xmlns:c16="http://schemas.microsoft.com/office/drawing/2014/chart" uri="{C3380CC4-5D6E-409C-BE32-E72D297353CC}">
              <c16:uniqueId val="{00000003-DE6A-4343-BE2D-CA123E5E97E1}"/>
            </c:ext>
          </c:extLst>
        </c:ser>
        <c:ser>
          <c:idx val="4"/>
          <c:order val="4"/>
          <c:tx>
            <c:strRef>
              <c:f>Taul1!$F$1</c:f>
              <c:strCache>
                <c:ptCount val="1"/>
                <c:pt idx="0">
                  <c:v>Ranska</c:v>
                </c:pt>
              </c:strCache>
            </c:strRef>
          </c:tx>
          <c:spPr>
            <a:ln w="28575" cap="rnd">
              <a:solidFill>
                <a:schemeClr val="bg1">
                  <a:lumMod val="65000"/>
                </a:schemeClr>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Taul1!$F$2:$F$25</c:f>
              <c:numCache>
                <c:formatCode>General</c:formatCode>
                <c:ptCount val="24"/>
                <c:pt idx="0">
                  <c:v>1.4</c:v>
                </c:pt>
                <c:pt idx="1">
                  <c:v>1.4</c:v>
                </c:pt>
                <c:pt idx="2">
                  <c:v>1.3</c:v>
                </c:pt>
                <c:pt idx="3">
                  <c:v>1.3</c:v>
                </c:pt>
                <c:pt idx="4">
                  <c:v>1.3</c:v>
                </c:pt>
                <c:pt idx="5">
                  <c:v>1.3</c:v>
                </c:pt>
                <c:pt idx="6">
                  <c:v>1.3</c:v>
                </c:pt>
                <c:pt idx="7">
                  <c:v>1.2</c:v>
                </c:pt>
                <c:pt idx="8">
                  <c:v>1.2</c:v>
                </c:pt>
                <c:pt idx="9">
                  <c:v>1.2</c:v>
                </c:pt>
                <c:pt idx="10">
                  <c:v>1.1000000000000001</c:v>
                </c:pt>
                <c:pt idx="11">
                  <c:v>1.2</c:v>
                </c:pt>
                <c:pt idx="12">
                  <c:v>1.2</c:v>
                </c:pt>
                <c:pt idx="13">
                  <c:v>1.1000000000000001</c:v>
                </c:pt>
                <c:pt idx="14">
                  <c:v>0.8</c:v>
                </c:pt>
                <c:pt idx="15">
                  <c:v>-5.4</c:v>
                </c:pt>
                <c:pt idx="16">
                  <c:v>-8.1999999999999993</c:v>
                </c:pt>
                <c:pt idx="17">
                  <c:v>-9.6999999999999993</c:v>
                </c:pt>
                <c:pt idx="18">
                  <c:v>-9.9</c:v>
                </c:pt>
                <c:pt idx="19">
                  <c:v>-9.6</c:v>
                </c:pt>
              </c:numCache>
            </c:numRef>
          </c:val>
          <c:smooth val="0"/>
          <c:extLst>
            <c:ext xmlns:c16="http://schemas.microsoft.com/office/drawing/2014/chart" uri="{C3380CC4-5D6E-409C-BE32-E72D297353CC}">
              <c16:uniqueId val="{00000004-DE6A-4343-BE2D-CA123E5E97E1}"/>
            </c:ext>
          </c:extLst>
        </c:ser>
        <c:ser>
          <c:idx val="5"/>
          <c:order val="5"/>
          <c:tx>
            <c:strRef>
              <c:f>Taul1!$G$1</c:f>
              <c:strCache>
                <c:ptCount val="1"/>
                <c:pt idx="0">
                  <c:v>Saksa</c:v>
                </c:pt>
              </c:strCache>
            </c:strRef>
          </c:tx>
          <c:spPr>
            <a:ln w="28575" cap="rnd">
              <a:solidFill>
                <a:schemeClr val="tx2"/>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Taul1!$G$2:$G$25</c:f>
              <c:numCache>
                <c:formatCode>General</c:formatCode>
                <c:ptCount val="24"/>
                <c:pt idx="0">
                  <c:v>1.6</c:v>
                </c:pt>
                <c:pt idx="1">
                  <c:v>1.5</c:v>
                </c:pt>
                <c:pt idx="2">
                  <c:v>1.5</c:v>
                </c:pt>
                <c:pt idx="3">
                  <c:v>1.5</c:v>
                </c:pt>
                <c:pt idx="4">
                  <c:v>1.5</c:v>
                </c:pt>
                <c:pt idx="5">
                  <c:v>1.4</c:v>
                </c:pt>
                <c:pt idx="6">
                  <c:v>1.4</c:v>
                </c:pt>
                <c:pt idx="7">
                  <c:v>1.2</c:v>
                </c:pt>
                <c:pt idx="8">
                  <c:v>1</c:v>
                </c:pt>
                <c:pt idx="9">
                  <c:v>0.8</c:v>
                </c:pt>
                <c:pt idx="10">
                  <c:v>0.8</c:v>
                </c:pt>
                <c:pt idx="11">
                  <c:v>0.9</c:v>
                </c:pt>
                <c:pt idx="12">
                  <c:v>0.9</c:v>
                </c:pt>
                <c:pt idx="13">
                  <c:v>0.9</c:v>
                </c:pt>
                <c:pt idx="14">
                  <c:v>0.5</c:v>
                </c:pt>
                <c:pt idx="15">
                  <c:v>-5</c:v>
                </c:pt>
                <c:pt idx="16">
                  <c:v>-6.3</c:v>
                </c:pt>
                <c:pt idx="17">
                  <c:v>-6.5</c:v>
                </c:pt>
                <c:pt idx="18">
                  <c:v>-6.3</c:v>
                </c:pt>
                <c:pt idx="19">
                  <c:v>-6.1</c:v>
                </c:pt>
              </c:numCache>
            </c:numRef>
          </c:val>
          <c:smooth val="0"/>
          <c:extLst>
            <c:ext xmlns:c16="http://schemas.microsoft.com/office/drawing/2014/chart" uri="{C3380CC4-5D6E-409C-BE32-E72D297353CC}">
              <c16:uniqueId val="{00000005-DE6A-4343-BE2D-CA123E5E97E1}"/>
            </c:ext>
          </c:extLst>
        </c:ser>
        <c:ser>
          <c:idx val="6"/>
          <c:order val="6"/>
          <c:tx>
            <c:strRef>
              <c:f>Taul1!$H$1</c:f>
              <c:strCache>
                <c:ptCount val="1"/>
                <c:pt idx="0">
                  <c:v>Italia</c:v>
                </c:pt>
              </c:strCache>
            </c:strRef>
          </c:tx>
          <c:spPr>
            <a:ln w="28575" cap="rnd">
              <a:solidFill>
                <a:srgbClr val="C00000"/>
              </a:solidFill>
              <a:round/>
            </a:ln>
            <a:effectLst/>
          </c:spPr>
          <c:marker>
            <c:symbol val="none"/>
          </c:marker>
          <c:cat>
            <c:strRef>
              <c:f>Taul1!$A$2:$A$25</c:f>
              <c:strCache>
                <c:ptCount val="24"/>
                <c:pt idx="0">
                  <c:v>2019,tammi</c:v>
                </c:pt>
                <c:pt idx="1">
                  <c:v>helmi</c:v>
                </c:pt>
                <c:pt idx="2">
                  <c:v>maalis</c:v>
                </c:pt>
                <c:pt idx="3">
                  <c:v>huhti</c:v>
                </c:pt>
                <c:pt idx="4">
                  <c:v>touko</c:v>
                </c:pt>
                <c:pt idx="5">
                  <c:v>kesä</c:v>
                </c:pt>
                <c:pt idx="6">
                  <c:v>heinä</c:v>
                </c:pt>
                <c:pt idx="7">
                  <c:v>elo</c:v>
                </c:pt>
                <c:pt idx="8">
                  <c:v>syys</c:v>
                </c:pt>
                <c:pt idx="9">
                  <c:v>loka</c:v>
                </c:pt>
                <c:pt idx="10">
                  <c:v>marras</c:v>
                </c:pt>
                <c:pt idx="11">
                  <c:v>joulu</c:v>
                </c:pt>
                <c:pt idx="12">
                  <c:v>2020,tammi</c:v>
                </c:pt>
                <c:pt idx="13">
                  <c:v>helmi</c:v>
                </c:pt>
                <c:pt idx="14">
                  <c:v>maalis</c:v>
                </c:pt>
                <c:pt idx="15">
                  <c:v>huhti</c:v>
                </c:pt>
                <c:pt idx="16">
                  <c:v>touko</c:v>
                </c:pt>
                <c:pt idx="17">
                  <c:v>kesä</c:v>
                </c:pt>
                <c:pt idx="18">
                  <c:v>heinä</c:v>
                </c:pt>
                <c:pt idx="19">
                  <c:v>elo</c:v>
                </c:pt>
                <c:pt idx="20">
                  <c:v>syys</c:v>
                </c:pt>
                <c:pt idx="21">
                  <c:v>loka</c:v>
                </c:pt>
                <c:pt idx="22">
                  <c:v>marras</c:v>
                </c:pt>
                <c:pt idx="23">
                  <c:v>joulu</c:v>
                </c:pt>
              </c:strCache>
            </c:strRef>
          </c:cat>
          <c:val>
            <c:numRef>
              <c:f>Taul1!$H$2:$H$25</c:f>
              <c:numCache>
                <c:formatCode>General</c:formatCode>
                <c:ptCount val="24"/>
                <c:pt idx="0">
                  <c:v>0.7</c:v>
                </c:pt>
                <c:pt idx="1">
                  <c:v>0.7</c:v>
                </c:pt>
                <c:pt idx="2">
                  <c:v>0.6</c:v>
                </c:pt>
                <c:pt idx="3">
                  <c:v>0.5</c:v>
                </c:pt>
                <c:pt idx="4">
                  <c:v>0.5</c:v>
                </c:pt>
                <c:pt idx="5">
                  <c:v>0.5</c:v>
                </c:pt>
                <c:pt idx="6">
                  <c:v>0.4</c:v>
                </c:pt>
                <c:pt idx="7">
                  <c:v>0.4</c:v>
                </c:pt>
                <c:pt idx="8">
                  <c:v>0.4</c:v>
                </c:pt>
                <c:pt idx="9">
                  <c:v>0.4</c:v>
                </c:pt>
                <c:pt idx="10">
                  <c:v>0.4</c:v>
                </c:pt>
                <c:pt idx="11">
                  <c:v>0.4</c:v>
                </c:pt>
                <c:pt idx="12">
                  <c:v>0.4</c:v>
                </c:pt>
                <c:pt idx="13">
                  <c:v>0.3</c:v>
                </c:pt>
                <c:pt idx="14">
                  <c:v>-0.8</c:v>
                </c:pt>
                <c:pt idx="15">
                  <c:v>-7.5</c:v>
                </c:pt>
                <c:pt idx="16">
                  <c:v>-9.9</c:v>
                </c:pt>
                <c:pt idx="17">
                  <c:v>-10.7</c:v>
                </c:pt>
                <c:pt idx="18">
                  <c:v>-10.6</c:v>
                </c:pt>
                <c:pt idx="19">
                  <c:v>-10.199999999999999</c:v>
                </c:pt>
              </c:numCache>
            </c:numRef>
          </c:val>
          <c:smooth val="0"/>
          <c:extLst>
            <c:ext xmlns:c16="http://schemas.microsoft.com/office/drawing/2014/chart" uri="{C3380CC4-5D6E-409C-BE32-E72D297353CC}">
              <c16:uniqueId val="{00000006-DE6A-4343-BE2D-CA123E5E97E1}"/>
            </c:ext>
          </c:extLst>
        </c:ser>
        <c:dLbls>
          <c:showLegendKey val="0"/>
          <c:showVal val="0"/>
          <c:showCatName val="0"/>
          <c:showSerName val="0"/>
          <c:showPercent val="0"/>
          <c:showBubbleSize val="0"/>
        </c:dLbls>
        <c:smooth val="0"/>
        <c:axId val="227750248"/>
        <c:axId val="301817616"/>
      </c:lineChart>
      <c:catAx>
        <c:axId val="227750248"/>
        <c:scaling>
          <c:orientation val="minMax"/>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spc="-100" baseline="0">
                <a:solidFill>
                  <a:schemeClr val="tx1"/>
                </a:solidFill>
                <a:latin typeface="Verdana" panose="020B0604030504040204" pitchFamily="34" charset="0"/>
                <a:ea typeface="+mn-ea"/>
                <a:cs typeface="+mn-cs"/>
              </a:defRPr>
            </a:pPr>
            <a:endParaRPr lang="fi-FI"/>
          </a:p>
        </c:txPr>
        <c:crossAx val="301817616"/>
        <c:crosses val="autoZero"/>
        <c:auto val="1"/>
        <c:lblAlgn val="ctr"/>
        <c:lblOffset val="100"/>
        <c:tickLblSkip val="1"/>
        <c:noMultiLvlLbl val="0"/>
      </c:catAx>
      <c:valAx>
        <c:axId val="301817616"/>
        <c:scaling>
          <c:orientation val="minMax"/>
          <c:max val="4"/>
          <c:min val="-11"/>
        </c:scaling>
        <c:delete val="0"/>
        <c:axPos val="l"/>
        <c:majorGridlines>
          <c:spPr>
            <a:ln w="317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mn-ea"/>
                <a:cs typeface="+mn-cs"/>
              </a:defRPr>
            </a:pPr>
            <a:endParaRPr lang="fi-FI"/>
          </a:p>
        </c:txPr>
        <c:crossAx val="227750248"/>
        <c:crosses val="autoZero"/>
        <c:crossBetween val="between"/>
        <c:majorUnit val="1"/>
        <c:minorUnit val="0.5"/>
      </c:valAx>
      <c:spPr>
        <a:noFill/>
        <a:ln>
          <a:noFill/>
        </a:ln>
        <a:effectLst/>
      </c:spPr>
    </c:plotArea>
    <c:legend>
      <c:legendPos val="r"/>
      <c:layout>
        <c:manualLayout>
          <c:xMode val="edge"/>
          <c:yMode val="edge"/>
          <c:x val="0.81897044935217378"/>
          <c:y val="0.25002156539108872"/>
          <c:w val="0.17640595720086635"/>
          <c:h val="0.441828701068954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sz="1000" baseline="0">
          <a:latin typeface="Verdana" panose="020B0604030504040204" pitchFamily="34" charset="0"/>
        </a:defRPr>
      </a:pPr>
      <a:endParaRPr lang="fi-F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Taul1!$B$1</c:f>
              <c:strCache>
                <c:ptCount val="1"/>
                <c:pt idx="0">
                  <c:v>2019</c:v>
                </c:pt>
              </c:strCache>
            </c:strRef>
          </c:tx>
          <c:dPt>
            <c:idx val="0"/>
            <c:bubble3D val="0"/>
            <c:spPr>
              <a:solidFill>
                <a:srgbClr val="0F78B2"/>
              </a:solidFill>
            </c:spPr>
            <c:extLst>
              <c:ext xmlns:c16="http://schemas.microsoft.com/office/drawing/2014/chart" uri="{C3380CC4-5D6E-409C-BE32-E72D297353CC}">
                <c16:uniqueId val="{00000001-2F0C-448E-8A3A-B7F977A5474D}"/>
              </c:ext>
            </c:extLst>
          </c:dPt>
          <c:dPt>
            <c:idx val="1"/>
            <c:bubble3D val="0"/>
            <c:spPr>
              <a:solidFill>
                <a:srgbClr val="FF00B8"/>
              </a:solidFill>
            </c:spPr>
            <c:extLst>
              <c:ext xmlns:c16="http://schemas.microsoft.com/office/drawing/2014/chart" uri="{C3380CC4-5D6E-409C-BE32-E72D297353CC}">
                <c16:uniqueId val="{00000003-2F0C-448E-8A3A-B7F977A5474D}"/>
              </c:ext>
            </c:extLst>
          </c:dPt>
          <c:dPt>
            <c:idx val="2"/>
            <c:bubble3D val="0"/>
            <c:spPr>
              <a:solidFill>
                <a:srgbClr val="85E869"/>
              </a:solidFill>
            </c:spPr>
            <c:extLst>
              <c:ext xmlns:c16="http://schemas.microsoft.com/office/drawing/2014/chart" uri="{C3380CC4-5D6E-409C-BE32-E72D297353CC}">
                <c16:uniqueId val="{00000005-2F0C-448E-8A3A-B7F977A5474D}"/>
              </c:ext>
            </c:extLst>
          </c:dPt>
          <c:dPt>
            <c:idx val="3"/>
            <c:bubble3D val="0"/>
            <c:spPr>
              <a:solidFill>
                <a:srgbClr val="FF805C"/>
              </a:solidFill>
            </c:spPr>
            <c:extLst>
              <c:ext xmlns:c16="http://schemas.microsoft.com/office/drawing/2014/chart" uri="{C3380CC4-5D6E-409C-BE32-E72D297353CC}">
                <c16:uniqueId val="{00000007-2F0C-448E-8A3A-B7F977A5474D}"/>
              </c:ext>
            </c:extLst>
          </c:dPt>
          <c:dPt>
            <c:idx val="4"/>
            <c:bubble3D val="0"/>
            <c:spPr>
              <a:solidFill>
                <a:srgbClr val="8A0FA6"/>
              </a:solidFill>
            </c:spPr>
            <c:extLst>
              <c:ext xmlns:c16="http://schemas.microsoft.com/office/drawing/2014/chart" uri="{C3380CC4-5D6E-409C-BE32-E72D297353CC}">
                <c16:uniqueId val="{00000009-2F0C-448E-8A3A-B7F977A5474D}"/>
              </c:ext>
            </c:extLst>
          </c:dPt>
          <c:dPt>
            <c:idx val="5"/>
            <c:bubble3D val="0"/>
            <c:spPr>
              <a:solidFill>
                <a:srgbClr val="FFFF00"/>
              </a:solidFill>
            </c:spPr>
            <c:extLst>
              <c:ext xmlns:c16="http://schemas.microsoft.com/office/drawing/2014/chart" uri="{C3380CC4-5D6E-409C-BE32-E72D297353CC}">
                <c16:uniqueId val="{0000000B-2F0C-448E-8A3A-B7F977A5474D}"/>
              </c:ext>
            </c:extLst>
          </c:dPt>
          <c:dPt>
            <c:idx val="6"/>
            <c:bubble3D val="0"/>
            <c:spPr>
              <a:solidFill>
                <a:srgbClr val="0ACFCF"/>
              </a:solidFill>
            </c:spPr>
            <c:extLst>
              <c:ext xmlns:c16="http://schemas.microsoft.com/office/drawing/2014/chart" uri="{C3380CC4-5D6E-409C-BE32-E72D297353CC}">
                <c16:uniqueId val="{0000000D-2F0C-448E-8A3A-B7F977A5474D}"/>
              </c:ext>
            </c:extLst>
          </c:dPt>
          <c:dPt>
            <c:idx val="7"/>
            <c:bubble3D val="0"/>
            <c:spPr>
              <a:solidFill>
                <a:srgbClr val="141F94"/>
              </a:solidFill>
            </c:spPr>
            <c:extLst>
              <c:ext xmlns:c16="http://schemas.microsoft.com/office/drawing/2014/chart" uri="{C3380CC4-5D6E-409C-BE32-E72D297353CC}">
                <c16:uniqueId val="{0000000F-2F0C-448E-8A3A-B7F977A5474D}"/>
              </c:ext>
            </c:extLst>
          </c:dPt>
          <c:dPt>
            <c:idx val="8"/>
            <c:bubble3D val="0"/>
            <c:spPr>
              <a:solidFill>
                <a:srgbClr val="999999"/>
              </a:solidFill>
            </c:spPr>
            <c:extLst>
              <c:ext xmlns:c16="http://schemas.microsoft.com/office/drawing/2014/chart" uri="{C3380CC4-5D6E-409C-BE32-E72D297353CC}">
                <c16:uniqueId val="{00000011-2F0C-448E-8A3A-B7F977A5474D}"/>
              </c:ext>
            </c:extLst>
          </c:dPt>
          <c:dPt>
            <c:idx val="9"/>
            <c:bubble3D val="0"/>
            <c:spPr>
              <a:solidFill>
                <a:srgbClr val="0A4F77"/>
              </a:solidFill>
            </c:spPr>
            <c:extLst>
              <c:ext xmlns:c16="http://schemas.microsoft.com/office/drawing/2014/chart" uri="{C3380CC4-5D6E-409C-BE32-E72D297353CC}">
                <c16:uniqueId val="{00000013-2F0C-448E-8A3A-B7F977A5474D}"/>
              </c:ext>
            </c:extLst>
          </c:dPt>
          <c:dPt>
            <c:idx val="10"/>
            <c:bubble3D val="0"/>
            <c:spPr>
              <a:solidFill>
                <a:srgbClr val="C8C12C"/>
              </a:solidFill>
            </c:spPr>
            <c:extLst>
              <c:ext xmlns:c16="http://schemas.microsoft.com/office/drawing/2014/chart" uri="{C3380CC4-5D6E-409C-BE32-E72D297353CC}">
                <c16:uniqueId val="{00000015-2F0C-448E-8A3A-B7F977A5474D}"/>
              </c:ext>
            </c:extLst>
          </c:dPt>
          <c:dPt>
            <c:idx val="11"/>
            <c:bubble3D val="0"/>
            <c:spPr>
              <a:solidFill>
                <a:srgbClr val="599BAA"/>
              </a:solidFill>
            </c:spPr>
            <c:extLst>
              <c:ext xmlns:c16="http://schemas.microsoft.com/office/drawing/2014/chart" uri="{C3380CC4-5D6E-409C-BE32-E72D297353CC}">
                <c16:uniqueId val="{00000017-2F0C-448E-8A3A-B7F977A5474D}"/>
              </c:ext>
            </c:extLst>
          </c:dPt>
          <c:dPt>
            <c:idx val="12"/>
            <c:bubble3D val="0"/>
            <c:spPr>
              <a:solidFill>
                <a:srgbClr val="5C0A6F"/>
              </a:solidFill>
            </c:spPr>
            <c:extLst>
              <c:ext xmlns:c16="http://schemas.microsoft.com/office/drawing/2014/chart" uri="{C3380CC4-5D6E-409C-BE32-E72D297353CC}">
                <c16:uniqueId val="{00000019-2F0C-448E-8A3A-B7F977A5474D}"/>
              </c:ext>
            </c:extLst>
          </c:dPt>
          <c:dPt>
            <c:idx val="13"/>
            <c:bubble3D val="0"/>
            <c:explosion val="4"/>
            <c:spPr>
              <a:solidFill>
                <a:srgbClr val="05283B"/>
              </a:solidFill>
            </c:spPr>
            <c:extLst>
              <c:ext xmlns:c16="http://schemas.microsoft.com/office/drawing/2014/chart" uri="{C3380CC4-5D6E-409C-BE32-E72D297353CC}">
                <c16:uniqueId val="{0000001B-2F0C-448E-8A3A-B7F977A5474D}"/>
              </c:ext>
            </c:extLst>
          </c:dPt>
          <c:dLbls>
            <c:dLbl>
              <c:idx val="0"/>
              <c:layout>
                <c:manualLayout>
                  <c:x val="-2.9591699784516506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2F0C-448E-8A3A-B7F977A5474D}"/>
                </c:ext>
              </c:extLst>
            </c:dLbl>
            <c:dLbl>
              <c:idx val="1"/>
              <c:layout>
                <c:manualLayout>
                  <c:x val="-2.9591699784516506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2F0C-448E-8A3A-B7F977A5474D}"/>
                </c:ext>
              </c:extLst>
            </c:dLbl>
            <c:dLbl>
              <c:idx val="2"/>
              <c:layout>
                <c:manualLayout>
                  <c:x val="0"/>
                  <c:y val="-2.3833692621557058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F0C-448E-8A3A-B7F977A5474D}"/>
                </c:ext>
              </c:extLst>
            </c:dLbl>
            <c:dLbl>
              <c:idx val="3"/>
              <c:layout>
                <c:manualLayout>
                  <c:x val="5.9183399569033013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2F0C-448E-8A3A-B7F977A5474D}"/>
                </c:ext>
              </c:extLst>
            </c:dLbl>
            <c:dLbl>
              <c:idx val="4"/>
              <c:layout>
                <c:manualLayout>
                  <c:x val="1.5471562081980968E-3"/>
                  <c:y val="2.868669163387636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2F0C-448E-8A3A-B7F977A5474D}"/>
                </c:ext>
              </c:extLst>
            </c:dLbl>
            <c:dLbl>
              <c:idx val="5"/>
              <c:layout>
                <c:manualLayout>
                  <c:x val="-1.6647748770336739E-2"/>
                  <c:y val="2.5100855179641803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2F0C-448E-8A3A-B7F977A5474D}"/>
                </c:ext>
              </c:extLst>
            </c:dLbl>
            <c:dLbl>
              <c:idx val="6"/>
              <c:layout>
                <c:manualLayout>
                  <c:x val="-5.9183399569033013E-3"/>
                  <c:y val="2.383369262155793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2F0C-448E-8A3A-B7F977A5474D}"/>
                </c:ext>
              </c:extLst>
            </c:dLbl>
            <c:dLbl>
              <c:idx val="7"/>
              <c:layout>
                <c:manualLayout>
                  <c:x val="1.356270572370286E-17"/>
                  <c:y val="-2.3833692621558805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2F0C-448E-8A3A-B7F977A5474D}"/>
                </c:ext>
              </c:extLst>
            </c:dLbl>
            <c:dLbl>
              <c:idx val="8"/>
              <c:layout>
                <c:manualLayout>
                  <c:x val="-1.4795849892258253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2F0C-448E-8A3A-B7F977A5474D}"/>
                </c:ext>
              </c:extLst>
            </c:dLbl>
            <c:dLbl>
              <c:idx val="9"/>
              <c:layout>
                <c:manualLayout>
                  <c:x val="-6.7813528618514302E-18"/>
                  <c:y val="-2.383369262155793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2F0C-448E-8A3A-B7F977A5474D}"/>
                </c:ext>
              </c:extLst>
            </c:dLbl>
            <c:dLbl>
              <c:idx val="10"/>
              <c:layout>
                <c:manualLayout>
                  <c:x val="0"/>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5-2F0C-448E-8A3A-B7F977A5474D}"/>
                </c:ext>
              </c:extLst>
            </c:dLbl>
            <c:dLbl>
              <c:idx val="11"/>
              <c:layout>
                <c:manualLayout>
                  <c:x val="-5.9183399569033013E-3"/>
                  <c:y val="7.1501077864673792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7-2F0C-448E-8A3A-B7F977A5474D}"/>
                </c:ext>
              </c:extLst>
            </c:dLbl>
            <c:dLbl>
              <c:idx val="12"/>
              <c:layout>
                <c:manualLayout>
                  <c:x val="-4.438754967677476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9-2F0C-448E-8A3A-B7F977A5474D}"/>
                </c:ext>
              </c:extLst>
            </c:dLbl>
            <c:dLbl>
              <c:idx val="13"/>
              <c:layout>
                <c:manualLayout>
                  <c:x val="-3.1194508745430671E-2"/>
                  <c:y val="8.35259896908613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6046159667045"/>
                      <c:h val="0.12378307440017708"/>
                    </c:manualLayout>
                  </c15:layout>
                </c:ext>
                <c:ext xmlns:c16="http://schemas.microsoft.com/office/drawing/2014/chart" uri="{C3380CC4-5D6E-409C-BE32-E72D297353CC}">
                  <c16:uniqueId val="{0000001B-2F0C-448E-8A3A-B7F977A5474D}"/>
                </c:ext>
              </c:extLst>
            </c:dLbl>
            <c:spPr>
              <a:noFill/>
              <a:ln>
                <a:noFill/>
              </a:ln>
              <a:effectLst/>
            </c:spPr>
            <c:txPr>
              <a:bodyPr rot="0" vert="horz" anchor="ctr" anchorCtr="1"/>
              <a:lstStyle/>
              <a:p>
                <a:pPr>
                  <a:defRPr sz="850" baseline="0">
                    <a:solidFill>
                      <a:srgbClr val="000000"/>
                    </a:solidFill>
                    <a:latin typeface="Verdana" panose="020B0604030504040204" pitchFamily="34" charset="0"/>
                  </a:defRPr>
                </a:pPr>
                <a:endParaRPr lang="fi-FI"/>
              </a:p>
            </c:txPr>
            <c:dLblPos val="outEnd"/>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Taul1!$A$2:$A$15</c:f>
              <c:strCache>
                <c:ptCount val="14"/>
                <c:pt idx="0">
                  <c:v>Kiina</c:v>
                </c:pt>
                <c:pt idx="1">
                  <c:v>Intia</c:v>
                </c:pt>
                <c:pt idx="2">
                  <c:v>Yhdysvallat</c:v>
                </c:pt>
                <c:pt idx="3">
                  <c:v>Saksa</c:v>
                </c:pt>
                <c:pt idx="4">
                  <c:v>Puola</c:v>
                </c:pt>
                <c:pt idx="5">
                  <c:v>Meksiko</c:v>
                </c:pt>
                <c:pt idx="6">
                  <c:v>Ruotsi</c:v>
                </c:pt>
                <c:pt idx="7">
                  <c:v>Ranska</c:v>
                </c:pt>
                <c:pt idx="8">
                  <c:v>Iso-Britannia</c:v>
                </c:pt>
                <c:pt idx="9">
                  <c:v>Venäjä</c:v>
                </c:pt>
                <c:pt idx="10">
                  <c:v>Italia</c:v>
                </c:pt>
                <c:pt idx="11">
                  <c:v>Brasilia</c:v>
                </c:pt>
                <c:pt idx="12">
                  <c:v>Kanada</c:v>
                </c:pt>
                <c:pt idx="13">
                  <c:v>Muut maat</c:v>
                </c:pt>
              </c:strCache>
            </c:strRef>
          </c:cat>
          <c:val>
            <c:numRef>
              <c:f>Taul1!$B$2:$B$15</c:f>
              <c:numCache>
                <c:formatCode>#,##0</c:formatCode>
                <c:ptCount val="14"/>
                <c:pt idx="0">
                  <c:v>45832</c:v>
                </c:pt>
                <c:pt idx="1">
                  <c:v>29658</c:v>
                </c:pt>
                <c:pt idx="2">
                  <c:v>28391</c:v>
                </c:pt>
                <c:pt idx="3">
                  <c:v>19701</c:v>
                </c:pt>
                <c:pt idx="4">
                  <c:v>18522</c:v>
                </c:pt>
                <c:pt idx="5">
                  <c:v>14365</c:v>
                </c:pt>
                <c:pt idx="6">
                  <c:v>14192</c:v>
                </c:pt>
                <c:pt idx="7">
                  <c:v>11313</c:v>
                </c:pt>
                <c:pt idx="8">
                  <c:v>8204</c:v>
                </c:pt>
                <c:pt idx="9">
                  <c:v>7096</c:v>
                </c:pt>
                <c:pt idx="10">
                  <c:v>6780</c:v>
                </c:pt>
                <c:pt idx="11">
                  <c:v>6490</c:v>
                </c:pt>
                <c:pt idx="12">
                  <c:v>5171</c:v>
                </c:pt>
                <c:pt idx="13">
                  <c:v>81921</c:v>
                </c:pt>
              </c:numCache>
            </c:numRef>
          </c:val>
          <c:extLst>
            <c:ext xmlns:c16="http://schemas.microsoft.com/office/drawing/2014/chart" uri="{C3380CC4-5D6E-409C-BE32-E72D297353CC}">
              <c16:uniqueId val="{0000001C-2F0C-448E-8A3A-B7F977A5474D}"/>
            </c:ext>
          </c:extLst>
        </c:ser>
        <c:dLbls>
          <c:dLblPos val="outEnd"/>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fi-FI"/>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t>Koko maan ja tarkastelumaakuntien henkilöstö toimialoittain 2018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percentStacked"/>
        <c:varyColors val="0"/>
        <c:ser>
          <c:idx val="0"/>
          <c:order val="0"/>
          <c:tx>
            <c:strRef>
              <c:f>Taul1!$B$28</c:f>
              <c:strCache>
                <c:ptCount val="1"/>
                <c:pt idx="0">
                  <c:v>KOKO MAA</c:v>
                </c:pt>
              </c:strCache>
            </c:strRef>
          </c:tx>
          <c:spPr>
            <a:solidFill>
              <a:schemeClr val="accent1"/>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Taul1!$B$28:$R$28</c:f>
              <c:numCache>
                <c:formatCode>0%</c:formatCode>
                <c:ptCount val="16"/>
                <c:pt idx="0">
                  <c:v>3.2228017759101203E-2</c:v>
                </c:pt>
                <c:pt idx="1">
                  <c:v>4.1841620133226719E-3</c:v>
                </c:pt>
                <c:pt idx="2">
                  <c:v>0.19852319757501949</c:v>
                </c:pt>
                <c:pt idx="3">
                  <c:v>7.6336031101847173E-3</c:v>
                </c:pt>
                <c:pt idx="4">
                  <c:v>0.11399148178755324</c:v>
                </c:pt>
                <c:pt idx="5">
                  <c:v>0.15596559257784662</c:v>
                </c:pt>
                <c:pt idx="6">
                  <c:v>8.239714409028101E-2</c:v>
                </c:pt>
                <c:pt idx="7">
                  <c:v>4.5876562871166218E-2</c:v>
                </c:pt>
                <c:pt idx="8">
                  <c:v>5.849663252913289E-2</c:v>
                </c:pt>
                <c:pt idx="9">
                  <c:v>2.9506606131373184E-2</c:v>
                </c:pt>
                <c:pt idx="10">
                  <c:v>7.2204731522404642E-2</c:v>
                </c:pt>
                <c:pt idx="11">
                  <c:v>9.3926507834011963E-2</c:v>
                </c:pt>
                <c:pt idx="12">
                  <c:v>5.7412618062223772E-3</c:v>
                </c:pt>
                <c:pt idx="13">
                  <c:v>5.3466671573728038E-2</c:v>
                </c:pt>
                <c:pt idx="14">
                  <c:v>1.045204072414843E-2</c:v>
                </c:pt>
                <c:pt idx="15">
                  <c:v>1.3747578532498687E-2</c:v>
                </c:pt>
              </c:numCache>
            </c:numRef>
          </c:val>
          <c:extLst>
            <c:ext xmlns:c16="http://schemas.microsoft.com/office/drawing/2014/chart" uri="{C3380CC4-5D6E-409C-BE32-E72D297353CC}">
              <c16:uniqueId val="{00000000-A40E-4E0B-94A6-57828AAC218E}"/>
            </c:ext>
          </c:extLst>
        </c:ser>
        <c:ser>
          <c:idx val="1"/>
          <c:order val="1"/>
          <c:tx>
            <c:strRef>
              <c:f>Taul1!$B$29</c:f>
              <c:strCache>
                <c:ptCount val="1"/>
                <c:pt idx="0">
                  <c:v>MK10 Etelä-Savo</c:v>
                </c:pt>
              </c:strCache>
            </c:strRef>
          </c:tx>
          <c:spPr>
            <a:solidFill>
              <a:schemeClr val="accent2"/>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Taul1!$B$29:$R$29</c:f>
              <c:numCache>
                <c:formatCode>0%</c:formatCode>
                <c:ptCount val="16"/>
                <c:pt idx="0">
                  <c:v>0.10240943668107637</c:v>
                </c:pt>
                <c:pt idx="1">
                  <c:v>2.3122549512415804E-3</c:v>
                </c:pt>
                <c:pt idx="2">
                  <c:v>0.24416071847458196</c:v>
                </c:pt>
                <c:pt idx="3">
                  <c:v>6.9367648537247409E-3</c:v>
                </c:pt>
                <c:pt idx="4">
                  <c:v>0.10646426058107972</c:v>
                </c:pt>
                <c:pt idx="5">
                  <c:v>0.1595791025769914</c:v>
                </c:pt>
                <c:pt idx="6">
                  <c:v>8.0392748232297848E-2</c:v>
                </c:pt>
                <c:pt idx="7">
                  <c:v>4.9964813511611542E-2</c:v>
                </c:pt>
                <c:pt idx="8">
                  <c:v>2.0609228913240171E-2</c:v>
                </c:pt>
                <c:pt idx="9">
                  <c:v>1.5113434536376126E-2</c:v>
                </c:pt>
                <c:pt idx="10">
                  <c:v>4.5373814550450725E-2</c:v>
                </c:pt>
                <c:pt idx="11">
                  <c:v>4.5909989611608193E-2</c:v>
                </c:pt>
                <c:pt idx="12">
                  <c:v>4.7920646090948696E-3</c:v>
                </c:pt>
                <c:pt idx="13">
                  <c:v>6.8630407828155895E-2</c:v>
                </c:pt>
                <c:pt idx="14">
                  <c:v>8.9809322743875878E-3</c:v>
                </c:pt>
                <c:pt idx="15">
                  <c:v>1.5951208069434671E-2</c:v>
                </c:pt>
              </c:numCache>
            </c:numRef>
          </c:val>
          <c:extLst>
            <c:ext xmlns:c16="http://schemas.microsoft.com/office/drawing/2014/chart" uri="{C3380CC4-5D6E-409C-BE32-E72D297353CC}">
              <c16:uniqueId val="{00000001-A40E-4E0B-94A6-57828AAC218E}"/>
            </c:ext>
          </c:extLst>
        </c:ser>
        <c:ser>
          <c:idx val="2"/>
          <c:order val="2"/>
          <c:tx>
            <c:strRef>
              <c:f>Taul1!$B$30</c:f>
              <c:strCache>
                <c:ptCount val="1"/>
                <c:pt idx="0">
                  <c:v>MK12 Pohjois-Karjala</c:v>
                </c:pt>
              </c:strCache>
            </c:strRef>
          </c:tx>
          <c:spPr>
            <a:solidFill>
              <a:schemeClr val="accent3"/>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Taul1!$B$30:$R$30</c:f>
              <c:numCache>
                <c:formatCode>0%</c:formatCode>
                <c:ptCount val="16"/>
                <c:pt idx="0">
                  <c:v>7.1478976771537778E-2</c:v>
                </c:pt>
                <c:pt idx="1">
                  <c:v>8.9973537194942659E-3</c:v>
                </c:pt>
                <c:pt idx="2">
                  <c:v>0.2609526609820641</c:v>
                </c:pt>
                <c:pt idx="3">
                  <c:v>4.0870332255219053E-3</c:v>
                </c:pt>
                <c:pt idx="4">
                  <c:v>0.11614231108497501</c:v>
                </c:pt>
                <c:pt idx="5">
                  <c:v>0.14822111143781241</c:v>
                </c:pt>
                <c:pt idx="6">
                  <c:v>7.2860923257865334E-2</c:v>
                </c:pt>
                <c:pt idx="7">
                  <c:v>5.0367538959129668E-2</c:v>
                </c:pt>
                <c:pt idx="8">
                  <c:v>3.1108497500735077E-2</c:v>
                </c:pt>
                <c:pt idx="9">
                  <c:v>1.5524845633637166E-2</c:v>
                </c:pt>
                <c:pt idx="10">
                  <c:v>3.901793590120553E-2</c:v>
                </c:pt>
                <c:pt idx="11">
                  <c:v>6.5304322258159367E-2</c:v>
                </c:pt>
                <c:pt idx="12">
                  <c:v>2.3228462216995003E-3</c:v>
                </c:pt>
                <c:pt idx="13">
                  <c:v>7.2596295207291967E-2</c:v>
                </c:pt>
                <c:pt idx="14">
                  <c:v>6.2922669802999119E-3</c:v>
                </c:pt>
                <c:pt idx="15">
                  <c:v>1.2055277859453102E-2</c:v>
                </c:pt>
              </c:numCache>
            </c:numRef>
          </c:val>
          <c:extLst>
            <c:ext xmlns:c16="http://schemas.microsoft.com/office/drawing/2014/chart" uri="{C3380CC4-5D6E-409C-BE32-E72D297353CC}">
              <c16:uniqueId val="{00000002-A40E-4E0B-94A6-57828AAC218E}"/>
            </c:ext>
          </c:extLst>
        </c:ser>
        <c:ser>
          <c:idx val="3"/>
          <c:order val="3"/>
          <c:tx>
            <c:strRef>
              <c:f>Taul1!$B$31</c:f>
              <c:strCache>
                <c:ptCount val="1"/>
                <c:pt idx="0">
                  <c:v>MK13 Keski-Suomi</c:v>
                </c:pt>
              </c:strCache>
            </c:strRef>
          </c:tx>
          <c:spPr>
            <a:solidFill>
              <a:schemeClr val="accent4"/>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Taul1!$B$31:$R$31</c:f>
              <c:numCache>
                <c:formatCode>0%</c:formatCode>
                <c:ptCount val="16"/>
                <c:pt idx="0">
                  <c:v>4.1919409020712929E-2</c:v>
                </c:pt>
                <c:pt idx="1">
                  <c:v>3.3433634236041459E-3</c:v>
                </c:pt>
                <c:pt idx="2">
                  <c:v>0.23573896292050756</c:v>
                </c:pt>
                <c:pt idx="3">
                  <c:v>6.1772619445638506E-3</c:v>
                </c:pt>
                <c:pt idx="4">
                  <c:v>0.120504370253618</c:v>
                </c:pt>
                <c:pt idx="5">
                  <c:v>0.14842941522981642</c:v>
                </c:pt>
                <c:pt idx="6">
                  <c:v>6.8093168394071105E-2</c:v>
                </c:pt>
                <c:pt idx="7">
                  <c:v>4.2922418047794175E-2</c:v>
                </c:pt>
                <c:pt idx="8">
                  <c:v>5.4640110808616325E-2</c:v>
                </c:pt>
                <c:pt idx="9">
                  <c:v>1.1335594083838819E-2</c:v>
                </c:pt>
                <c:pt idx="10">
                  <c:v>6.4495072519144742E-2</c:v>
                </c:pt>
                <c:pt idx="11">
                  <c:v>7.9922306602346727E-2</c:v>
                </c:pt>
                <c:pt idx="12">
                  <c:v>4.9672828007833025E-3</c:v>
                </c:pt>
                <c:pt idx="13">
                  <c:v>6.726528792727389E-2</c:v>
                </c:pt>
                <c:pt idx="14">
                  <c:v>1.0698762955533266E-2</c:v>
                </c:pt>
                <c:pt idx="15">
                  <c:v>1.485408606772699E-2</c:v>
                </c:pt>
              </c:numCache>
            </c:numRef>
          </c:val>
          <c:extLst>
            <c:ext xmlns:c16="http://schemas.microsoft.com/office/drawing/2014/chart" uri="{C3380CC4-5D6E-409C-BE32-E72D297353CC}">
              <c16:uniqueId val="{00000003-A40E-4E0B-94A6-57828AAC218E}"/>
            </c:ext>
          </c:extLst>
        </c:ser>
        <c:ser>
          <c:idx val="4"/>
          <c:order val="4"/>
          <c:tx>
            <c:strRef>
              <c:f>Taul1!$B$32</c:f>
              <c:strCache>
                <c:ptCount val="1"/>
                <c:pt idx="0">
                  <c:v>MK16 Keski-Pohjanmaa</c:v>
                </c:pt>
              </c:strCache>
            </c:strRef>
          </c:tx>
          <c:spPr>
            <a:solidFill>
              <a:schemeClr val="accent5"/>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Taul1!$B$32:$R$32</c:f>
              <c:numCache>
                <c:formatCode>0%</c:formatCode>
                <c:ptCount val="16"/>
                <c:pt idx="0">
                  <c:v>8.6864662561873723E-2</c:v>
                </c:pt>
                <c:pt idx="1">
                  <c:v>4.5273451647953643E-3</c:v>
                </c:pt>
                <c:pt idx="2">
                  <c:v>0.25823976819992756</c:v>
                </c:pt>
                <c:pt idx="3">
                  <c:v>8.7528673186043696E-3</c:v>
                </c:pt>
                <c:pt idx="4">
                  <c:v>0.11439092116382953</c:v>
                </c:pt>
                <c:pt idx="5">
                  <c:v>0.17330677290836655</c:v>
                </c:pt>
                <c:pt idx="6">
                  <c:v>0.1023783653265725</c:v>
                </c:pt>
                <c:pt idx="7">
                  <c:v>3.3562718821682963E-2</c:v>
                </c:pt>
                <c:pt idx="8">
                  <c:v>2.9397561270071232E-2</c:v>
                </c:pt>
                <c:pt idx="9">
                  <c:v>1.5815525775685138E-2</c:v>
                </c:pt>
                <c:pt idx="10">
                  <c:v>3.971990824580466E-2</c:v>
                </c:pt>
                <c:pt idx="11">
                  <c:v>4.4428347217191841E-2</c:v>
                </c:pt>
                <c:pt idx="12">
                  <c:v>1.6902088615236026E-3</c:v>
                </c:pt>
                <c:pt idx="13">
                  <c:v>5.0283713630327173E-2</c:v>
                </c:pt>
                <c:pt idx="14">
                  <c:v>5.010261982373536E-3</c:v>
                </c:pt>
                <c:pt idx="15">
                  <c:v>1.231437884824339E-2</c:v>
                </c:pt>
              </c:numCache>
            </c:numRef>
          </c:val>
          <c:extLst>
            <c:ext xmlns:c16="http://schemas.microsoft.com/office/drawing/2014/chart" uri="{C3380CC4-5D6E-409C-BE32-E72D297353CC}">
              <c16:uniqueId val="{00000004-A40E-4E0B-94A6-57828AAC218E}"/>
            </c:ext>
          </c:extLst>
        </c:ser>
        <c:ser>
          <c:idx val="5"/>
          <c:order val="5"/>
          <c:tx>
            <c:strRef>
              <c:f>Taul1!$B$33</c:f>
              <c:strCache>
                <c:ptCount val="1"/>
                <c:pt idx="0">
                  <c:v>MK18 Kainuu</c:v>
                </c:pt>
              </c:strCache>
            </c:strRef>
          </c:tx>
          <c:spPr>
            <a:solidFill>
              <a:schemeClr val="accent6"/>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Taul1!$B$33:$R$33</c:f>
              <c:numCache>
                <c:formatCode>0%</c:formatCode>
                <c:ptCount val="16"/>
                <c:pt idx="0">
                  <c:v>8.032232908760073E-2</c:v>
                </c:pt>
                <c:pt idx="1">
                  <c:v>5.4652976345204052E-2</c:v>
                </c:pt>
                <c:pt idx="2">
                  <c:v>0.13504029113595009</c:v>
                </c:pt>
                <c:pt idx="3">
                  <c:v>5.5887704704964906E-3</c:v>
                </c:pt>
                <c:pt idx="4">
                  <c:v>0.11690927995840915</c:v>
                </c:pt>
                <c:pt idx="5">
                  <c:v>0.14777748895243045</c:v>
                </c:pt>
                <c:pt idx="6">
                  <c:v>8.357161424486613E-2</c:v>
                </c:pt>
                <c:pt idx="7">
                  <c:v>4.0876007278398754E-2</c:v>
                </c:pt>
                <c:pt idx="8">
                  <c:v>2.7358981024174681E-2</c:v>
                </c:pt>
                <c:pt idx="9">
                  <c:v>2.0145567975045488E-2</c:v>
                </c:pt>
                <c:pt idx="10">
                  <c:v>4.6659734858331164E-2</c:v>
                </c:pt>
                <c:pt idx="11">
                  <c:v>0.11177540940992982</c:v>
                </c:pt>
                <c:pt idx="12">
                  <c:v>1.7871068364959709E-2</c:v>
                </c:pt>
                <c:pt idx="13">
                  <c:v>6.3750974785547185E-2</c:v>
                </c:pt>
                <c:pt idx="14">
                  <c:v>1.2282297894463218E-2</c:v>
                </c:pt>
                <c:pt idx="15">
                  <c:v>1.6051468676891084E-2</c:v>
                </c:pt>
              </c:numCache>
            </c:numRef>
          </c:val>
          <c:extLst>
            <c:ext xmlns:c16="http://schemas.microsoft.com/office/drawing/2014/chart" uri="{C3380CC4-5D6E-409C-BE32-E72D297353CC}">
              <c16:uniqueId val="{00000005-A40E-4E0B-94A6-57828AAC218E}"/>
            </c:ext>
          </c:extLst>
        </c:ser>
        <c:ser>
          <c:idx val="6"/>
          <c:order val="6"/>
          <c:tx>
            <c:strRef>
              <c:f>Taul1!$B$34</c:f>
              <c:strCache>
                <c:ptCount val="1"/>
                <c:pt idx="0">
                  <c:v>MK19 Lappi</c:v>
                </c:pt>
              </c:strCache>
            </c:strRef>
          </c:tx>
          <c:spPr>
            <a:solidFill>
              <a:schemeClr val="accent1">
                <a:lumMod val="60000"/>
              </a:schemeClr>
            </a:solidFill>
            <a:ln>
              <a:noFill/>
            </a:ln>
            <a:effectLst/>
          </c:spPr>
          <c:invertIfNegative val="0"/>
          <c:cat>
            <c:strRef>
              <c:f>Taul1!$B$26:$R$27</c:f>
              <c:strCache>
                <c:ptCount val="16"/>
                <c:pt idx="0">
                  <c:v>A Maatalous, metsätalous ja kalatalous (01-03)</c:v>
                </c:pt>
                <c:pt idx="1">
                  <c:v>B Kaivostoiminta ja louhinta (05-09)</c:v>
                </c:pt>
                <c:pt idx="2">
                  <c:v>C Teollisuus (10-33)</c:v>
                </c:pt>
                <c:pt idx="3">
                  <c:v>D Sähkö-, kaasu- ja lämpöhuolto, jäähdytysliiketoiminta (35)</c:v>
                </c:pt>
                <c:pt idx="4">
                  <c:v>F Rakentaminen (41-43)</c:v>
                </c:pt>
                <c:pt idx="5">
                  <c:v>G Tukku- ja vähittäiskauppa; moottoriajoneuvojen ja moottoripyörien korjaus (45-47)</c:v>
                </c:pt>
                <c:pt idx="6">
                  <c:v>H Kuljetus ja varastointi (49-53)</c:v>
                </c:pt>
                <c:pt idx="7">
                  <c:v>I Majoitus- ja ravitsemistoiminta (55-56)</c:v>
                </c:pt>
                <c:pt idx="8">
                  <c:v>J Informaatio ja viestintä (58-63)</c:v>
                </c:pt>
                <c:pt idx="9">
                  <c:v>K Rahoitus- ja vakuutustoiminta (64-66)</c:v>
                </c:pt>
                <c:pt idx="10">
                  <c:v>M Ammatillinen, tieteellinen ja tekninen toiminta (69-75)</c:v>
                </c:pt>
                <c:pt idx="11">
                  <c:v>N Hallinto- ja tukipalvelutoiminta (77-82)</c:v>
                </c:pt>
                <c:pt idx="12">
                  <c:v>P Koulutus (85)</c:v>
                </c:pt>
                <c:pt idx="13">
                  <c:v>Q Terveys- ja sosiaalipalvelut (86-88)</c:v>
                </c:pt>
                <c:pt idx="14">
                  <c:v>R Taiteet, viihde ja virkistys (90-93)</c:v>
                </c:pt>
                <c:pt idx="15">
                  <c:v>S Muu palvelutoiminta (94-96)</c:v>
                </c:pt>
              </c:strCache>
            </c:strRef>
          </c:cat>
          <c:val>
            <c:numRef>
              <c:f>Taul1!$B$34:$R$34</c:f>
              <c:numCache>
                <c:formatCode>0%</c:formatCode>
                <c:ptCount val="16"/>
                <c:pt idx="0">
                  <c:v>4.3204387135022976E-2</c:v>
                </c:pt>
                <c:pt idx="1">
                  <c:v>4.2068079640333975E-2</c:v>
                </c:pt>
                <c:pt idx="2">
                  <c:v>0.17182945506644928</c:v>
                </c:pt>
                <c:pt idx="3">
                  <c:v>1.1313670273207845E-2</c:v>
                </c:pt>
                <c:pt idx="4">
                  <c:v>0.12264710241588854</c:v>
                </c:pt>
                <c:pt idx="5">
                  <c:v>0.14554616866755596</c:v>
                </c:pt>
                <c:pt idx="6">
                  <c:v>9.2189121090855197E-2</c:v>
                </c:pt>
                <c:pt idx="7">
                  <c:v>7.6577244207302012E-2</c:v>
                </c:pt>
                <c:pt idx="8">
                  <c:v>1.2968726841559211E-2</c:v>
                </c:pt>
                <c:pt idx="9">
                  <c:v>1.0819623536386542E-2</c:v>
                </c:pt>
                <c:pt idx="10">
                  <c:v>4.7403784398004051E-2</c:v>
                </c:pt>
                <c:pt idx="11">
                  <c:v>9.3646558964478044E-2</c:v>
                </c:pt>
                <c:pt idx="12">
                  <c:v>3.2360061261795365E-3</c:v>
                </c:pt>
                <c:pt idx="13">
                  <c:v>6.9364161849710976E-2</c:v>
                </c:pt>
                <c:pt idx="14">
                  <c:v>1.7588063830838396E-2</c:v>
                </c:pt>
                <c:pt idx="15">
                  <c:v>1.4846104441480164E-2</c:v>
                </c:pt>
              </c:numCache>
            </c:numRef>
          </c:val>
          <c:extLst>
            <c:ext xmlns:c16="http://schemas.microsoft.com/office/drawing/2014/chart" uri="{C3380CC4-5D6E-409C-BE32-E72D297353CC}">
              <c16:uniqueId val="{00000006-A40E-4E0B-94A6-57828AAC218E}"/>
            </c:ext>
          </c:extLst>
        </c:ser>
        <c:dLbls>
          <c:showLegendKey val="0"/>
          <c:showVal val="0"/>
          <c:showCatName val="0"/>
          <c:showSerName val="0"/>
          <c:showPercent val="0"/>
          <c:showBubbleSize val="0"/>
        </c:dLbls>
        <c:gapWidth val="150"/>
        <c:overlap val="100"/>
        <c:axId val="994393264"/>
        <c:axId val="994393592"/>
      </c:barChart>
      <c:catAx>
        <c:axId val="99439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94393592"/>
        <c:crosses val="autoZero"/>
        <c:auto val="1"/>
        <c:lblAlgn val="ctr"/>
        <c:lblOffset val="100"/>
        <c:noMultiLvlLbl val="0"/>
      </c:catAx>
      <c:valAx>
        <c:axId val="994393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9439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tx>
            <c:strRef>
              <c:f>Sheet1!$G$22</c:f>
              <c:strCache>
                <c:ptCount val="1"/>
                <c:pt idx="0">
                  <c:v>Liikevaihto 1000 € / henkilö</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94-4AB8-95AD-FE82B5832D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94-4AB8-95AD-FE82B5832D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94-4AB8-95AD-FE82B5832D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94-4AB8-95AD-FE82B5832D8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994-4AB8-95AD-FE82B5832D8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994-4AB8-95AD-FE82B5832D8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Sheet1!$F$23:$F$28</c:f>
              <c:strCache>
                <c:ptCount val="6"/>
                <c:pt idx="0">
                  <c:v>Etelä-Savo</c:v>
                </c:pt>
                <c:pt idx="1">
                  <c:v>Pohjois-Karjala</c:v>
                </c:pt>
                <c:pt idx="2">
                  <c:v>Keski-Suomi</c:v>
                </c:pt>
                <c:pt idx="3">
                  <c:v>Keski-Pohjanmaa</c:v>
                </c:pt>
                <c:pt idx="4">
                  <c:v>Kainuu</c:v>
                </c:pt>
                <c:pt idx="5">
                  <c:v>Lappi</c:v>
                </c:pt>
              </c:strCache>
            </c:strRef>
          </c:cat>
          <c:val>
            <c:numRef>
              <c:f>Sheet1!$G$23:$G$28</c:f>
              <c:numCache>
                <c:formatCode>0</c:formatCode>
                <c:ptCount val="6"/>
                <c:pt idx="0">
                  <c:v>191.91270399785529</c:v>
                </c:pt>
                <c:pt idx="1">
                  <c:v>222.46962658041753</c:v>
                </c:pt>
                <c:pt idx="2">
                  <c:v>229.32081960166212</c:v>
                </c:pt>
                <c:pt idx="3">
                  <c:v>283.61602076542317</c:v>
                </c:pt>
                <c:pt idx="4">
                  <c:v>203.94268260982585</c:v>
                </c:pt>
                <c:pt idx="5">
                  <c:v>345.25285311990513</c:v>
                </c:pt>
              </c:numCache>
            </c:numRef>
          </c:val>
          <c:extLst>
            <c:ext xmlns:c16="http://schemas.microsoft.com/office/drawing/2014/chart" uri="{C3380CC4-5D6E-409C-BE32-E72D297353CC}">
              <c16:uniqueId val="{0000000C-D994-4AB8-95AD-FE82B5832D80}"/>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pieChart>
        <c:varyColors val="1"/>
        <c:ser>
          <c:idx val="0"/>
          <c:order val="0"/>
          <c:tx>
            <c:strRef>
              <c:f>Taul1!$B$96</c:f>
              <c:strCache>
                <c:ptCount val="1"/>
                <c:pt idx="0">
                  <c:v>Henkilöstö yhteensä</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52-496B-BB36-A27BF66E6D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52-496B-BB36-A27BF66E6D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52-496B-BB36-A27BF66E6D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552-496B-BB36-A27BF66E6D6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552-496B-BB36-A27BF66E6D6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552-496B-BB36-A27BF66E6D6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Taul1!$A$97:$A$102</c:f>
              <c:strCache>
                <c:ptCount val="6"/>
                <c:pt idx="0">
                  <c:v>Etelä-Savo</c:v>
                </c:pt>
                <c:pt idx="1">
                  <c:v>Pohjois-Karjala</c:v>
                </c:pt>
                <c:pt idx="2">
                  <c:v>Keski-Suomi</c:v>
                </c:pt>
                <c:pt idx="3">
                  <c:v>Keski-Pohjanmaa</c:v>
                </c:pt>
                <c:pt idx="4">
                  <c:v>Kainuu</c:v>
                </c:pt>
                <c:pt idx="5">
                  <c:v>Lappi</c:v>
                </c:pt>
              </c:strCache>
            </c:strRef>
          </c:cat>
          <c:val>
            <c:numRef>
              <c:f>Taul1!$B$97:$B$102</c:f>
              <c:numCache>
                <c:formatCode>#,##0</c:formatCode>
                <c:ptCount val="6"/>
                <c:pt idx="0">
                  <c:v>29841</c:v>
                </c:pt>
                <c:pt idx="1">
                  <c:v>34010</c:v>
                </c:pt>
                <c:pt idx="2">
                  <c:v>62811</c:v>
                </c:pt>
                <c:pt idx="3">
                  <c:v>16566</c:v>
                </c:pt>
                <c:pt idx="4">
                  <c:v>15388</c:v>
                </c:pt>
                <c:pt idx="5">
                  <c:v>40482</c:v>
                </c:pt>
              </c:numCache>
            </c:numRef>
          </c:val>
          <c:extLst>
            <c:ext xmlns:c16="http://schemas.microsoft.com/office/drawing/2014/chart" uri="{C3380CC4-5D6E-409C-BE32-E72D297353CC}">
              <c16:uniqueId val="{0000000C-7552-496B-BB36-A27BF66E6D67}"/>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rPr>
              <a:t>Bruttokansantuote €</a:t>
            </a:r>
            <a:r>
              <a:rPr lang="fi-FI" baseline="0">
                <a:solidFill>
                  <a:schemeClr val="tx1"/>
                </a:solidFill>
              </a:rPr>
              <a:t> henkeä kohden</a:t>
            </a:r>
            <a:endParaRPr lang="fi-FI">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spPr>
            <a:solidFill>
              <a:schemeClr val="bg2"/>
            </a:solidFill>
            <a:ln>
              <a:noFill/>
            </a:ln>
            <a:effectLst/>
          </c:spPr>
          <c:invertIfNegative val="0"/>
          <c:cat>
            <c:strRef>
              <c:f>'001_12bc_2018'!$A$5:$A$13</c:f>
              <c:strCache>
                <c:ptCount val="7"/>
                <c:pt idx="0">
                  <c:v>Jyväskylän seutukunta</c:v>
                </c:pt>
                <c:pt idx="1">
                  <c:v>Pietarsaaren seutukunta</c:v>
                </c:pt>
                <c:pt idx="2">
                  <c:v>Savonlinnan seutukunta</c:v>
                </c:pt>
                <c:pt idx="3">
                  <c:v>Joensuun seutukunta</c:v>
                </c:pt>
                <c:pt idx="4">
                  <c:v>Kokkolan seutukunta</c:v>
                </c:pt>
                <c:pt idx="5">
                  <c:v>Kajaanin seutukunta</c:v>
                </c:pt>
                <c:pt idx="6">
                  <c:v>Kemi-Tornion seutukunta</c:v>
                </c:pt>
              </c:strCache>
              <c:extLst/>
            </c:strRef>
          </c:cat>
          <c:val>
            <c:numRef>
              <c:f>'001_12bc_2018'!$B$5:$B$13</c:f>
              <c:numCache>
                <c:formatCode>#,##0</c:formatCode>
                <c:ptCount val="7"/>
                <c:pt idx="0">
                  <c:v>35143.1</c:v>
                </c:pt>
                <c:pt idx="1">
                  <c:v>38746.9</c:v>
                </c:pt>
                <c:pt idx="2">
                  <c:v>28735.599999999999</c:v>
                </c:pt>
                <c:pt idx="3">
                  <c:v>33282.300000000003</c:v>
                </c:pt>
                <c:pt idx="4">
                  <c:v>40831.300000000003</c:v>
                </c:pt>
                <c:pt idx="5">
                  <c:v>33155.5</c:v>
                </c:pt>
                <c:pt idx="6">
                  <c:v>42760.2</c:v>
                </c:pt>
              </c:numCache>
              <c:extLst/>
            </c:numRef>
          </c:val>
          <c:extLst>
            <c:ext xmlns:c16="http://schemas.microsoft.com/office/drawing/2014/chart" uri="{C3380CC4-5D6E-409C-BE32-E72D297353CC}">
              <c16:uniqueId val="{00000000-B488-4B37-BBD1-46B9EA09B5B5}"/>
            </c:ext>
          </c:extLst>
        </c:ser>
        <c:dLbls>
          <c:showLegendKey val="0"/>
          <c:showVal val="0"/>
          <c:showCatName val="0"/>
          <c:showSerName val="0"/>
          <c:showPercent val="0"/>
          <c:showBubbleSize val="0"/>
        </c:dLbls>
        <c:gapWidth val="219"/>
        <c:overlap val="-27"/>
        <c:axId val="793979432"/>
        <c:axId val="793976480"/>
      </c:barChart>
      <c:catAx>
        <c:axId val="793979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93976480"/>
        <c:crosses val="autoZero"/>
        <c:auto val="1"/>
        <c:lblAlgn val="ctr"/>
        <c:lblOffset val="100"/>
        <c:noMultiLvlLbl val="0"/>
      </c:catAx>
      <c:valAx>
        <c:axId val="793976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solidFill>
                      <a:schemeClr val="tx1"/>
                    </a:solidFill>
                  </a:rPr>
                  <a:t>bkt</a:t>
                </a:r>
                <a:r>
                  <a:rPr lang="fi-FI" baseline="0">
                    <a:solidFill>
                      <a:schemeClr val="tx1"/>
                    </a:solidFill>
                  </a:rPr>
                  <a:t> henkä kohden €</a:t>
                </a:r>
                <a:endParaRPr lang="fi-FI">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93979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5F2FF"/>
    </a:solidFill>
    <a:ln>
      <a:solidFill>
        <a:schemeClr val="accent5"/>
      </a:solid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Vienti maakunnittain 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tx>
            <c:strRef>
              <c:f>'Taulu 1 vienti'!$B$30</c:f>
              <c:strCache>
                <c:ptCount val="1"/>
                <c:pt idx="0">
                  <c:v>Vienti</c:v>
                </c:pt>
              </c:strCache>
            </c:strRef>
          </c:tx>
          <c:spPr>
            <a:solidFill>
              <a:schemeClr val="accent1"/>
            </a:solidFill>
            <a:ln>
              <a:noFill/>
            </a:ln>
            <a:effectLst/>
          </c:spPr>
          <c:invertIfNegative val="0"/>
          <c:dPt>
            <c:idx val="2"/>
            <c:invertIfNegative val="0"/>
            <c:bubble3D val="0"/>
            <c:spPr>
              <a:solidFill>
                <a:schemeClr val="bg2"/>
              </a:solidFill>
              <a:ln>
                <a:noFill/>
              </a:ln>
              <a:effectLst/>
            </c:spPr>
            <c:extLst>
              <c:ext xmlns:c16="http://schemas.microsoft.com/office/drawing/2014/chart" uri="{C3380CC4-5D6E-409C-BE32-E72D297353CC}">
                <c16:uniqueId val="{00000001-E3E1-4939-AB09-633EFF2774A0}"/>
              </c:ext>
            </c:extLst>
          </c:dPt>
          <c:dPt>
            <c:idx val="8"/>
            <c:invertIfNegative val="0"/>
            <c:bubble3D val="0"/>
            <c:spPr>
              <a:solidFill>
                <a:schemeClr val="bg2"/>
              </a:solidFill>
              <a:ln>
                <a:noFill/>
              </a:ln>
              <a:effectLst/>
            </c:spPr>
            <c:extLst>
              <c:ext xmlns:c16="http://schemas.microsoft.com/office/drawing/2014/chart" uri="{C3380CC4-5D6E-409C-BE32-E72D297353CC}">
                <c16:uniqueId val="{00000003-E3E1-4939-AB09-633EFF2774A0}"/>
              </c:ext>
            </c:extLst>
          </c:dPt>
          <c:dPt>
            <c:idx val="10"/>
            <c:invertIfNegative val="0"/>
            <c:bubble3D val="0"/>
            <c:spPr>
              <a:solidFill>
                <a:schemeClr val="bg2"/>
              </a:solidFill>
              <a:ln>
                <a:noFill/>
              </a:ln>
              <a:effectLst/>
            </c:spPr>
            <c:extLst>
              <c:ext xmlns:c16="http://schemas.microsoft.com/office/drawing/2014/chart" uri="{C3380CC4-5D6E-409C-BE32-E72D297353CC}">
                <c16:uniqueId val="{00000005-E3E1-4939-AB09-633EFF2774A0}"/>
              </c:ext>
            </c:extLst>
          </c:dPt>
          <c:dPt>
            <c:idx val="11"/>
            <c:invertIfNegative val="0"/>
            <c:bubble3D val="0"/>
            <c:spPr>
              <a:solidFill>
                <a:schemeClr val="bg2"/>
              </a:solidFill>
              <a:ln>
                <a:noFill/>
              </a:ln>
              <a:effectLst/>
            </c:spPr>
            <c:extLst>
              <c:ext xmlns:c16="http://schemas.microsoft.com/office/drawing/2014/chart" uri="{C3380CC4-5D6E-409C-BE32-E72D297353CC}">
                <c16:uniqueId val="{00000007-E3E1-4939-AB09-633EFF2774A0}"/>
              </c:ext>
            </c:extLst>
          </c:dPt>
          <c:dPt>
            <c:idx val="14"/>
            <c:invertIfNegative val="0"/>
            <c:bubble3D val="0"/>
            <c:spPr>
              <a:solidFill>
                <a:schemeClr val="bg2"/>
              </a:solidFill>
              <a:ln>
                <a:noFill/>
              </a:ln>
              <a:effectLst/>
            </c:spPr>
            <c:extLst>
              <c:ext xmlns:c16="http://schemas.microsoft.com/office/drawing/2014/chart" uri="{C3380CC4-5D6E-409C-BE32-E72D297353CC}">
                <c16:uniqueId val="{00000009-E3E1-4939-AB09-633EFF2774A0}"/>
              </c:ext>
            </c:extLst>
          </c:dPt>
          <c:dPt>
            <c:idx val="16"/>
            <c:invertIfNegative val="0"/>
            <c:bubble3D val="0"/>
            <c:spPr>
              <a:solidFill>
                <a:schemeClr val="bg2"/>
              </a:solidFill>
              <a:ln>
                <a:noFill/>
              </a:ln>
              <a:effectLst/>
            </c:spPr>
            <c:extLst>
              <c:ext xmlns:c16="http://schemas.microsoft.com/office/drawing/2014/chart" uri="{C3380CC4-5D6E-409C-BE32-E72D297353CC}">
                <c16:uniqueId val="{0000000B-E3E1-4939-AB09-633EFF2774A0}"/>
              </c:ext>
            </c:extLst>
          </c:dPt>
          <c:dPt>
            <c:idx val="17"/>
            <c:invertIfNegative val="0"/>
            <c:bubble3D val="0"/>
            <c:spPr>
              <a:solidFill>
                <a:schemeClr val="bg2"/>
              </a:solidFill>
              <a:ln>
                <a:noFill/>
              </a:ln>
              <a:effectLst/>
            </c:spPr>
            <c:extLst>
              <c:ext xmlns:c16="http://schemas.microsoft.com/office/drawing/2014/chart" uri="{C3380CC4-5D6E-409C-BE32-E72D297353CC}">
                <c16:uniqueId val="{0000000D-E3E1-4939-AB09-633EFF2774A0}"/>
              </c:ext>
            </c:extLst>
          </c:dPt>
          <c:cat>
            <c:strRef>
              <c:f>'Taulu 1 vienti'!$A$31:$A$50</c:f>
              <c:strCache>
                <c:ptCount val="20"/>
                <c:pt idx="0">
                  <c:v>Uusimaa</c:v>
                </c:pt>
                <c:pt idx="1">
                  <c:v>Varsinais-Suomi</c:v>
                </c:pt>
                <c:pt idx="2">
                  <c:v>Satakunta</c:v>
                </c:pt>
                <c:pt idx="3">
                  <c:v>Kanta-Häme</c:v>
                </c:pt>
                <c:pt idx="4">
                  <c:v>Pirkanmaa</c:v>
                </c:pt>
                <c:pt idx="5">
                  <c:v>Päijät-Häme</c:v>
                </c:pt>
                <c:pt idx="6">
                  <c:v>Kymenlaakso</c:v>
                </c:pt>
                <c:pt idx="7">
                  <c:v>Etelä-Karjala</c:v>
                </c:pt>
                <c:pt idx="8">
                  <c:v>Etelä-Savo</c:v>
                </c:pt>
                <c:pt idx="9">
                  <c:v>Pohjois-Savo</c:v>
                </c:pt>
                <c:pt idx="10">
                  <c:v>Pohjois-Karjala</c:v>
                </c:pt>
                <c:pt idx="11">
                  <c:v>Keski-Suomi</c:v>
                </c:pt>
                <c:pt idx="12">
                  <c:v>Etelä-Pohjanmaa</c:v>
                </c:pt>
                <c:pt idx="13">
                  <c:v>Pohjanmaa</c:v>
                </c:pt>
                <c:pt idx="14">
                  <c:v>Keski-Pohjanmaa</c:v>
                </c:pt>
                <c:pt idx="15">
                  <c:v>Pohjois-Pohjanmaa</c:v>
                </c:pt>
                <c:pt idx="16">
                  <c:v>Kainuu</c:v>
                </c:pt>
                <c:pt idx="17">
                  <c:v>Lappi</c:v>
                </c:pt>
                <c:pt idx="18">
                  <c:v>Ahvenanmaa</c:v>
                </c:pt>
                <c:pt idx="19">
                  <c:v>Tuntematon</c:v>
                </c:pt>
              </c:strCache>
            </c:strRef>
          </c:cat>
          <c:val>
            <c:numRef>
              <c:f>'Taulu 1 vienti'!$B$31:$B$50</c:f>
              <c:numCache>
                <c:formatCode>#,##0</c:formatCode>
                <c:ptCount val="20"/>
                <c:pt idx="0">
                  <c:v>19361.206920000001</c:v>
                </c:pt>
                <c:pt idx="1">
                  <c:v>7450.2096289999999</c:v>
                </c:pt>
                <c:pt idx="2">
                  <c:v>3982.230223</c:v>
                </c:pt>
                <c:pt idx="3">
                  <c:v>1393.886512</c:v>
                </c:pt>
                <c:pt idx="4">
                  <c:v>5261.0238330000002</c:v>
                </c:pt>
                <c:pt idx="5">
                  <c:v>1896.6990920000001</c:v>
                </c:pt>
                <c:pt idx="6">
                  <c:v>4676.2554559999999</c:v>
                </c:pt>
                <c:pt idx="7">
                  <c:v>2105.8072219999999</c:v>
                </c:pt>
                <c:pt idx="8">
                  <c:v>374.38675160000003</c:v>
                </c:pt>
                <c:pt idx="9">
                  <c:v>1578.2337660000001</c:v>
                </c:pt>
                <c:pt idx="10">
                  <c:v>921.38136950000001</c:v>
                </c:pt>
                <c:pt idx="11">
                  <c:v>2687.2884079999999</c:v>
                </c:pt>
                <c:pt idx="12">
                  <c:v>649.2593091</c:v>
                </c:pt>
                <c:pt idx="13">
                  <c:v>3550.2058350000002</c:v>
                </c:pt>
                <c:pt idx="14">
                  <c:v>1715.0006229999999</c:v>
                </c:pt>
                <c:pt idx="15">
                  <c:v>2282.339563</c:v>
                </c:pt>
                <c:pt idx="16">
                  <c:v>439.5721279</c:v>
                </c:pt>
                <c:pt idx="17">
                  <c:v>3818.1657409999998</c:v>
                </c:pt>
                <c:pt idx="18">
                  <c:v>104.3812982</c:v>
                </c:pt>
                <c:pt idx="19">
                  <c:v>806.36302269998851</c:v>
                </c:pt>
              </c:numCache>
            </c:numRef>
          </c:val>
          <c:extLst>
            <c:ext xmlns:c16="http://schemas.microsoft.com/office/drawing/2014/chart" uri="{C3380CC4-5D6E-409C-BE32-E72D297353CC}">
              <c16:uniqueId val="{0000000E-E3E1-4939-AB09-633EFF2774A0}"/>
            </c:ext>
          </c:extLst>
        </c:ser>
        <c:dLbls>
          <c:showLegendKey val="0"/>
          <c:showVal val="0"/>
          <c:showCatName val="0"/>
          <c:showSerName val="0"/>
          <c:showPercent val="0"/>
          <c:showBubbleSize val="0"/>
        </c:dLbls>
        <c:gapWidth val="219"/>
        <c:overlap val="-27"/>
        <c:axId val="781603416"/>
        <c:axId val="781604072"/>
      </c:barChart>
      <c:catAx>
        <c:axId val="781603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1604072"/>
        <c:crosses val="autoZero"/>
        <c:auto val="1"/>
        <c:lblAlgn val="ctr"/>
        <c:lblOffset val="100"/>
        <c:noMultiLvlLbl val="0"/>
      </c:catAx>
      <c:valAx>
        <c:axId val="781604072"/>
        <c:scaling>
          <c:orientation val="minMax"/>
          <c:max val="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milj.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81603416"/>
        <c:crosses val="autoZero"/>
        <c:crossBetween val="between"/>
        <c:majorUnit val="5000"/>
      </c:valAx>
      <c:spPr>
        <a:noFill/>
        <a:ln>
          <a:noFill/>
        </a:ln>
        <a:effectLst/>
      </c:spPr>
    </c:plotArea>
    <c:plotVisOnly val="1"/>
    <c:dispBlanksAs val="gap"/>
    <c:showDLblsOverMax val="0"/>
  </c:chart>
  <c:spPr>
    <a:solidFill>
      <a:srgbClr val="E5F2FF"/>
    </a:solidFill>
    <a:ln>
      <a:solidFill>
        <a:schemeClr val="accent5"/>
      </a:solidFill>
    </a:ln>
    <a:effectLst/>
  </c:spPr>
  <c:txPr>
    <a:bodyPr/>
    <a:lstStyle/>
    <a:p>
      <a:pPr>
        <a:defRPr>
          <a:solidFill>
            <a:schemeClr val="tx1"/>
          </a:solidFill>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i-FI" sz="1200"/>
              <a:t>Vienti € henkeä kohden 2019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spPr>
            <a:solidFill>
              <a:schemeClr val="accent5"/>
            </a:solidFill>
            <a:ln>
              <a:noFill/>
            </a:ln>
            <a:effectLst/>
          </c:spPr>
          <c:invertIfNegative val="0"/>
          <c:cat>
            <c:strRef>
              <c:f>'Taulu 3 vienti'!$T$12:$T$17</c:f>
              <c:strCache>
                <c:ptCount val="6"/>
                <c:pt idx="0">
                  <c:v>Etelä-Savo</c:v>
                </c:pt>
                <c:pt idx="1">
                  <c:v>Pohjois-Karjala</c:v>
                </c:pt>
                <c:pt idx="2">
                  <c:v>Keski-Suomi</c:v>
                </c:pt>
                <c:pt idx="3">
                  <c:v>Keski-Pohjanmaa</c:v>
                </c:pt>
                <c:pt idx="4">
                  <c:v>Kainuu</c:v>
                </c:pt>
                <c:pt idx="5">
                  <c:v>Lappi</c:v>
                </c:pt>
              </c:strCache>
            </c:strRef>
          </c:cat>
          <c:val>
            <c:numRef>
              <c:f>'Taulu 3 vienti'!$U$12:$U$17</c:f>
              <c:numCache>
                <c:formatCode>#,##0</c:formatCode>
                <c:ptCount val="6"/>
                <c:pt idx="0">
                  <c:v>2501.1416728141357</c:v>
                </c:pt>
                <c:pt idx="1">
                  <c:v>5706.8066074895632</c:v>
                </c:pt>
                <c:pt idx="2">
                  <c:v>9690.880539723159</c:v>
                </c:pt>
                <c:pt idx="3">
                  <c:v>25338.184805892193</c:v>
                </c:pt>
                <c:pt idx="4">
                  <c:v>5808.6465853456148</c:v>
                </c:pt>
                <c:pt idx="5">
                  <c:v>11761.369353873062</c:v>
                </c:pt>
              </c:numCache>
            </c:numRef>
          </c:val>
          <c:extLst>
            <c:ext xmlns:c16="http://schemas.microsoft.com/office/drawing/2014/chart" uri="{C3380CC4-5D6E-409C-BE32-E72D297353CC}">
              <c16:uniqueId val="{00000000-868B-481E-8193-5D942E3FCB93}"/>
            </c:ext>
          </c:extLst>
        </c:ser>
        <c:dLbls>
          <c:showLegendKey val="0"/>
          <c:showVal val="0"/>
          <c:showCatName val="0"/>
          <c:showSerName val="0"/>
          <c:showPercent val="0"/>
          <c:showBubbleSize val="0"/>
        </c:dLbls>
        <c:gapWidth val="219"/>
        <c:overlap val="-27"/>
        <c:axId val="982194712"/>
        <c:axId val="982198320"/>
      </c:barChart>
      <c:catAx>
        <c:axId val="98219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fi-FI"/>
          </a:p>
        </c:txPr>
        <c:crossAx val="982198320"/>
        <c:crosses val="autoZero"/>
        <c:auto val="1"/>
        <c:lblAlgn val="ctr"/>
        <c:lblOffset val="100"/>
        <c:noMultiLvlLbl val="0"/>
      </c:catAx>
      <c:valAx>
        <c:axId val="982198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€/hlö</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82194712"/>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7FBFF"/>
    </a:solidFill>
    <a:ln>
      <a:solidFill>
        <a:schemeClr val="accent5"/>
      </a:solidFill>
    </a:ln>
    <a:effectLst/>
  </c:spPr>
  <c:txPr>
    <a:bodyPr/>
    <a:lstStyle/>
    <a:p>
      <a:pPr>
        <a:defRPr>
          <a:solidFill>
            <a:schemeClr val="tx1"/>
          </a:solidFill>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t>Yksityiset ja julkiset investoinnit kansantalouden tilinpidossa 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spPr>
            <a:solidFill>
              <a:schemeClr val="accent5"/>
            </a:solidFill>
            <a:ln>
              <a:noFill/>
            </a:ln>
            <a:effectLst/>
          </c:spPr>
          <c:invertIfNegative val="0"/>
          <c:cat>
            <c:strRef>
              <c:f>'003_12be_2017'!$B$35:$B$40</c:f>
              <c:strCache>
                <c:ptCount val="6"/>
                <c:pt idx="0">
                  <c:v>Jyväskylän seutuk.</c:v>
                </c:pt>
                <c:pt idx="1">
                  <c:v>Kokkolan ja Pietarsaaren seutuk.</c:v>
                </c:pt>
                <c:pt idx="2">
                  <c:v>Savonlinnan seutuk.</c:v>
                </c:pt>
                <c:pt idx="3">
                  <c:v>Joensuun seutuk.</c:v>
                </c:pt>
                <c:pt idx="4">
                  <c:v>Kajaanin seutuk.</c:v>
                </c:pt>
                <c:pt idx="5">
                  <c:v>Kemi-Tornion seutuk.</c:v>
                </c:pt>
              </c:strCache>
            </c:strRef>
          </c:cat>
          <c:val>
            <c:numRef>
              <c:f>'003_12be_2017'!$C$35:$C$40</c:f>
              <c:numCache>
                <c:formatCode>#,##0</c:formatCode>
                <c:ptCount val="6"/>
                <c:pt idx="0">
                  <c:v>1635.1</c:v>
                </c:pt>
                <c:pt idx="1">
                  <c:v>829</c:v>
                </c:pt>
                <c:pt idx="2">
                  <c:v>174.3</c:v>
                </c:pt>
                <c:pt idx="3">
                  <c:v>1044.5</c:v>
                </c:pt>
                <c:pt idx="4">
                  <c:v>508.9</c:v>
                </c:pt>
                <c:pt idx="5">
                  <c:v>431.6</c:v>
                </c:pt>
              </c:numCache>
            </c:numRef>
          </c:val>
          <c:extLst>
            <c:ext xmlns:c16="http://schemas.microsoft.com/office/drawing/2014/chart" uri="{C3380CC4-5D6E-409C-BE32-E72D297353CC}">
              <c16:uniqueId val="{00000000-2F3F-43E7-B668-6AA541FC2744}"/>
            </c:ext>
          </c:extLst>
        </c:ser>
        <c:dLbls>
          <c:showLegendKey val="0"/>
          <c:showVal val="0"/>
          <c:showCatName val="0"/>
          <c:showSerName val="0"/>
          <c:showPercent val="0"/>
          <c:showBubbleSize val="0"/>
        </c:dLbls>
        <c:gapWidth val="219"/>
        <c:overlap val="-27"/>
        <c:axId val="756202568"/>
        <c:axId val="756198960"/>
      </c:barChart>
      <c:catAx>
        <c:axId val="75620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i-FI"/>
          </a:p>
        </c:txPr>
        <c:crossAx val="756198960"/>
        <c:crosses val="autoZero"/>
        <c:auto val="1"/>
        <c:lblAlgn val="ctr"/>
        <c:lblOffset val="100"/>
        <c:noMultiLvlLbl val="0"/>
      </c:catAx>
      <c:valAx>
        <c:axId val="756198960"/>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56202568"/>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5F2FF"/>
    </a:solidFill>
    <a:ln>
      <a:solidFill>
        <a:schemeClr val="accent5"/>
      </a:solidFill>
    </a:ln>
    <a:effectLst/>
  </c:spPr>
  <c:txPr>
    <a:bodyPr/>
    <a:lstStyle/>
    <a:p>
      <a:pPr>
        <a:defRPr>
          <a:solidFill>
            <a:schemeClr val="tx1"/>
          </a:solidFill>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fi-FI"/>
              <a:t>Investoinnit henkeä kohden (2017)</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14407207669919533"/>
          <c:y val="0.18958512160228899"/>
          <c:w val="0.8369029275808938"/>
          <c:h val="0.58882272763114907"/>
        </c:manualLayout>
      </c:layout>
      <c:barChart>
        <c:barDir val="col"/>
        <c:grouping val="clustered"/>
        <c:varyColors val="0"/>
        <c:ser>
          <c:idx val="0"/>
          <c:order val="0"/>
          <c:spPr>
            <a:solidFill>
              <a:schemeClr val="accent5"/>
            </a:solidFill>
            <a:ln>
              <a:noFill/>
            </a:ln>
            <a:effectLst/>
          </c:spPr>
          <c:invertIfNegative val="0"/>
          <c:cat>
            <c:strRef>
              <c:f>'003_12be_2017'!$B$35:$B$40</c:f>
              <c:strCache>
                <c:ptCount val="6"/>
                <c:pt idx="0">
                  <c:v>Jyväskylän seutuk.</c:v>
                </c:pt>
                <c:pt idx="1">
                  <c:v>Kokkolan ja Pietarsaaren seutuk.</c:v>
                </c:pt>
                <c:pt idx="2">
                  <c:v>Savonlinnan seutuk.</c:v>
                </c:pt>
                <c:pt idx="3">
                  <c:v>Joensuun seutuk.</c:v>
                </c:pt>
                <c:pt idx="4">
                  <c:v>Kajaanin seutuk.</c:v>
                </c:pt>
                <c:pt idx="5">
                  <c:v>Kemi-Tornion seutuk.</c:v>
                </c:pt>
              </c:strCache>
            </c:strRef>
          </c:cat>
          <c:val>
            <c:numRef>
              <c:f>'003_12be_2017'!$E$35:$E$40</c:f>
              <c:numCache>
                <c:formatCode>#,##0</c:formatCode>
                <c:ptCount val="6"/>
                <c:pt idx="0">
                  <c:v>8778.9661319073075</c:v>
                </c:pt>
                <c:pt idx="1">
                  <c:v>8068.67621151806</c:v>
                </c:pt>
                <c:pt idx="2">
                  <c:v>4005.7915057915056</c:v>
                </c:pt>
                <c:pt idx="3">
                  <c:v>8413.0742960242278</c:v>
                </c:pt>
                <c:pt idx="4">
                  <c:v>9864.3147896879236</c:v>
                </c:pt>
                <c:pt idx="5">
                  <c:v>7655.6042357699062</c:v>
                </c:pt>
              </c:numCache>
            </c:numRef>
          </c:val>
          <c:extLst>
            <c:ext xmlns:c16="http://schemas.microsoft.com/office/drawing/2014/chart" uri="{C3380CC4-5D6E-409C-BE32-E72D297353CC}">
              <c16:uniqueId val="{00000000-F2A5-4084-AC67-1D72A71ACFC8}"/>
            </c:ext>
          </c:extLst>
        </c:ser>
        <c:dLbls>
          <c:showLegendKey val="0"/>
          <c:showVal val="0"/>
          <c:showCatName val="0"/>
          <c:showSerName val="0"/>
          <c:showPercent val="0"/>
          <c:showBubbleSize val="0"/>
        </c:dLbls>
        <c:gapWidth val="219"/>
        <c:overlap val="-27"/>
        <c:axId val="755493192"/>
        <c:axId val="755496472"/>
      </c:barChart>
      <c:catAx>
        <c:axId val="755493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i-FI"/>
          </a:p>
        </c:txPr>
        <c:crossAx val="755496472"/>
        <c:crosses val="autoZero"/>
        <c:auto val="1"/>
        <c:lblAlgn val="ctr"/>
        <c:lblOffset val="100"/>
        <c:noMultiLvlLbl val="0"/>
      </c:catAx>
      <c:valAx>
        <c:axId val="755496472"/>
        <c:scaling>
          <c:orientation val="minMax"/>
          <c:max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fi-FI" sz="800"/>
                  <a:t>€/hlö</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i-FI"/>
          </a:p>
        </c:txPr>
        <c:crossAx val="755493192"/>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7FBFF"/>
    </a:solidFill>
    <a:ln>
      <a:solidFill>
        <a:schemeClr val="accent5"/>
      </a:solidFill>
    </a:ln>
    <a:effectLst/>
  </c:spPr>
  <c:txPr>
    <a:bodyPr/>
    <a:lstStyle/>
    <a:p>
      <a:pPr>
        <a:defRPr sz="900"/>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t>Maksetut yhteisverot € / henkilö</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tx>
            <c:strRef>
              <c:f>Taul1!$C$15</c:f>
              <c:strCache>
                <c:ptCount val="1"/>
                <c:pt idx="0">
                  <c:v>Maksetut verot € / henkilö</c:v>
                </c:pt>
              </c:strCache>
            </c:strRef>
          </c:tx>
          <c:spPr>
            <a:solidFill>
              <a:schemeClr val="accent5"/>
            </a:solidFill>
            <a:ln>
              <a:noFill/>
            </a:ln>
            <a:effectLst/>
          </c:spPr>
          <c:invertIfNegative val="0"/>
          <c:cat>
            <c:strRef>
              <c:f>Taul1!$B$16:$B$23</c:f>
              <c:strCache>
                <c:ptCount val="8"/>
                <c:pt idx="0">
                  <c:v>Jyväskylä</c:v>
                </c:pt>
                <c:pt idx="1">
                  <c:v>Pietarsaari</c:v>
                </c:pt>
                <c:pt idx="2">
                  <c:v>Savonlinna</c:v>
                </c:pt>
                <c:pt idx="3">
                  <c:v>Joensuu</c:v>
                </c:pt>
                <c:pt idx="4">
                  <c:v>Kokkola</c:v>
                </c:pt>
                <c:pt idx="5">
                  <c:v>Kajaani</c:v>
                </c:pt>
                <c:pt idx="6">
                  <c:v>Kemi </c:v>
                </c:pt>
                <c:pt idx="7">
                  <c:v>Tornio</c:v>
                </c:pt>
              </c:strCache>
            </c:strRef>
          </c:cat>
          <c:val>
            <c:numRef>
              <c:f>Taul1!$C$16:$C$23</c:f>
              <c:numCache>
                <c:formatCode>#,##0</c:formatCode>
                <c:ptCount val="8"/>
                <c:pt idx="0">
                  <c:v>178.44349944746176</c:v>
                </c:pt>
                <c:pt idx="1">
                  <c:v>329.14627270296756</c:v>
                </c:pt>
                <c:pt idx="2">
                  <c:v>302.15448154939452</c:v>
                </c:pt>
                <c:pt idx="3">
                  <c:v>260.49809622856765</c:v>
                </c:pt>
                <c:pt idx="4">
                  <c:v>337.99679867943695</c:v>
                </c:pt>
                <c:pt idx="5">
                  <c:v>142.06535219966355</c:v>
                </c:pt>
                <c:pt idx="6">
                  <c:v>220.40157268433015</c:v>
                </c:pt>
                <c:pt idx="7">
                  <c:v>131.34647317813292</c:v>
                </c:pt>
              </c:numCache>
            </c:numRef>
          </c:val>
          <c:extLst>
            <c:ext xmlns:c16="http://schemas.microsoft.com/office/drawing/2014/chart" uri="{C3380CC4-5D6E-409C-BE32-E72D297353CC}">
              <c16:uniqueId val="{00000000-3F95-413F-A416-CFAB3BF2FE77}"/>
            </c:ext>
          </c:extLst>
        </c:ser>
        <c:dLbls>
          <c:showLegendKey val="0"/>
          <c:showVal val="0"/>
          <c:showCatName val="0"/>
          <c:showSerName val="0"/>
          <c:showPercent val="0"/>
          <c:showBubbleSize val="0"/>
        </c:dLbls>
        <c:gapWidth val="219"/>
        <c:overlap val="-27"/>
        <c:axId val="925577944"/>
        <c:axId val="925580896"/>
      </c:barChart>
      <c:catAx>
        <c:axId val="9255779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Kaupunki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25580896"/>
        <c:crosses val="autoZero"/>
        <c:auto val="1"/>
        <c:lblAlgn val="ctr"/>
        <c:lblOffset val="100"/>
        <c:noMultiLvlLbl val="0"/>
      </c:catAx>
      <c:valAx>
        <c:axId val="925580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 / henkilö</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925577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5F2FF"/>
    </a:solidFill>
    <a:ln>
      <a:solidFill>
        <a:schemeClr val="accent5"/>
      </a:solidFill>
    </a:ln>
    <a:effectLst/>
  </c:spPr>
  <c:txPr>
    <a:bodyPr/>
    <a:lstStyle/>
    <a:p>
      <a:pPr>
        <a:defRPr>
          <a:solidFill>
            <a:schemeClr val="tx1"/>
          </a:solidFill>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t>Yöpymiset alueiden väkilukuun suhteutettuna (2019)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col"/>
        <c:grouping val="clustered"/>
        <c:varyColors val="0"/>
        <c:ser>
          <c:idx val="0"/>
          <c:order val="0"/>
          <c:tx>
            <c:strRef>
              <c:f>Suodatettu!$N$34</c:f>
              <c:strCache>
                <c:ptCount val="1"/>
                <c:pt idx="0">
                  <c:v>Alueet</c:v>
                </c:pt>
              </c:strCache>
            </c:strRef>
          </c:tx>
          <c:spPr>
            <a:solidFill>
              <a:schemeClr val="accent5"/>
            </a:solidFill>
            <a:ln>
              <a:noFill/>
            </a:ln>
            <a:effectLst/>
          </c:spPr>
          <c:invertIfNegative val="0"/>
          <c:cat>
            <c:strRef>
              <c:f>Suodatettu!$M$35:$M$40</c:f>
              <c:strCache>
                <c:ptCount val="6"/>
                <c:pt idx="0">
                  <c:v>Etelä-Savo</c:v>
                </c:pt>
                <c:pt idx="1">
                  <c:v>Pohjois-Karjala</c:v>
                </c:pt>
                <c:pt idx="2">
                  <c:v>Keski-Suomi</c:v>
                </c:pt>
                <c:pt idx="3">
                  <c:v>Keski-Pohjanmaa</c:v>
                </c:pt>
                <c:pt idx="4">
                  <c:v>Kainuu</c:v>
                </c:pt>
                <c:pt idx="5">
                  <c:v>Meri-Lappi</c:v>
                </c:pt>
              </c:strCache>
            </c:strRef>
          </c:cat>
          <c:val>
            <c:numRef>
              <c:f>Suodatettu!$N$35:$N$40</c:f>
              <c:numCache>
                <c:formatCode>0.00</c:formatCode>
                <c:ptCount val="6"/>
                <c:pt idx="0">
                  <c:v>4.8129483261320125</c:v>
                </c:pt>
                <c:pt idx="1">
                  <c:v>3.1310022268951871</c:v>
                </c:pt>
                <c:pt idx="2">
                  <c:v>3.8303696056763989</c:v>
                </c:pt>
                <c:pt idx="3">
                  <c:v>2.1483171454561458</c:v>
                </c:pt>
                <c:pt idx="4">
                  <c:v>13.725486128398749</c:v>
                </c:pt>
                <c:pt idx="5">
                  <c:v>3.0001775252973548</c:v>
                </c:pt>
              </c:numCache>
            </c:numRef>
          </c:val>
          <c:extLst>
            <c:ext xmlns:c16="http://schemas.microsoft.com/office/drawing/2014/chart" uri="{C3380CC4-5D6E-409C-BE32-E72D297353CC}">
              <c16:uniqueId val="{00000000-92EF-4EF0-BA19-0F4C2B7B8721}"/>
            </c:ext>
          </c:extLst>
        </c:ser>
        <c:dLbls>
          <c:showLegendKey val="0"/>
          <c:showVal val="0"/>
          <c:showCatName val="0"/>
          <c:showSerName val="0"/>
          <c:showPercent val="0"/>
          <c:showBubbleSize val="0"/>
        </c:dLbls>
        <c:gapWidth val="219"/>
        <c:overlap val="-27"/>
        <c:axId val="1103278152"/>
        <c:axId val="1103272904"/>
      </c:barChart>
      <c:lineChart>
        <c:grouping val="standard"/>
        <c:varyColors val="0"/>
        <c:dLbls>
          <c:showLegendKey val="0"/>
          <c:showVal val="0"/>
          <c:showCatName val="0"/>
          <c:showSerName val="0"/>
          <c:showPercent val="0"/>
          <c:showBubbleSize val="0"/>
        </c:dLbls>
        <c:marker val="1"/>
        <c:smooth val="0"/>
        <c:axId val="1103278152"/>
        <c:axId val="1103272904"/>
        <c:extLst>
          <c:ext xmlns:c15="http://schemas.microsoft.com/office/drawing/2012/chart" uri="{02D57815-91ED-43cb-92C2-25804820EDAC}">
            <c15:filteredLineSeries>
              <c15:ser>
                <c:idx val="1"/>
                <c:order val="1"/>
                <c:tx>
                  <c:strRef>
                    <c:extLst>
                      <c:ext uri="{02D57815-91ED-43cb-92C2-25804820EDAC}">
                        <c15:formulaRef>
                          <c15:sqref>Suodatettu!$O$34</c15:sqref>
                        </c15:formulaRef>
                      </c:ext>
                    </c:extLst>
                    <c:strCache>
                      <c:ptCount val="1"/>
                      <c:pt idx="0">
                        <c:v>Suomi</c:v>
                      </c:pt>
                    </c:strCache>
                  </c:strRef>
                </c:tx>
                <c:spPr>
                  <a:ln w="28575" cap="rnd">
                    <a:solidFill>
                      <a:schemeClr val="accent2"/>
                    </a:solidFill>
                    <a:round/>
                  </a:ln>
                  <a:effectLst/>
                </c:spPr>
                <c:marker>
                  <c:symbol val="none"/>
                </c:marker>
                <c:cat>
                  <c:strRef>
                    <c:extLst>
                      <c:ext uri="{02D57815-91ED-43cb-92C2-25804820EDAC}">
                        <c15:formulaRef>
                          <c15:sqref>Suodatettu!$M$35:$M$40</c15:sqref>
                        </c15:formulaRef>
                      </c:ext>
                    </c:extLst>
                    <c:strCache>
                      <c:ptCount val="6"/>
                      <c:pt idx="0">
                        <c:v>Etelä-Savo</c:v>
                      </c:pt>
                      <c:pt idx="1">
                        <c:v>Pohjois-Karjala</c:v>
                      </c:pt>
                      <c:pt idx="2">
                        <c:v>Keski-Suomi</c:v>
                      </c:pt>
                      <c:pt idx="3">
                        <c:v>Keski-Pohjanmaa</c:v>
                      </c:pt>
                      <c:pt idx="4">
                        <c:v>Kainuu</c:v>
                      </c:pt>
                      <c:pt idx="5">
                        <c:v>Meri-Lappi</c:v>
                      </c:pt>
                    </c:strCache>
                  </c:strRef>
                </c:cat>
                <c:val>
                  <c:numRef>
                    <c:extLst>
                      <c:ext uri="{02D57815-91ED-43cb-92C2-25804820EDAC}">
                        <c15:formulaRef>
                          <c15:sqref>Suodatettu!$O$35:$O$40</c15:sqref>
                        </c15:formulaRef>
                      </c:ext>
                    </c:extLst>
                    <c:numCache>
                      <c:formatCode>0.00</c:formatCode>
                      <c:ptCount val="6"/>
                      <c:pt idx="0">
                        <c:v>4.1082628755186148</c:v>
                      </c:pt>
                      <c:pt idx="1">
                        <c:v>4.1082628755186148</c:v>
                      </c:pt>
                      <c:pt idx="2">
                        <c:v>4.1082628755186148</c:v>
                      </c:pt>
                      <c:pt idx="3">
                        <c:v>4.1082628755186148</c:v>
                      </c:pt>
                      <c:pt idx="4">
                        <c:v>4.1082628755186148</c:v>
                      </c:pt>
                      <c:pt idx="5">
                        <c:v>4.1082628755186148</c:v>
                      </c:pt>
                    </c:numCache>
                  </c:numRef>
                </c:val>
                <c:smooth val="0"/>
                <c:extLst>
                  <c:ext xmlns:c16="http://schemas.microsoft.com/office/drawing/2014/chart" uri="{C3380CC4-5D6E-409C-BE32-E72D297353CC}">
                    <c16:uniqueId val="{00000001-92EF-4EF0-BA19-0F4C2B7B8721}"/>
                  </c:ext>
                </c:extLst>
              </c15:ser>
            </c15:filteredLineSeries>
          </c:ext>
        </c:extLst>
      </c:lineChart>
      <c:catAx>
        <c:axId val="11032781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Alueet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03272904"/>
        <c:crosses val="autoZero"/>
        <c:auto val="1"/>
        <c:lblAlgn val="ctr"/>
        <c:lblOffset val="100"/>
        <c:noMultiLvlLbl val="0"/>
      </c:catAx>
      <c:valAx>
        <c:axId val="1103272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i-FI"/>
                  <a:t>yöpymiset per väkiluku</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03278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5F2FF"/>
    </a:solidFill>
    <a:ln>
      <a:solidFill>
        <a:schemeClr val="accent5"/>
      </a:solidFill>
    </a:ln>
    <a:effectLst/>
  </c:spPr>
  <c:txPr>
    <a:bodyPr/>
    <a:lstStyle/>
    <a:p>
      <a:pPr>
        <a:defRPr>
          <a:solidFill>
            <a:schemeClr val="tx1"/>
          </a:solidFill>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a:solidFill>
                  <a:schemeClr val="tx1"/>
                </a:solidFill>
              </a:rPr>
              <a:t>Yritysten toimipaikkojen henkilöstö toimialoittain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manualLayout>
          <c:layoutTarget val="inner"/>
          <c:xMode val="edge"/>
          <c:yMode val="edge"/>
          <c:x val="1.8934927282831159E-2"/>
          <c:y val="0.28786942205771149"/>
          <c:w val="0.96213014543433772"/>
          <c:h val="0.65107194149709691"/>
        </c:manualLayout>
      </c:layout>
      <c:barChart>
        <c:barDir val="col"/>
        <c:grouping val="stacked"/>
        <c:varyColors val="0"/>
        <c:ser>
          <c:idx val="0"/>
          <c:order val="0"/>
          <c:tx>
            <c:strRef>
              <c:f>yhdistelyjä!$C$4</c:f>
              <c:strCache>
                <c:ptCount val="1"/>
                <c:pt idx="0">
                  <c:v>Maatalous, metsätalous ja kalatalous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yhdistelyjä!$C$5:$C$11</c:f>
              <c:numCache>
                <c:formatCode>0%</c:formatCode>
                <c:ptCount val="7"/>
                <c:pt idx="0">
                  <c:v>3.2228017759101203E-2</c:v>
                </c:pt>
                <c:pt idx="1">
                  <c:v>0.10240943668107637</c:v>
                </c:pt>
                <c:pt idx="2">
                  <c:v>7.1478976771537778E-2</c:v>
                </c:pt>
                <c:pt idx="3">
                  <c:v>4.1919409020712929E-2</c:v>
                </c:pt>
                <c:pt idx="4">
                  <c:v>8.6864662561873723E-2</c:v>
                </c:pt>
                <c:pt idx="5">
                  <c:v>8.032232908760073E-2</c:v>
                </c:pt>
                <c:pt idx="6">
                  <c:v>4.3204387135022976E-2</c:v>
                </c:pt>
              </c:numCache>
            </c:numRef>
          </c:val>
          <c:extLst>
            <c:ext xmlns:c16="http://schemas.microsoft.com/office/drawing/2014/chart" uri="{C3380CC4-5D6E-409C-BE32-E72D297353CC}">
              <c16:uniqueId val="{00000000-A923-4EE0-9B8C-FFE375BB39B9}"/>
            </c:ext>
          </c:extLst>
        </c:ser>
        <c:ser>
          <c:idx val="1"/>
          <c:order val="1"/>
          <c:tx>
            <c:strRef>
              <c:f>yhdistelyjä!$D$4</c:f>
              <c:strCache>
                <c:ptCount val="1"/>
                <c:pt idx="0">
                  <c:v>Teollisuus ja kaivostoiminta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yhdistelyjä!$D$5:$D$11</c:f>
              <c:numCache>
                <c:formatCode>0%</c:formatCode>
                <c:ptCount val="7"/>
                <c:pt idx="0">
                  <c:v>0.20270735958834216</c:v>
                </c:pt>
                <c:pt idx="1">
                  <c:v>0.24647297342582353</c:v>
                </c:pt>
                <c:pt idx="2">
                  <c:v>0.26995001470155838</c:v>
                </c:pt>
                <c:pt idx="3">
                  <c:v>0.2390823263441117</c:v>
                </c:pt>
                <c:pt idx="4">
                  <c:v>0.26276711336472292</c:v>
                </c:pt>
                <c:pt idx="5">
                  <c:v>0.18969326748115414</c:v>
                </c:pt>
                <c:pt idx="6">
                  <c:v>0.21389753470678324</c:v>
                </c:pt>
              </c:numCache>
            </c:numRef>
          </c:val>
          <c:extLst>
            <c:ext xmlns:c16="http://schemas.microsoft.com/office/drawing/2014/chart" uri="{C3380CC4-5D6E-409C-BE32-E72D297353CC}">
              <c16:uniqueId val="{00000001-A923-4EE0-9B8C-FFE375BB39B9}"/>
            </c:ext>
          </c:extLst>
        </c:ser>
        <c:ser>
          <c:idx val="2"/>
          <c:order val="2"/>
          <c:tx>
            <c:strRef>
              <c:f>yhdistelyjä!$E$4</c:f>
              <c:strCache>
                <c:ptCount val="1"/>
                <c:pt idx="0">
                  <c:v>Rakentaminen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yhdistelyjä!$E$5:$E$11</c:f>
              <c:numCache>
                <c:formatCode>0%</c:formatCode>
                <c:ptCount val="7"/>
                <c:pt idx="0">
                  <c:v>0.11399148178755324</c:v>
                </c:pt>
                <c:pt idx="1">
                  <c:v>0.10646426058107972</c:v>
                </c:pt>
                <c:pt idx="2">
                  <c:v>0.11614231108497501</c:v>
                </c:pt>
                <c:pt idx="3">
                  <c:v>0.120504370253618</c:v>
                </c:pt>
                <c:pt idx="4">
                  <c:v>0.11439092116382953</c:v>
                </c:pt>
                <c:pt idx="5">
                  <c:v>0.11690927995840915</c:v>
                </c:pt>
                <c:pt idx="6">
                  <c:v>0.12264710241588854</c:v>
                </c:pt>
              </c:numCache>
            </c:numRef>
          </c:val>
          <c:extLst>
            <c:ext xmlns:c16="http://schemas.microsoft.com/office/drawing/2014/chart" uri="{C3380CC4-5D6E-409C-BE32-E72D297353CC}">
              <c16:uniqueId val="{00000002-A923-4EE0-9B8C-FFE375BB39B9}"/>
            </c:ext>
          </c:extLst>
        </c:ser>
        <c:ser>
          <c:idx val="3"/>
          <c:order val="3"/>
          <c:tx>
            <c:strRef>
              <c:f>yhdistelyjä!$F$4</c:f>
              <c:strCache>
                <c:ptCount val="1"/>
                <c:pt idx="0">
                  <c:v>Tukku- ja vähittäiskauppa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yhdistelyjä!$F$5:$F$11</c:f>
              <c:numCache>
                <c:formatCode>0%</c:formatCode>
                <c:ptCount val="7"/>
                <c:pt idx="0">
                  <c:v>0.15596559257784662</c:v>
                </c:pt>
                <c:pt idx="1">
                  <c:v>0.1595791025769914</c:v>
                </c:pt>
                <c:pt idx="2">
                  <c:v>0.14822111143781241</c:v>
                </c:pt>
                <c:pt idx="3">
                  <c:v>0.14842941522981642</c:v>
                </c:pt>
                <c:pt idx="4">
                  <c:v>0.17330677290836655</c:v>
                </c:pt>
                <c:pt idx="5">
                  <c:v>0.14777748895243045</c:v>
                </c:pt>
                <c:pt idx="6">
                  <c:v>0.14554616866755596</c:v>
                </c:pt>
              </c:numCache>
            </c:numRef>
          </c:val>
          <c:extLst>
            <c:ext xmlns:c16="http://schemas.microsoft.com/office/drawing/2014/chart" uri="{C3380CC4-5D6E-409C-BE32-E72D297353CC}">
              <c16:uniqueId val="{00000003-A923-4EE0-9B8C-FFE375BB39B9}"/>
            </c:ext>
          </c:extLst>
        </c:ser>
        <c:ser>
          <c:idx val="4"/>
          <c:order val="4"/>
          <c:tx>
            <c:strRef>
              <c:f>yhdistelyjä!$G$4</c:f>
              <c:strCache>
                <c:ptCount val="1"/>
                <c:pt idx="0">
                  <c:v>Kuljetus ja varastointi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yhdistelyjä!$G$5:$G$11</c:f>
              <c:numCache>
                <c:formatCode>0%</c:formatCode>
                <c:ptCount val="7"/>
                <c:pt idx="0">
                  <c:v>8.239714409028101E-2</c:v>
                </c:pt>
                <c:pt idx="1">
                  <c:v>8.0392748232297848E-2</c:v>
                </c:pt>
                <c:pt idx="2">
                  <c:v>7.2860923257865334E-2</c:v>
                </c:pt>
                <c:pt idx="3">
                  <c:v>6.8093168394071105E-2</c:v>
                </c:pt>
                <c:pt idx="4">
                  <c:v>0.1023783653265725</c:v>
                </c:pt>
                <c:pt idx="5">
                  <c:v>8.357161424486613E-2</c:v>
                </c:pt>
                <c:pt idx="6">
                  <c:v>9.2189121090855197E-2</c:v>
                </c:pt>
              </c:numCache>
            </c:numRef>
          </c:val>
          <c:extLst>
            <c:ext xmlns:c16="http://schemas.microsoft.com/office/drawing/2014/chart" uri="{C3380CC4-5D6E-409C-BE32-E72D297353CC}">
              <c16:uniqueId val="{00000004-A923-4EE0-9B8C-FFE375BB39B9}"/>
            </c:ext>
          </c:extLst>
        </c:ser>
        <c:ser>
          <c:idx val="5"/>
          <c:order val="5"/>
          <c:tx>
            <c:strRef>
              <c:f>yhdistelyjä!$H$4</c:f>
              <c:strCache>
                <c:ptCount val="1"/>
                <c:pt idx="0">
                  <c:v>Majoitus- ja ravitsemistoiminta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yhdistelyjä!$H$5:$H$11</c:f>
              <c:numCache>
                <c:formatCode>0%</c:formatCode>
                <c:ptCount val="7"/>
                <c:pt idx="0">
                  <c:v>4.5876562871166218E-2</c:v>
                </c:pt>
                <c:pt idx="1">
                  <c:v>4.9964813511611542E-2</c:v>
                </c:pt>
                <c:pt idx="2">
                  <c:v>5.0367538959129668E-2</c:v>
                </c:pt>
                <c:pt idx="3">
                  <c:v>4.2922418047794175E-2</c:v>
                </c:pt>
                <c:pt idx="4">
                  <c:v>3.3562718821682963E-2</c:v>
                </c:pt>
                <c:pt idx="5">
                  <c:v>4.0876007278398754E-2</c:v>
                </c:pt>
                <c:pt idx="6">
                  <c:v>7.6577244207302012E-2</c:v>
                </c:pt>
              </c:numCache>
            </c:numRef>
          </c:val>
          <c:extLst>
            <c:ext xmlns:c16="http://schemas.microsoft.com/office/drawing/2014/chart" uri="{C3380CC4-5D6E-409C-BE32-E72D297353CC}">
              <c16:uniqueId val="{00000005-A923-4EE0-9B8C-FFE375BB39B9}"/>
            </c:ext>
          </c:extLst>
        </c:ser>
        <c:ser>
          <c:idx val="6"/>
          <c:order val="6"/>
          <c:tx>
            <c:strRef>
              <c:f>yhdistelyjä!$I$4</c:f>
              <c:strCache>
                <c:ptCount val="1"/>
                <c:pt idx="0">
                  <c:v>Informaatio ja viestintä</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yhdistelyjä!$I$5:$I$11</c:f>
              <c:numCache>
                <c:formatCode>0%</c:formatCode>
                <c:ptCount val="7"/>
                <c:pt idx="0">
                  <c:v>5.849663252913289E-2</c:v>
                </c:pt>
                <c:pt idx="1">
                  <c:v>2.0609228913240171E-2</c:v>
                </c:pt>
                <c:pt idx="2">
                  <c:v>3.1108497500735077E-2</c:v>
                </c:pt>
                <c:pt idx="3">
                  <c:v>5.4640110808616325E-2</c:v>
                </c:pt>
                <c:pt idx="4">
                  <c:v>2.9397561270071232E-2</c:v>
                </c:pt>
                <c:pt idx="5">
                  <c:v>2.7358981024174681E-2</c:v>
                </c:pt>
                <c:pt idx="6">
                  <c:v>1.2968726841559211E-2</c:v>
                </c:pt>
              </c:numCache>
            </c:numRef>
          </c:val>
          <c:extLst>
            <c:ext xmlns:c16="http://schemas.microsoft.com/office/drawing/2014/chart" uri="{C3380CC4-5D6E-409C-BE32-E72D297353CC}">
              <c16:uniqueId val="{00000006-A923-4EE0-9B8C-FFE375BB39B9}"/>
            </c:ext>
          </c:extLst>
        </c:ser>
        <c:ser>
          <c:idx val="7"/>
          <c:order val="7"/>
          <c:tx>
            <c:strRef>
              <c:f>yhdistelyjä!$J$4</c:f>
              <c:strCache>
                <c:ptCount val="1"/>
                <c:pt idx="0">
                  <c:v>Hallinto- ja tukipalvelutoiminta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yhdistelyjä!$J$5:$J$11</c:f>
              <c:numCache>
                <c:formatCode>0%</c:formatCode>
                <c:ptCount val="7"/>
                <c:pt idx="0">
                  <c:v>9.3926507834011963E-2</c:v>
                </c:pt>
                <c:pt idx="1">
                  <c:v>4.5909989611608193E-2</c:v>
                </c:pt>
                <c:pt idx="2">
                  <c:v>6.5304322258159367E-2</c:v>
                </c:pt>
                <c:pt idx="3">
                  <c:v>7.9922306602346727E-2</c:v>
                </c:pt>
                <c:pt idx="4">
                  <c:v>4.4428347217191841E-2</c:v>
                </c:pt>
                <c:pt idx="5">
                  <c:v>0.11177540940992982</c:v>
                </c:pt>
                <c:pt idx="6">
                  <c:v>9.3646558964478044E-2</c:v>
                </c:pt>
              </c:numCache>
            </c:numRef>
          </c:val>
          <c:extLst>
            <c:ext xmlns:c16="http://schemas.microsoft.com/office/drawing/2014/chart" uri="{C3380CC4-5D6E-409C-BE32-E72D297353CC}">
              <c16:uniqueId val="{00000007-A923-4EE0-9B8C-FFE375BB39B9}"/>
            </c:ext>
          </c:extLst>
        </c:ser>
        <c:ser>
          <c:idx val="8"/>
          <c:order val="8"/>
          <c:tx>
            <c:strRef>
              <c:f>yhdistelyjä!$K$4</c:f>
              <c:strCache>
                <c:ptCount val="1"/>
                <c:pt idx="0">
                  <c:v>Muut</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yhdistelyjä!$B$5:$B$11</c:f>
              <c:strCache>
                <c:ptCount val="7"/>
                <c:pt idx="0">
                  <c:v>Koko maa</c:v>
                </c:pt>
                <c:pt idx="1">
                  <c:v>Etelä-Savo</c:v>
                </c:pt>
                <c:pt idx="2">
                  <c:v>Pohjois-Karjala</c:v>
                </c:pt>
                <c:pt idx="3">
                  <c:v>Keski-Suomi</c:v>
                </c:pt>
                <c:pt idx="4">
                  <c:v>Keski-Pohjanmaa</c:v>
                </c:pt>
                <c:pt idx="5">
                  <c:v>Kainuu</c:v>
                </c:pt>
                <c:pt idx="6">
                  <c:v>Lappi</c:v>
                </c:pt>
              </c:strCache>
            </c:strRef>
          </c:cat>
          <c:val>
            <c:numRef>
              <c:f>yhdistelyjä!$K$5:$K$11</c:f>
              <c:numCache>
                <c:formatCode>0%</c:formatCode>
                <c:ptCount val="7"/>
                <c:pt idx="0">
                  <c:v>0.21441070096256465</c:v>
                </c:pt>
                <c:pt idx="1">
                  <c:v>0.18819744646627135</c:v>
                </c:pt>
                <c:pt idx="2">
                  <c:v>0.17456630402822693</c:v>
                </c:pt>
                <c:pt idx="3">
                  <c:v>0.20448647529891262</c:v>
                </c:pt>
                <c:pt idx="4">
                  <c:v>0.15290353736568874</c:v>
                </c:pt>
                <c:pt idx="5">
                  <c:v>0.2017156225630361</c:v>
                </c:pt>
                <c:pt idx="6">
                  <c:v>0.19932315597055472</c:v>
                </c:pt>
              </c:numCache>
            </c:numRef>
          </c:val>
          <c:extLst>
            <c:ext xmlns:c16="http://schemas.microsoft.com/office/drawing/2014/chart" uri="{C3380CC4-5D6E-409C-BE32-E72D297353CC}">
              <c16:uniqueId val="{00000008-A923-4EE0-9B8C-FFE375BB39B9}"/>
            </c:ext>
          </c:extLst>
        </c:ser>
        <c:dLbls>
          <c:showLegendKey val="0"/>
          <c:showVal val="1"/>
          <c:showCatName val="0"/>
          <c:showSerName val="0"/>
          <c:showPercent val="0"/>
          <c:showBubbleSize val="0"/>
        </c:dLbls>
        <c:gapWidth val="95"/>
        <c:overlap val="100"/>
        <c:axId val="766652864"/>
        <c:axId val="766653192"/>
      </c:barChart>
      <c:catAx>
        <c:axId val="76665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66653192"/>
        <c:crosses val="autoZero"/>
        <c:auto val="1"/>
        <c:lblAlgn val="ctr"/>
        <c:lblOffset val="100"/>
        <c:noMultiLvlLbl val="0"/>
      </c:catAx>
      <c:valAx>
        <c:axId val="766653192"/>
        <c:scaling>
          <c:orientation val="minMax"/>
          <c:max val="1"/>
        </c:scaling>
        <c:delete val="1"/>
        <c:axPos val="l"/>
        <c:numFmt formatCode="0%" sourceLinked="1"/>
        <c:majorTickMark val="none"/>
        <c:minorTickMark val="none"/>
        <c:tickLblPos val="nextTo"/>
        <c:crossAx val="766652864"/>
        <c:crosses val="autoZero"/>
        <c:crossBetween val="between"/>
      </c:valAx>
      <c:spPr>
        <a:noFill/>
        <a:ln>
          <a:noFill/>
        </a:ln>
        <a:effectLst/>
      </c:spPr>
    </c:plotArea>
    <c:legend>
      <c:legendPos val="t"/>
      <c:layout>
        <c:manualLayout>
          <c:xMode val="edge"/>
          <c:yMode val="edge"/>
          <c:x val="2.6382303907615989E-2"/>
          <c:y val="0.12749807674819288"/>
          <c:w val="0.96283705027329958"/>
          <c:h val="0.127437245461002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50864-FAE4-4A0B-A0DC-2F73C2A33AB3}" type="datetimeFigureOut">
              <a:rPr lang="fi-FI" smtClean="0"/>
              <a:t>15.1.2021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626995-C19F-4D09-894F-C325747C9A78}" type="slidenum">
              <a:rPr lang="fi-FI" smtClean="0"/>
              <a:t>‹#›</a:t>
            </a:fld>
            <a:endParaRPr lang="fi-FI"/>
          </a:p>
        </p:txBody>
      </p:sp>
    </p:spTree>
    <p:extLst>
      <p:ext uri="{BB962C8B-B14F-4D97-AF65-F5344CB8AC3E}">
        <p14:creationId xmlns:p14="http://schemas.microsoft.com/office/powerpoint/2010/main" val="421363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53626995-C19F-4D09-894F-C325747C9A78}" type="slidenum">
              <a:rPr lang="fi-FI" smtClean="0"/>
              <a:t>1</a:t>
            </a:fld>
            <a:endParaRPr lang="fi-FI"/>
          </a:p>
        </p:txBody>
      </p:sp>
    </p:spTree>
    <p:extLst>
      <p:ext uri="{BB962C8B-B14F-4D97-AF65-F5344CB8AC3E}">
        <p14:creationId xmlns:p14="http://schemas.microsoft.com/office/powerpoint/2010/main" val="103138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Suurimmat toimialat henkilöstöllä mitattuna ja lisäksi nostoja yhdestä tai kahdesta toimialasta mikäli niiden liikevaihto on poikkeuksellisen iso alueellisesti</a:t>
            </a:r>
          </a:p>
        </p:txBody>
      </p:sp>
      <p:sp>
        <p:nvSpPr>
          <p:cNvPr id="4" name="Slide Number Placeholder 3"/>
          <p:cNvSpPr>
            <a:spLocks noGrp="1"/>
          </p:cNvSpPr>
          <p:nvPr>
            <p:ph type="sldNum" sz="quarter" idx="5"/>
          </p:nvPr>
        </p:nvSpPr>
        <p:spPr/>
        <p:txBody>
          <a:bodyPr/>
          <a:lstStyle/>
          <a:p>
            <a:fld id="{53626995-C19F-4D09-894F-C325747C9A78}" type="slidenum">
              <a:rPr lang="fi-FI" smtClean="0"/>
              <a:t>73</a:t>
            </a:fld>
            <a:endParaRPr lang="fi-FI"/>
          </a:p>
        </p:txBody>
      </p:sp>
    </p:spTree>
    <p:extLst>
      <p:ext uri="{BB962C8B-B14F-4D97-AF65-F5344CB8AC3E}">
        <p14:creationId xmlns:p14="http://schemas.microsoft.com/office/powerpoint/2010/main" val="2247583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rgbClr val="00AEB2"/>
        </a:solidFill>
        <a:effectLst/>
      </p:bgPr>
    </p:bg>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69D9D5B7-43E3-441F-A639-CE5A3DE816D3}"/>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867" h="19050">
                <a:moveTo>
                  <a:pt x="0" y="0"/>
                </a:moveTo>
                <a:lnTo>
                  <a:pt x="33867" y="0"/>
                </a:lnTo>
                <a:lnTo>
                  <a:pt x="33867" y="19050"/>
                </a:lnTo>
                <a:lnTo>
                  <a:pt x="0" y="19050"/>
                </a:lnTo>
                <a:lnTo>
                  <a:pt x="0" y="0"/>
                </a:lnTo>
                <a:close/>
                <a:moveTo>
                  <a:pt x="7206" y="18450"/>
                </a:moveTo>
                <a:lnTo>
                  <a:pt x="600" y="18450"/>
                </a:lnTo>
                <a:lnTo>
                  <a:pt x="600" y="600"/>
                </a:lnTo>
                <a:lnTo>
                  <a:pt x="14657" y="600"/>
                </a:lnTo>
                <a:lnTo>
                  <a:pt x="7206"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68C5E4A-925E-4380-B3C3-E1D4A10A7123}"/>
              </a:ext>
            </a:extLst>
          </p:cNvPr>
          <p:cNvSpPr>
            <a:spLocks noGrp="1"/>
          </p:cNvSpPr>
          <p:nvPr>
            <p:ph type="dt" sz="half" idx="10"/>
          </p:nvPr>
        </p:nvSpPr>
        <p:spPr>
          <a:xfrm>
            <a:off x="9360000" y="6435396"/>
            <a:ext cx="1872000" cy="252000"/>
          </a:xfrm>
          <a:prstGeom prst="rect">
            <a:avLst/>
          </a:prstGeom>
        </p:spPr>
        <p:txBody>
          <a:bodyPr/>
          <a:lstStyle>
            <a:lvl1pPr>
              <a:defRPr>
                <a:noFill/>
              </a:defRPr>
            </a:lvl1pPr>
          </a:lstStyle>
          <a:p>
            <a:fld id="{B86E293A-C294-4669-83C8-664A720C04D1}" type="datetime1">
              <a:rPr lang="fi-FI" smtClean="0"/>
              <a:t>15.1.2021</a:t>
            </a:fld>
            <a:endParaRPr lang="fi-FI"/>
          </a:p>
        </p:txBody>
      </p:sp>
      <p:sp>
        <p:nvSpPr>
          <p:cNvPr id="5" name="Alatunnisteen paikkamerkki 4">
            <a:extLst>
              <a:ext uri="{FF2B5EF4-FFF2-40B4-BE49-F238E27FC236}">
                <a16:creationId xmlns:a16="http://schemas.microsoft.com/office/drawing/2014/main" id="{16B4CC4D-F01D-4CA4-BF14-0939A09D1DC1}"/>
              </a:ext>
            </a:extLst>
          </p:cNvPr>
          <p:cNvSpPr>
            <a:spLocks noGrp="1"/>
          </p:cNvSpPr>
          <p:nvPr>
            <p:ph type="ftr" sz="quarter" idx="11"/>
          </p:nvPr>
        </p:nvSpPr>
        <p:spPr>
          <a:xfrm>
            <a:off x="2664000" y="6435396"/>
            <a:ext cx="4114800" cy="252000"/>
          </a:xfrm>
          <a:prstGeom prst="rect">
            <a:avLst/>
          </a:prstGeom>
        </p:spPr>
        <p:txBody>
          <a:bodyPr/>
          <a:lstStyle>
            <a:lvl1pPr>
              <a:defRPr>
                <a:noFill/>
              </a:defRPr>
            </a:lvl1pPr>
          </a:lstStyle>
          <a:p>
            <a:endParaRPr lang="fi-FI"/>
          </a:p>
        </p:txBody>
      </p:sp>
      <p:sp>
        <p:nvSpPr>
          <p:cNvPr id="6" name="Dian numeron paikkamerkki 5">
            <a:extLst>
              <a:ext uri="{FF2B5EF4-FFF2-40B4-BE49-F238E27FC236}">
                <a16:creationId xmlns:a16="http://schemas.microsoft.com/office/drawing/2014/main" id="{B2D18480-8F56-4A52-896B-9A84F8CBE31F}"/>
              </a:ext>
            </a:extLst>
          </p:cNvPr>
          <p:cNvSpPr>
            <a:spLocks noGrp="1"/>
          </p:cNvSpPr>
          <p:nvPr>
            <p:ph type="sldNum" sz="quarter" idx="12"/>
          </p:nvPr>
        </p:nvSpPr>
        <p:spPr/>
        <p:txBody>
          <a:bodyPr/>
          <a:lstStyle>
            <a:lvl1pPr>
              <a:defRPr>
                <a:noFill/>
              </a:defRPr>
            </a:lvl1pPr>
          </a:lstStyle>
          <a:p>
            <a:fld id="{6FE56A51-8810-4865-8945-16E6E50C8EFD}" type="slidenum">
              <a:rPr lang="fi-FI" smtClean="0"/>
              <a:t>‹#›</a:t>
            </a:fld>
            <a:endParaRPr lang="fi-FI"/>
          </a:p>
        </p:txBody>
      </p:sp>
    </p:spTree>
    <p:extLst>
      <p:ext uri="{BB962C8B-B14F-4D97-AF65-F5344CB8AC3E}">
        <p14:creationId xmlns:p14="http://schemas.microsoft.com/office/powerpoint/2010/main" val="273807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äliotsikkodia 4">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1C84CBB3-3D4A-4CA8-93C1-245849ACEFE8}"/>
              </a:ext>
            </a:extLst>
          </p:cNvPr>
          <p:cNvSpPr>
            <a:spLocks noGrp="1"/>
          </p:cNvSpPr>
          <p:nvPr>
            <p:ph type="pic" sz="quarter" idx="17"/>
          </p:nvPr>
        </p:nvSpPr>
        <p:spPr bwMode="gray">
          <a:xfrm>
            <a:off x="219075" y="876301"/>
            <a:ext cx="11765027" cy="5766290"/>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3881 w 12635533"/>
              <a:gd name="connsiteY2" fmla="*/ 5566266 h 6427181"/>
              <a:gd name="connsiteX3" fmla="*/ 12635533 w 12635533"/>
              <a:gd name="connsiteY3" fmla="*/ 6427181 h 6427181"/>
              <a:gd name="connsiteX4" fmla="*/ 2851706 w 12635533"/>
              <a:gd name="connsiteY4" fmla="*/ 6423516 h 6427181"/>
              <a:gd name="connsiteX5" fmla="*/ 870506 w 12635533"/>
              <a:gd name="connsiteY5" fmla="*/ 5604366 h 6427181"/>
              <a:gd name="connsiteX6" fmla="*/ 870506 w 12635533"/>
              <a:gd name="connsiteY6" fmla="*/ 660891 h 6427181"/>
              <a:gd name="connsiteX7" fmla="*/ 871762 w 12635533"/>
              <a:gd name="connsiteY7" fmla="*/ 0 h 6427181"/>
              <a:gd name="connsiteX0" fmla="*/ 871762 w 12635533"/>
              <a:gd name="connsiteY0" fmla="*/ 0 h 6427181"/>
              <a:gd name="connsiteX1" fmla="*/ 12633881 w 12635533"/>
              <a:gd name="connsiteY1" fmla="*/ 5566266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0 w 11765027"/>
              <a:gd name="connsiteY0" fmla="*/ 8 h 5766298"/>
              <a:gd name="connsiteX1" fmla="*/ 11763375 w 11765027"/>
              <a:gd name="connsiteY1" fmla="*/ 4905383 h 5766298"/>
              <a:gd name="connsiteX2" fmla="*/ 11765027 w 11765027"/>
              <a:gd name="connsiteY2" fmla="*/ 5766298 h 5766298"/>
              <a:gd name="connsiteX3" fmla="*/ 1981200 w 11765027"/>
              <a:gd name="connsiteY3" fmla="*/ 5762633 h 5766298"/>
              <a:gd name="connsiteX4" fmla="*/ 0 w 11765027"/>
              <a:gd name="connsiteY4" fmla="*/ 4943483 h 5766298"/>
              <a:gd name="connsiteX5" fmla="*/ 0 w 11765027"/>
              <a:gd name="connsiteY5" fmla="*/ 8 h 5766298"/>
              <a:gd name="connsiteX0" fmla="*/ 0 w 11765027"/>
              <a:gd name="connsiteY0" fmla="*/ 0 h 5766290"/>
              <a:gd name="connsiteX1" fmla="*/ 11763375 w 11765027"/>
              <a:gd name="connsiteY1" fmla="*/ 4905375 h 5766290"/>
              <a:gd name="connsiteX2" fmla="*/ 11765027 w 11765027"/>
              <a:gd name="connsiteY2" fmla="*/ 5766290 h 5766290"/>
              <a:gd name="connsiteX3" fmla="*/ 1981200 w 11765027"/>
              <a:gd name="connsiteY3" fmla="*/ 5762625 h 5766290"/>
              <a:gd name="connsiteX4" fmla="*/ 0 w 11765027"/>
              <a:gd name="connsiteY4" fmla="*/ 4943475 h 5766290"/>
              <a:gd name="connsiteX5" fmla="*/ 0 w 11765027"/>
              <a:gd name="connsiteY5" fmla="*/ 0 h 576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5766290">
                <a:moveTo>
                  <a:pt x="0" y="0"/>
                </a:moveTo>
                <a:lnTo>
                  <a:pt x="11763375" y="4905375"/>
                </a:lnTo>
                <a:cubicBezTo>
                  <a:pt x="11763926" y="5192347"/>
                  <a:pt x="11764476" y="5479318"/>
                  <a:pt x="11765027" y="5766290"/>
                </a:cubicBezTo>
                <a:lnTo>
                  <a:pt x="1981200" y="5762625"/>
                </a:lnTo>
                <a:lnTo>
                  <a:pt x="0" y="4943475"/>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3222000" y="0"/>
            <a:ext cx="8118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3222000" y="1998000"/>
            <a:ext cx="8118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45D6E857-0D86-4F3F-9947-AD440C898681}"/>
              </a:ext>
            </a:extLst>
          </p:cNvPr>
          <p:cNvSpPr>
            <a:spLocks noGrp="1"/>
          </p:cNvSpPr>
          <p:nvPr>
            <p:ph type="dt" sz="half" idx="18"/>
          </p:nvPr>
        </p:nvSpPr>
        <p:spPr>
          <a:xfrm>
            <a:off x="9360000" y="6435396"/>
            <a:ext cx="1872000" cy="252000"/>
          </a:xfrm>
          <a:prstGeom prst="rect">
            <a:avLst/>
          </a:prstGeom>
        </p:spPr>
        <p:txBody>
          <a:bodyPr/>
          <a:lstStyle/>
          <a:p>
            <a:fld id="{3D2E6769-F7C4-48D4-8FC0-C596A8335DEF}" type="datetime1">
              <a:rPr lang="fi-FI" smtClean="0"/>
              <a:t>15.1.2021</a:t>
            </a:fld>
            <a:endParaRPr lang="fi-FI"/>
          </a:p>
        </p:txBody>
      </p:sp>
      <p:sp>
        <p:nvSpPr>
          <p:cNvPr id="5" name="Alatunnisteen paikkamerkki 4">
            <a:extLst>
              <a:ext uri="{FF2B5EF4-FFF2-40B4-BE49-F238E27FC236}">
                <a16:creationId xmlns:a16="http://schemas.microsoft.com/office/drawing/2014/main" id="{CFEE9C7A-4D5B-450A-B8D8-C51F073301E8}"/>
              </a:ext>
            </a:extLst>
          </p:cNvPr>
          <p:cNvSpPr>
            <a:spLocks noGrp="1"/>
          </p:cNvSpPr>
          <p:nvPr>
            <p:ph type="ftr" sz="quarter" idx="19"/>
          </p:nvPr>
        </p:nvSpPr>
        <p:spPr>
          <a:xfrm>
            <a:off x="2664000" y="6435396"/>
            <a:ext cx="4114800" cy="252000"/>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0538E456-1C51-4EC5-AB4B-853D6771C9F7}"/>
              </a:ext>
            </a:extLst>
          </p:cNvPr>
          <p:cNvSpPr>
            <a:spLocks noGrp="1"/>
          </p:cNvSpPr>
          <p:nvPr>
            <p:ph type="sldNum" sz="quarter" idx="20"/>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56849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6840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a:xfrm>
            <a:off x="9360000" y="6435396"/>
            <a:ext cx="1872000" cy="252000"/>
          </a:xfrm>
          <a:prstGeom prst="rect">
            <a:avLst/>
          </a:prstGeom>
        </p:spPr>
        <p:txBody>
          <a:bodyPr/>
          <a:lstStyle/>
          <a:p>
            <a:fld id="{B610E691-5447-4DAD-92B3-172CDF326A79}"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a:xfrm>
            <a:off x="2664000" y="6435396"/>
            <a:ext cx="4114800" cy="252000"/>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6905625" y="215409"/>
            <a:ext cx="5078478" cy="6090141"/>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612000" y="612000"/>
            <a:ext cx="6840000" cy="1108800"/>
          </a:xfrm>
        </p:spPr>
        <p:txBody>
          <a:bodyPr/>
          <a:lstStyle/>
          <a:p>
            <a:r>
              <a:rPr lang="en-US"/>
              <a:t>Click to edit Master title style</a:t>
            </a:r>
            <a:endParaRPr lang="fi-FI"/>
          </a:p>
        </p:txBody>
      </p:sp>
    </p:spTree>
    <p:extLst>
      <p:ext uri="{BB962C8B-B14F-4D97-AF65-F5344CB8AC3E}">
        <p14:creationId xmlns:p14="http://schemas.microsoft.com/office/powerpoint/2010/main" val="3707169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a:xfrm>
            <a:off x="9360000" y="6435396"/>
            <a:ext cx="1872000" cy="252000"/>
          </a:xfrm>
          <a:prstGeom prst="rect">
            <a:avLst/>
          </a:prstGeom>
        </p:spPr>
        <p:txBody>
          <a:bodyPr/>
          <a:lstStyle/>
          <a:p>
            <a:fld id="{36FEB099-4018-49B0-8619-47C6DA40FA9C}" type="datetime1">
              <a:rPr lang="fi-FI" smtClean="0"/>
              <a:t>15.1.2021</a:t>
            </a:fld>
            <a:endParaRPr lang="fi-FI"/>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a:xfrm>
            <a:off x="2664000" y="6435396"/>
            <a:ext cx="4114800" cy="252000"/>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386177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A95E57C-C6EE-4ABF-A73C-A1599E421954}"/>
              </a:ext>
            </a:extLst>
          </p:cNvPr>
          <p:cNvSpPr>
            <a:spLocks noGrp="1"/>
          </p:cNvSpPr>
          <p:nvPr>
            <p:ph type="dt" sz="half" idx="10"/>
          </p:nvPr>
        </p:nvSpPr>
        <p:spPr>
          <a:xfrm>
            <a:off x="9360000" y="6435396"/>
            <a:ext cx="1872000" cy="252000"/>
          </a:xfrm>
          <a:prstGeom prst="rect">
            <a:avLst/>
          </a:prstGeom>
        </p:spPr>
        <p:txBody>
          <a:bodyPr/>
          <a:lstStyle/>
          <a:p>
            <a:fld id="{6CEEA927-0CB6-4D98-AEC9-41B188C8F28D}" type="datetime1">
              <a:rPr lang="fi-FI" smtClean="0"/>
              <a:t>15.1.2021</a:t>
            </a:fld>
            <a:endParaRPr lang="fi-FI"/>
          </a:p>
        </p:txBody>
      </p:sp>
      <p:sp>
        <p:nvSpPr>
          <p:cNvPr id="3" name="Alatunnisteen paikkamerkki 2">
            <a:extLst>
              <a:ext uri="{FF2B5EF4-FFF2-40B4-BE49-F238E27FC236}">
                <a16:creationId xmlns:a16="http://schemas.microsoft.com/office/drawing/2014/main" id="{AA5210F4-1AB0-4FEF-A1BD-E1D5F148DB51}"/>
              </a:ext>
            </a:extLst>
          </p:cNvPr>
          <p:cNvSpPr>
            <a:spLocks noGrp="1"/>
          </p:cNvSpPr>
          <p:nvPr>
            <p:ph type="ftr" sz="quarter" idx="11"/>
          </p:nvPr>
        </p:nvSpPr>
        <p:spPr>
          <a:xfrm>
            <a:off x="2664000" y="6435396"/>
            <a:ext cx="4114800" cy="252000"/>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7CE6992C-6D40-419E-BE16-EEDA7C497F82}"/>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3054661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Lopetusdia">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9BF07D92-D3B1-4E5D-B9DB-D08A8026CA30}"/>
              </a:ext>
            </a:extLst>
          </p:cNvPr>
          <p:cNvSpPr>
            <a:spLocks/>
          </p:cNvSpPr>
          <p:nvPr/>
        </p:nvSpPr>
        <p:spPr bwMode="white">
          <a:xfrm>
            <a:off x="215900" y="215900"/>
            <a:ext cx="9167813" cy="6426200"/>
          </a:xfrm>
          <a:custGeom>
            <a:avLst/>
            <a:gdLst>
              <a:gd name="T0" fmla="*/ 2147483646 w 25436"/>
              <a:gd name="T1" fmla="*/ 2147483646 h 17850"/>
              <a:gd name="T2" fmla="*/ 0 w 25436"/>
              <a:gd name="T3" fmla="*/ 2147483646 h 17850"/>
              <a:gd name="T4" fmla="*/ 0 w 25436"/>
              <a:gd name="T5" fmla="*/ 0 h 17850"/>
              <a:gd name="T6" fmla="*/ 2147483646 w 25436"/>
              <a:gd name="T7" fmla="*/ 0 h 17850"/>
              <a:gd name="T8" fmla="*/ 2147483646 w 25436"/>
              <a:gd name="T9" fmla="*/ 2147483646 h 17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6" h="17850">
                <a:moveTo>
                  <a:pt x="25436" y="17850"/>
                </a:moveTo>
                <a:lnTo>
                  <a:pt x="0" y="17850"/>
                </a:lnTo>
                <a:lnTo>
                  <a:pt x="0" y="0"/>
                </a:lnTo>
                <a:lnTo>
                  <a:pt x="17985" y="0"/>
                </a:lnTo>
                <a:lnTo>
                  <a:pt x="25436" y="17850"/>
                </a:lnTo>
                <a:close/>
              </a:path>
            </a:pathLst>
          </a:custGeom>
          <a:solidFill>
            <a:srgbClr val="00AE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0" name="Kuva 9">
            <a:extLst>
              <a:ext uri="{FF2B5EF4-FFF2-40B4-BE49-F238E27FC236}">
                <a16:creationId xmlns:a16="http://schemas.microsoft.com/office/drawing/2014/main" id="{9E71B6FA-641D-4AEA-82B6-22F19025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12000" y="2538000"/>
            <a:ext cx="6930000" cy="1800000"/>
          </a:xfrm>
        </p:spPr>
        <p:txBody>
          <a:bodyPr anchor="b">
            <a:noAutofit/>
          </a:bodyPr>
          <a:lstStyle>
            <a:lvl1pPr algn="l">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612000" y="4518000"/>
            <a:ext cx="6930000" cy="972000"/>
          </a:xfrm>
        </p:spPr>
        <p:txBody>
          <a:bodyPr anchor="t">
            <a:norm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1595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rgbClr val="00AEB2"/>
        </a:solidFill>
        <a:effectLst/>
      </p:bgPr>
    </p:bg>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69D9D5B7-43E3-441F-A639-CE5A3DE816D3}"/>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867" h="19050">
                <a:moveTo>
                  <a:pt x="0" y="0"/>
                </a:moveTo>
                <a:lnTo>
                  <a:pt x="33867" y="0"/>
                </a:lnTo>
                <a:lnTo>
                  <a:pt x="33867" y="19050"/>
                </a:lnTo>
                <a:lnTo>
                  <a:pt x="0" y="19050"/>
                </a:lnTo>
                <a:lnTo>
                  <a:pt x="0" y="0"/>
                </a:lnTo>
                <a:close/>
                <a:moveTo>
                  <a:pt x="7206" y="18450"/>
                </a:moveTo>
                <a:lnTo>
                  <a:pt x="600" y="18450"/>
                </a:lnTo>
                <a:lnTo>
                  <a:pt x="600" y="600"/>
                </a:lnTo>
                <a:lnTo>
                  <a:pt x="14657" y="600"/>
                </a:lnTo>
                <a:lnTo>
                  <a:pt x="7206"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68C5E4A-925E-4380-B3C3-E1D4A10A7123}"/>
              </a:ext>
            </a:extLst>
          </p:cNvPr>
          <p:cNvSpPr>
            <a:spLocks noGrp="1"/>
          </p:cNvSpPr>
          <p:nvPr>
            <p:ph type="dt" sz="half" idx="10"/>
          </p:nvPr>
        </p:nvSpPr>
        <p:spPr>
          <a:xfrm>
            <a:off x="9360000" y="6435396"/>
            <a:ext cx="1872000" cy="252000"/>
          </a:xfrm>
          <a:prstGeom prst="rect">
            <a:avLst/>
          </a:prstGeom>
        </p:spPr>
        <p:txBody>
          <a:bodyPr/>
          <a:lstStyle>
            <a:lvl1pPr>
              <a:defRPr>
                <a:noFill/>
              </a:defRPr>
            </a:lvl1pPr>
          </a:lstStyle>
          <a:p>
            <a:fld id="{5D2D27EA-72B0-4D97-8599-6A2788277230}" type="datetime1">
              <a:rPr lang="fi-FI" smtClean="0"/>
              <a:t>15.1.2021</a:t>
            </a:fld>
            <a:endParaRPr lang="fi-FI"/>
          </a:p>
        </p:txBody>
      </p:sp>
      <p:sp>
        <p:nvSpPr>
          <p:cNvPr id="5" name="Alatunnisteen paikkamerkki 4">
            <a:extLst>
              <a:ext uri="{FF2B5EF4-FFF2-40B4-BE49-F238E27FC236}">
                <a16:creationId xmlns:a16="http://schemas.microsoft.com/office/drawing/2014/main" id="{16B4CC4D-F01D-4CA4-BF14-0939A09D1DC1}"/>
              </a:ext>
            </a:extLst>
          </p:cNvPr>
          <p:cNvSpPr>
            <a:spLocks noGrp="1"/>
          </p:cNvSpPr>
          <p:nvPr>
            <p:ph type="ftr" sz="quarter" idx="11"/>
          </p:nvPr>
        </p:nvSpPr>
        <p:spPr>
          <a:xfrm>
            <a:off x="2664000" y="6435396"/>
            <a:ext cx="5546550" cy="252000"/>
          </a:xfrm>
          <a:prstGeom prst="rect">
            <a:avLst/>
          </a:prstGeom>
        </p:spPr>
        <p:txBody>
          <a:bodyPr/>
          <a:lstStyle>
            <a:lvl1pPr>
              <a:defRPr>
                <a:noFill/>
              </a:defRPr>
            </a:lvl1pPr>
          </a:lstStyle>
          <a:p>
            <a:endParaRPr lang="fi-FI"/>
          </a:p>
        </p:txBody>
      </p:sp>
      <p:sp>
        <p:nvSpPr>
          <p:cNvPr id="6" name="Dian numeron paikkamerkki 5">
            <a:extLst>
              <a:ext uri="{FF2B5EF4-FFF2-40B4-BE49-F238E27FC236}">
                <a16:creationId xmlns:a16="http://schemas.microsoft.com/office/drawing/2014/main" id="{B2D18480-8F56-4A52-896B-9A84F8CBE31F}"/>
              </a:ext>
            </a:extLst>
          </p:cNvPr>
          <p:cNvSpPr>
            <a:spLocks noGrp="1"/>
          </p:cNvSpPr>
          <p:nvPr>
            <p:ph type="sldNum" sz="quarter" idx="12"/>
          </p:nvPr>
        </p:nvSpPr>
        <p:spPr/>
        <p:txBody>
          <a:bodyPr/>
          <a:lstStyle>
            <a:lvl1pPr>
              <a:defRPr>
                <a:noFill/>
              </a:defRPr>
            </a:lvl1pPr>
          </a:lstStyle>
          <a:p>
            <a:fld id="{6FE56A51-8810-4865-8945-16E6E50C8EFD}" type="slidenum">
              <a:rPr lang="fi-FI" smtClean="0"/>
              <a:t>‹#›</a:t>
            </a:fld>
            <a:endParaRPr lang="fi-FI"/>
          </a:p>
        </p:txBody>
      </p:sp>
    </p:spTree>
    <p:extLst>
      <p:ext uri="{BB962C8B-B14F-4D97-AF65-F5344CB8AC3E}">
        <p14:creationId xmlns:p14="http://schemas.microsoft.com/office/powerpoint/2010/main" val="364063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a:xfrm>
            <a:off x="9360000" y="6435396"/>
            <a:ext cx="1872000" cy="252000"/>
          </a:xfrm>
          <a:prstGeom prst="rect">
            <a:avLst/>
          </a:prstGeom>
        </p:spPr>
        <p:txBody>
          <a:bodyPr/>
          <a:lstStyle/>
          <a:p>
            <a:fld id="{3CD1793D-732C-4498-8B8C-FCADB37A5484}" type="datetime1">
              <a:rPr lang="fi-FI" smtClean="0"/>
              <a:t>15.1.2021</a:t>
            </a:fld>
            <a:endParaRPr lang="fi-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2664000" y="6435396"/>
            <a:ext cx="5546550" cy="252000"/>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347534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a:xfrm>
            <a:off x="9360000" y="6435396"/>
            <a:ext cx="1872000" cy="252000"/>
          </a:xfrm>
          <a:prstGeom prst="rect">
            <a:avLst/>
          </a:prstGeom>
        </p:spPr>
        <p:txBody>
          <a:bodyPr/>
          <a:lstStyle/>
          <a:p>
            <a:fld id="{4D6876B2-A119-4DD8-BF5E-286E296B0952}"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a:xfrm>
            <a:off x="2664000" y="6435396"/>
            <a:ext cx="5546550" cy="252000"/>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539253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Otsikkodia 2">
    <p:spTree>
      <p:nvGrpSpPr>
        <p:cNvPr id="1" name=""/>
        <p:cNvGrpSpPr/>
        <p:nvPr/>
      </p:nvGrpSpPr>
      <p:grpSpPr>
        <a:xfrm>
          <a:off x="0" y="0"/>
          <a:ext cx="0" cy="0"/>
          <a:chOff x="0" y="0"/>
          <a:chExt cx="0" cy="0"/>
        </a:xfrm>
      </p:grpSpPr>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Kuvan paikkamerkki 7">
            <a:extLst>
              <a:ext uri="{FF2B5EF4-FFF2-40B4-BE49-F238E27FC236}">
                <a16:creationId xmlns:a16="http://schemas.microsoft.com/office/drawing/2014/main" id="{F46B695D-C2D4-4B0D-BD08-921E2077AFA5}"/>
              </a:ext>
            </a:extLst>
          </p:cNvPr>
          <p:cNvSpPr>
            <a:spLocks noGrp="1"/>
          </p:cNvSpPr>
          <p:nvPr>
            <p:ph type="pic" sz="quarter" idx="13"/>
          </p:nvPr>
        </p:nvSpPr>
        <p:spPr bwMode="gray">
          <a:xfrm>
            <a:off x="216000"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5056518 w 5056518"/>
              <a:gd name="connsiteY1" fmla="*/ 0 h 6427181"/>
              <a:gd name="connsiteX2" fmla="*/ 5056518 w 5056518"/>
              <a:gd name="connsiteY2" fmla="*/ 6427181 h 6427181"/>
              <a:gd name="connsiteX3" fmla="*/ 2389518 w 5056518"/>
              <a:gd name="connsiteY3" fmla="*/ 6423516 h 6427181"/>
              <a:gd name="connsiteX4" fmla="*/ 0 w 5056518"/>
              <a:gd name="connsiteY4" fmla="*/ 6427181 h 6427181"/>
              <a:gd name="connsiteX5" fmla="*/ 0 w 5056518"/>
              <a:gd name="connsiteY5" fmla="*/ 0 h 6427181"/>
              <a:gd name="connsiteX0" fmla="*/ 0 w 5056518"/>
              <a:gd name="connsiteY0" fmla="*/ 0 h 6427181"/>
              <a:gd name="connsiteX1" fmla="*/ 5056518 w 5056518"/>
              <a:gd name="connsiteY1" fmla="*/ 0 h 6427181"/>
              <a:gd name="connsiteX2" fmla="*/ 2389518 w 5056518"/>
              <a:gd name="connsiteY2" fmla="*/ 6423516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5056518" y="0"/>
                </a:lnTo>
                <a:lnTo>
                  <a:pt x="2389518" y="6423516"/>
                </a:lnTo>
                <a:lnTo>
                  <a:pt x="0" y="6427181"/>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4" name="Päivämäärän paikkamerkki 3">
            <a:extLst>
              <a:ext uri="{FF2B5EF4-FFF2-40B4-BE49-F238E27FC236}">
                <a16:creationId xmlns:a16="http://schemas.microsoft.com/office/drawing/2014/main" id="{976A1017-A778-41AD-ABCA-374221F3297F}"/>
              </a:ext>
            </a:extLst>
          </p:cNvPr>
          <p:cNvSpPr>
            <a:spLocks noGrp="1"/>
          </p:cNvSpPr>
          <p:nvPr>
            <p:ph type="dt" sz="half" idx="14"/>
          </p:nvPr>
        </p:nvSpPr>
        <p:spPr>
          <a:xfrm>
            <a:off x="9360000" y="6435396"/>
            <a:ext cx="1872000" cy="252000"/>
          </a:xfrm>
          <a:prstGeom prst="rect">
            <a:avLst/>
          </a:prstGeom>
        </p:spPr>
        <p:txBody>
          <a:bodyPr/>
          <a:lstStyle>
            <a:lvl1pPr>
              <a:defRPr>
                <a:noFill/>
              </a:defRPr>
            </a:lvl1pPr>
          </a:lstStyle>
          <a:p>
            <a:fld id="{C28DE0BC-6AD8-46C6-9F9F-6EFD246DD284}" type="datetime1">
              <a:rPr lang="fi-FI" smtClean="0"/>
              <a:t>15.1.2021</a:t>
            </a:fld>
            <a:endParaRPr lang="fi-FI"/>
          </a:p>
        </p:txBody>
      </p:sp>
      <p:sp>
        <p:nvSpPr>
          <p:cNvPr id="5" name="Alatunnisteen paikkamerkki 4">
            <a:extLst>
              <a:ext uri="{FF2B5EF4-FFF2-40B4-BE49-F238E27FC236}">
                <a16:creationId xmlns:a16="http://schemas.microsoft.com/office/drawing/2014/main" id="{2C36BF7B-82FB-47DE-BC6C-33D7E24DE463}"/>
              </a:ext>
            </a:extLst>
          </p:cNvPr>
          <p:cNvSpPr>
            <a:spLocks noGrp="1"/>
          </p:cNvSpPr>
          <p:nvPr>
            <p:ph type="ftr" sz="quarter" idx="15"/>
          </p:nvPr>
        </p:nvSpPr>
        <p:spPr>
          <a:xfrm>
            <a:off x="2664000" y="6435396"/>
            <a:ext cx="5546550" cy="252000"/>
          </a:xfrm>
          <a:prstGeom prst="rect">
            <a:avLst/>
          </a:prstGeom>
        </p:spPr>
        <p:txBody>
          <a:bodyPr/>
          <a:lstStyle>
            <a:lvl1pPr>
              <a:defRPr>
                <a:noFill/>
              </a:defRPr>
            </a:lvl1pPr>
          </a:lstStyle>
          <a:p>
            <a:endParaRPr lang="fi-FI"/>
          </a:p>
        </p:txBody>
      </p:sp>
      <p:sp>
        <p:nvSpPr>
          <p:cNvPr id="6" name="Dian numeron paikkamerkki 5">
            <a:extLst>
              <a:ext uri="{FF2B5EF4-FFF2-40B4-BE49-F238E27FC236}">
                <a16:creationId xmlns:a16="http://schemas.microsoft.com/office/drawing/2014/main" id="{D8357D08-F253-4894-A7BC-2A84ACA6939E}"/>
              </a:ext>
            </a:extLst>
          </p:cNvPr>
          <p:cNvSpPr>
            <a:spLocks noGrp="1"/>
          </p:cNvSpPr>
          <p:nvPr>
            <p:ph type="sldNum" sz="quarter" idx="16"/>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195186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FA5BAD44-FF61-4F7E-BE4C-3B35658E78B4}"/>
              </a:ext>
            </a:extLst>
          </p:cNvPr>
          <p:cNvSpPr>
            <a:spLocks noGrp="1"/>
          </p:cNvSpPr>
          <p:nvPr>
            <p:ph type="pic" sz="quarter" idx="13"/>
          </p:nvPr>
        </p:nvSpPr>
        <p:spPr>
          <a:xfrm>
            <a:off x="220332"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2379993 w 5056518"/>
              <a:gd name="connsiteY1" fmla="*/ 3666 h 6427181"/>
              <a:gd name="connsiteX2" fmla="*/ 5056518 w 5056518"/>
              <a:gd name="connsiteY2" fmla="*/ 0 h 6427181"/>
              <a:gd name="connsiteX3" fmla="*/ 5056518 w 5056518"/>
              <a:gd name="connsiteY3" fmla="*/ 6427181 h 6427181"/>
              <a:gd name="connsiteX4" fmla="*/ 0 w 5056518"/>
              <a:gd name="connsiteY4" fmla="*/ 6427181 h 6427181"/>
              <a:gd name="connsiteX5" fmla="*/ 0 w 5056518"/>
              <a:gd name="connsiteY5" fmla="*/ 0 h 6427181"/>
              <a:gd name="connsiteX0" fmla="*/ 0 w 5056518"/>
              <a:gd name="connsiteY0" fmla="*/ 0 h 6427181"/>
              <a:gd name="connsiteX1" fmla="*/ 2379993 w 5056518"/>
              <a:gd name="connsiteY1" fmla="*/ 3666 h 6427181"/>
              <a:gd name="connsiteX2" fmla="*/ 5056518 w 5056518"/>
              <a:gd name="connsiteY2" fmla="*/ 6427181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2379993" y="3666"/>
                </a:lnTo>
                <a:lnTo>
                  <a:pt x="5056518" y="6427181"/>
                </a:lnTo>
                <a:lnTo>
                  <a:pt x="0" y="6427181"/>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8" name="Tekstin paikkamerkki 17">
            <a:extLst>
              <a:ext uri="{FF2B5EF4-FFF2-40B4-BE49-F238E27FC236}">
                <a16:creationId xmlns:a16="http://schemas.microsoft.com/office/drawing/2014/main" id="{B6283D44-332F-4D14-98C4-07FB68CBB84C}"/>
              </a:ext>
            </a:extLst>
          </p:cNvPr>
          <p:cNvSpPr>
            <a:spLocks noGrp="1"/>
          </p:cNvSpPr>
          <p:nvPr>
            <p:ph type="body" sz="quarter" idx="17" hasCustomPrompt="1"/>
          </p:nvPr>
        </p:nvSpPr>
        <p:spPr>
          <a:xfrm flipV="1">
            <a:off x="215897" y="215900"/>
            <a:ext cx="5060950" cy="2098675"/>
          </a:xfrm>
          <a:prstGeom prst="rtTriangle">
            <a:avLst/>
          </a:prstGeom>
          <a:solidFill>
            <a:srgbClr val="00AEB2">
              <a:alpha val="80000"/>
            </a:srgbClr>
          </a:solidFill>
        </p:spPr>
        <p:txBody>
          <a:bodyPr/>
          <a:lstStyle>
            <a:lvl1pPr marL="0" indent="0" algn="ctr">
              <a:buNone/>
              <a:defRPr>
                <a:noFill/>
              </a:defRPr>
            </a:lvl1pPr>
          </a:lstStyle>
          <a:p>
            <a:pPr lvl="0"/>
            <a:r>
              <a:rPr lang="fi-FI"/>
              <a:t>ei tekstiä tähän2</a:t>
            </a:r>
          </a:p>
        </p:txBody>
      </p:sp>
      <p:sp>
        <p:nvSpPr>
          <p:cNvPr id="4" name="Päivämäärän paikkamerkki 3">
            <a:extLst>
              <a:ext uri="{FF2B5EF4-FFF2-40B4-BE49-F238E27FC236}">
                <a16:creationId xmlns:a16="http://schemas.microsoft.com/office/drawing/2014/main" id="{E8EFFF2B-828E-457A-9813-732B73E0EA3F}"/>
              </a:ext>
            </a:extLst>
          </p:cNvPr>
          <p:cNvSpPr>
            <a:spLocks noGrp="1"/>
          </p:cNvSpPr>
          <p:nvPr>
            <p:ph type="dt" sz="half" idx="18"/>
          </p:nvPr>
        </p:nvSpPr>
        <p:spPr>
          <a:xfrm>
            <a:off x="9360000" y="6435396"/>
            <a:ext cx="1872000" cy="252000"/>
          </a:xfrm>
          <a:prstGeom prst="rect">
            <a:avLst/>
          </a:prstGeom>
        </p:spPr>
        <p:txBody>
          <a:bodyPr/>
          <a:lstStyle>
            <a:lvl1pPr>
              <a:defRPr>
                <a:noFill/>
              </a:defRPr>
            </a:lvl1pPr>
          </a:lstStyle>
          <a:p>
            <a:fld id="{D85CD177-F13D-49D6-A34F-8A48232A91D4}" type="datetime1">
              <a:rPr lang="fi-FI" smtClean="0"/>
              <a:t>15.1.2021</a:t>
            </a:fld>
            <a:endParaRPr lang="fi-FI"/>
          </a:p>
        </p:txBody>
      </p:sp>
      <p:sp>
        <p:nvSpPr>
          <p:cNvPr id="5" name="Alatunnisteen paikkamerkki 4">
            <a:extLst>
              <a:ext uri="{FF2B5EF4-FFF2-40B4-BE49-F238E27FC236}">
                <a16:creationId xmlns:a16="http://schemas.microsoft.com/office/drawing/2014/main" id="{704D34CC-D392-47E9-A07B-4238215DCC26}"/>
              </a:ext>
            </a:extLst>
          </p:cNvPr>
          <p:cNvSpPr>
            <a:spLocks noGrp="1"/>
          </p:cNvSpPr>
          <p:nvPr>
            <p:ph type="ftr" sz="quarter" idx="19"/>
          </p:nvPr>
        </p:nvSpPr>
        <p:spPr>
          <a:xfrm>
            <a:off x="2664000" y="6435396"/>
            <a:ext cx="5546550" cy="252000"/>
          </a:xfrm>
          <a:prstGeom prst="rect">
            <a:avLst/>
          </a:prstGeom>
        </p:spPr>
        <p:txBody>
          <a:bodyPr/>
          <a:lstStyle>
            <a:lvl1pPr>
              <a:defRPr>
                <a:noFill/>
              </a:defRPr>
            </a:lvl1pPr>
          </a:lstStyle>
          <a:p>
            <a:endParaRPr lang="fi-FI"/>
          </a:p>
        </p:txBody>
      </p:sp>
      <p:sp>
        <p:nvSpPr>
          <p:cNvPr id="6" name="Dian numeron paikkamerkki 5">
            <a:extLst>
              <a:ext uri="{FF2B5EF4-FFF2-40B4-BE49-F238E27FC236}">
                <a16:creationId xmlns:a16="http://schemas.microsoft.com/office/drawing/2014/main" id="{006B3E82-5D99-4A81-BC1E-1FFD59BDE289}"/>
              </a:ext>
            </a:extLst>
          </p:cNvPr>
          <p:cNvSpPr>
            <a:spLocks noGrp="1"/>
          </p:cNvSpPr>
          <p:nvPr>
            <p:ph type="sldNum" sz="quarter" idx="20"/>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194949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a:xfrm>
            <a:off x="9360000" y="6435396"/>
            <a:ext cx="1872000" cy="252000"/>
          </a:xfrm>
          <a:prstGeom prst="rect">
            <a:avLst/>
          </a:prstGeom>
        </p:spPr>
        <p:txBody>
          <a:bodyPr/>
          <a:lstStyle/>
          <a:p>
            <a:fld id="{1941371D-BFC7-407D-868D-87E5820ED722}" type="datetime1">
              <a:rPr lang="fi-FI" smtClean="0"/>
              <a:t>15.1.2021</a:t>
            </a:fld>
            <a:endParaRPr lang="fi-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2664000" y="6435396"/>
            <a:ext cx="4114800" cy="252000"/>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2396794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hasCustomPrompt="1"/>
          </p:nvPr>
        </p:nvSpPr>
        <p:spPr>
          <a:xfrm>
            <a:off x="616767"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hasCustomPrompt="1"/>
          </p:nvPr>
        </p:nvSpPr>
        <p:spPr>
          <a:xfrm>
            <a:off x="6172200"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a:xfrm>
            <a:off x="9360000" y="6435396"/>
            <a:ext cx="1872000" cy="252000"/>
          </a:xfrm>
          <a:prstGeom prst="rect">
            <a:avLst/>
          </a:prstGeom>
        </p:spPr>
        <p:txBody>
          <a:bodyPr/>
          <a:lstStyle/>
          <a:p>
            <a:fld id="{8DBDEE0A-FC05-4ECB-99CE-06101E4EF301}" type="datetime1">
              <a:rPr lang="fi-FI" smtClean="0"/>
              <a:t>15.1.2021</a:t>
            </a:fld>
            <a:endParaRPr lang="fi-FI"/>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a:xfrm>
            <a:off x="2664000" y="6435396"/>
            <a:ext cx="5546550" cy="252000"/>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8291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Väliotsikkodia">
    <p:bg>
      <p:bgPr>
        <a:solidFill>
          <a:srgbClr val="00AEB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392000" y="2538000"/>
            <a:ext cx="6930000" cy="1800000"/>
          </a:xfrm>
        </p:spPr>
        <p:txBody>
          <a:bodyPr anchor="b">
            <a:noAutofit/>
          </a:bodyPr>
          <a:lstStyle>
            <a:lvl1pPr algn="r">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4392000" y="4518000"/>
            <a:ext cx="6930000" cy="972000"/>
          </a:xfrm>
        </p:spPr>
        <p:txBody>
          <a:bodyPr anchor="t">
            <a:normAutofit/>
          </a:bodyPr>
          <a:lstStyle>
            <a:lvl1pPr marL="0" indent="0" algn="r">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Freeform 5">
            <a:extLst>
              <a:ext uri="{FF2B5EF4-FFF2-40B4-BE49-F238E27FC236}">
                <a16:creationId xmlns:a16="http://schemas.microsoft.com/office/drawing/2014/main" id="{662BE981-6785-4A7C-82B1-ACDBE1F3E645}"/>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2147483646 w 33867"/>
              <a:gd name="T21" fmla="*/ 2147483646 h 190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867" h="19050">
                <a:moveTo>
                  <a:pt x="0" y="0"/>
                </a:moveTo>
                <a:lnTo>
                  <a:pt x="33867" y="0"/>
                </a:lnTo>
                <a:lnTo>
                  <a:pt x="33867" y="19050"/>
                </a:lnTo>
                <a:lnTo>
                  <a:pt x="0" y="19050"/>
                </a:lnTo>
                <a:lnTo>
                  <a:pt x="0" y="0"/>
                </a:lnTo>
                <a:close/>
                <a:moveTo>
                  <a:pt x="33270" y="18450"/>
                </a:moveTo>
                <a:lnTo>
                  <a:pt x="5861" y="18450"/>
                </a:lnTo>
                <a:lnTo>
                  <a:pt x="600" y="16257"/>
                </a:lnTo>
                <a:lnTo>
                  <a:pt x="600" y="600"/>
                </a:lnTo>
                <a:lnTo>
                  <a:pt x="33270" y="600"/>
                </a:lnTo>
                <a:lnTo>
                  <a:pt x="33270"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3" name="Kuva 11">
            <a:extLst>
              <a:ext uri="{FF2B5EF4-FFF2-40B4-BE49-F238E27FC236}">
                <a16:creationId xmlns:a16="http://schemas.microsoft.com/office/drawing/2014/main" id="{65B3D21D-D2FF-4E63-ACEC-CAD9930156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äivämäärän paikkamerkki 3">
            <a:extLst>
              <a:ext uri="{FF2B5EF4-FFF2-40B4-BE49-F238E27FC236}">
                <a16:creationId xmlns:a16="http://schemas.microsoft.com/office/drawing/2014/main" id="{1E7466B7-5E51-46C7-81ED-A537C82FEB63}"/>
              </a:ext>
            </a:extLst>
          </p:cNvPr>
          <p:cNvSpPr>
            <a:spLocks noGrp="1"/>
          </p:cNvSpPr>
          <p:nvPr>
            <p:ph type="dt" sz="half" idx="10"/>
          </p:nvPr>
        </p:nvSpPr>
        <p:spPr>
          <a:xfrm>
            <a:off x="9360000" y="6435396"/>
            <a:ext cx="1872000" cy="252000"/>
          </a:xfrm>
          <a:prstGeom prst="rect">
            <a:avLst/>
          </a:prstGeom>
        </p:spPr>
        <p:txBody>
          <a:bodyPr/>
          <a:lstStyle>
            <a:lvl1pPr>
              <a:defRPr>
                <a:solidFill>
                  <a:schemeClr val="bg1"/>
                </a:solidFill>
              </a:defRPr>
            </a:lvl1pPr>
          </a:lstStyle>
          <a:p>
            <a:fld id="{338858B3-E218-4B20-8AB2-E8301782B131}" type="datetime1">
              <a:rPr lang="fi-FI" smtClean="0"/>
              <a:t>15.1.2021</a:t>
            </a:fld>
            <a:endParaRPr lang="fi-FI"/>
          </a:p>
        </p:txBody>
      </p:sp>
      <p:sp>
        <p:nvSpPr>
          <p:cNvPr id="5" name="Alatunnisteen paikkamerkki 4">
            <a:extLst>
              <a:ext uri="{FF2B5EF4-FFF2-40B4-BE49-F238E27FC236}">
                <a16:creationId xmlns:a16="http://schemas.microsoft.com/office/drawing/2014/main" id="{A3BFE950-CC6B-4093-8BCF-D2FD28F8EA7A}"/>
              </a:ext>
            </a:extLst>
          </p:cNvPr>
          <p:cNvSpPr>
            <a:spLocks noGrp="1"/>
          </p:cNvSpPr>
          <p:nvPr>
            <p:ph type="ftr" sz="quarter" idx="11"/>
          </p:nvPr>
        </p:nvSpPr>
        <p:spPr>
          <a:xfrm>
            <a:off x="2664000" y="6435396"/>
            <a:ext cx="5718000" cy="252000"/>
          </a:xfrm>
          <a:prstGeom prst="rect">
            <a:avLst/>
          </a:prstGeom>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3D728AFC-E181-4ACB-83B0-B2ADA427B93C}"/>
              </a:ext>
            </a:extLst>
          </p:cNvPr>
          <p:cNvSpPr>
            <a:spLocks noGrp="1"/>
          </p:cNvSpPr>
          <p:nvPr>
            <p:ph type="sldNum" sz="quarter" idx="12"/>
          </p:nvPr>
        </p:nvSpPr>
        <p:spPr>
          <a:xfrm>
            <a:off x="11304000" y="6435396"/>
            <a:ext cx="684000" cy="252000"/>
          </a:xfrm>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424854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äliotsikkodia 2">
    <p:spTree>
      <p:nvGrpSpPr>
        <p:cNvPr id="1" name=""/>
        <p:cNvGrpSpPr/>
        <p:nvPr/>
      </p:nvGrpSpPr>
      <p:grpSpPr>
        <a:xfrm>
          <a:off x="0" y="0"/>
          <a:ext cx="0" cy="0"/>
          <a:chOff x="0" y="0"/>
          <a:chExt cx="0" cy="0"/>
        </a:xfrm>
      </p:grpSpPr>
      <p:sp>
        <p:nvSpPr>
          <p:cNvPr id="10" name="Kuvan paikkamerkki 7">
            <a:extLst>
              <a:ext uri="{FF2B5EF4-FFF2-40B4-BE49-F238E27FC236}">
                <a16:creationId xmlns:a16="http://schemas.microsoft.com/office/drawing/2014/main" id="{E2CE5E2D-B787-49DF-83D8-31DBA26301D9}"/>
              </a:ext>
            </a:extLst>
          </p:cNvPr>
          <p:cNvSpPr>
            <a:spLocks noGrp="1"/>
          </p:cNvSpPr>
          <p:nvPr>
            <p:ph type="pic" sz="quarter" idx="13"/>
          </p:nvPr>
        </p:nvSpPr>
        <p:spPr bwMode="gray">
          <a:xfrm>
            <a:off x="219075" y="215409"/>
            <a:ext cx="11765027" cy="6427181"/>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6427181">
                <a:moveTo>
                  <a:pt x="1256" y="0"/>
                </a:moveTo>
                <a:lnTo>
                  <a:pt x="11765027" y="0"/>
                </a:lnTo>
                <a:lnTo>
                  <a:pt x="11765027" y="6427181"/>
                </a:lnTo>
                <a:lnTo>
                  <a:pt x="1981200" y="6423516"/>
                </a:lnTo>
                <a:lnTo>
                  <a:pt x="0" y="5604366"/>
                </a:lnTo>
                <a:cubicBezTo>
                  <a:pt x="419" y="3736244"/>
                  <a:pt x="837" y="18681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a:xfrm>
            <a:off x="9360000" y="6435396"/>
            <a:ext cx="1872000" cy="252000"/>
          </a:xfrm>
          <a:prstGeom prst="rect">
            <a:avLst/>
          </a:prstGeom>
        </p:spPr>
        <p:txBody>
          <a:bodyPr/>
          <a:lstStyle>
            <a:lvl1pPr>
              <a:defRPr>
                <a:solidFill>
                  <a:schemeClr val="bg1"/>
                </a:solidFill>
              </a:defRPr>
            </a:lvl1pPr>
          </a:lstStyle>
          <a:p>
            <a:fld id="{BD83F7BA-487C-47AF-80F3-F9EC2176FA97}" type="datetime1">
              <a:rPr lang="fi-FI" smtClean="0"/>
              <a:t>15.1.2021</a:t>
            </a:fld>
            <a:endParaRPr lang="fi-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a:xfrm>
            <a:off x="2664000" y="6435396"/>
            <a:ext cx="5546550" cy="252000"/>
          </a:xfrm>
          <a:prstGeom prst="rect">
            <a:avLst/>
          </a:prstGeom>
        </p:spPr>
        <p:txBody>
          <a:bodyPr/>
          <a:lstStyle>
            <a:lvl1pPr>
              <a:defRPr>
                <a:solidFill>
                  <a:schemeClr val="bg1"/>
                </a:solidFill>
              </a:defRPr>
            </a:lvl1pPr>
          </a:lstStyle>
          <a:p>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4195147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äli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2F752B8B-F8DD-4994-9268-4B71BF1A1C34}"/>
              </a:ext>
            </a:extLst>
          </p:cNvPr>
          <p:cNvSpPr>
            <a:spLocks noGrp="1"/>
          </p:cNvSpPr>
          <p:nvPr>
            <p:ph type="pic" sz="quarter" idx="13"/>
          </p:nvPr>
        </p:nvSpPr>
        <p:spPr bwMode="gray">
          <a:xfrm>
            <a:off x="219075" y="215409"/>
            <a:ext cx="11765027" cy="5566266"/>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1765027 w 11765027"/>
              <a:gd name="connsiteY3" fmla="*/ 6427181 h 6427181"/>
              <a:gd name="connsiteX4" fmla="*/ 1256 w 11765027"/>
              <a:gd name="connsiteY4" fmla="*/ 6427181 h 6427181"/>
              <a:gd name="connsiteX5" fmla="*/ 0 w 11765027"/>
              <a:gd name="connsiteY5" fmla="*/ 5566266 h 6427181"/>
              <a:gd name="connsiteX6" fmla="*/ 1256 w 11765027"/>
              <a:gd name="connsiteY6"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5568517"/>
              <a:gd name="connsiteX1" fmla="*/ 11765027 w 11765027"/>
              <a:gd name="connsiteY1" fmla="*/ 0 h 5568517"/>
              <a:gd name="connsiteX2" fmla="*/ 11763375 w 11765027"/>
              <a:gd name="connsiteY2" fmla="*/ 670416 h 5568517"/>
              <a:gd name="connsiteX3" fmla="*/ 0 w 11765027"/>
              <a:gd name="connsiteY3" fmla="*/ 5566266 h 5568517"/>
              <a:gd name="connsiteX4" fmla="*/ 1256 w 11765027"/>
              <a:gd name="connsiteY4" fmla="*/ 0 h 5568517"/>
              <a:gd name="connsiteX0" fmla="*/ 1256 w 11765027"/>
              <a:gd name="connsiteY0" fmla="*/ 0 h 5566266"/>
              <a:gd name="connsiteX1" fmla="*/ 11765027 w 11765027"/>
              <a:gd name="connsiteY1" fmla="*/ 0 h 5566266"/>
              <a:gd name="connsiteX2" fmla="*/ 11763375 w 11765027"/>
              <a:gd name="connsiteY2" fmla="*/ 670416 h 5566266"/>
              <a:gd name="connsiteX3" fmla="*/ 0 w 11765027"/>
              <a:gd name="connsiteY3" fmla="*/ 5566266 h 5566266"/>
              <a:gd name="connsiteX4" fmla="*/ 1256 w 11765027"/>
              <a:gd name="connsiteY4" fmla="*/ 0 h 556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5027" h="5566266">
                <a:moveTo>
                  <a:pt x="1256" y="0"/>
                </a:moveTo>
                <a:lnTo>
                  <a:pt x="11765027" y="0"/>
                </a:lnTo>
                <a:cubicBezTo>
                  <a:pt x="11764476" y="223472"/>
                  <a:pt x="11763926" y="446944"/>
                  <a:pt x="11763375" y="670416"/>
                </a:cubicBezTo>
                <a:lnTo>
                  <a:pt x="0" y="5566266"/>
                </a:lnTo>
                <a:cubicBezTo>
                  <a:pt x="419" y="3710844"/>
                  <a:pt x="837" y="18554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9C38B32D-C7A5-4162-B6B4-7DC8E1487CFA}"/>
              </a:ext>
            </a:extLst>
          </p:cNvPr>
          <p:cNvSpPr>
            <a:spLocks noGrp="1"/>
          </p:cNvSpPr>
          <p:nvPr>
            <p:ph type="dt" sz="half" idx="14"/>
          </p:nvPr>
        </p:nvSpPr>
        <p:spPr>
          <a:xfrm>
            <a:off x="9360000" y="6435396"/>
            <a:ext cx="1872000" cy="252000"/>
          </a:xfrm>
          <a:prstGeom prst="rect">
            <a:avLst/>
          </a:prstGeom>
        </p:spPr>
        <p:txBody>
          <a:bodyPr/>
          <a:lstStyle/>
          <a:p>
            <a:fld id="{124FC039-AE13-4B04-9CDA-155267AB1C2E}" type="datetime1">
              <a:rPr lang="fi-FI" smtClean="0"/>
              <a:t>15.1.2021</a:t>
            </a:fld>
            <a:endParaRPr lang="fi-FI"/>
          </a:p>
        </p:txBody>
      </p:sp>
      <p:sp>
        <p:nvSpPr>
          <p:cNvPr id="5" name="Alatunnisteen paikkamerkki 4">
            <a:extLst>
              <a:ext uri="{FF2B5EF4-FFF2-40B4-BE49-F238E27FC236}">
                <a16:creationId xmlns:a16="http://schemas.microsoft.com/office/drawing/2014/main" id="{581E6807-8ABE-4EA4-A52C-2C7FFAFA2223}"/>
              </a:ext>
            </a:extLst>
          </p:cNvPr>
          <p:cNvSpPr>
            <a:spLocks noGrp="1"/>
          </p:cNvSpPr>
          <p:nvPr>
            <p:ph type="ftr" sz="quarter" idx="15"/>
          </p:nvPr>
        </p:nvSpPr>
        <p:spPr>
          <a:xfrm>
            <a:off x="2664000" y="6435396"/>
            <a:ext cx="5546550" cy="252000"/>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44E2A3C5-3133-4EF7-9D6E-5D4F2A8DCFC6}"/>
              </a:ext>
            </a:extLst>
          </p:cNvPr>
          <p:cNvSpPr>
            <a:spLocks noGrp="1"/>
          </p:cNvSpPr>
          <p:nvPr>
            <p:ph type="sldNum" sz="quarter" idx="16"/>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3786110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äliotsikkodia 4">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1C84CBB3-3D4A-4CA8-93C1-245849ACEFE8}"/>
              </a:ext>
            </a:extLst>
          </p:cNvPr>
          <p:cNvSpPr>
            <a:spLocks noGrp="1"/>
          </p:cNvSpPr>
          <p:nvPr>
            <p:ph type="pic" sz="quarter" idx="17"/>
          </p:nvPr>
        </p:nvSpPr>
        <p:spPr bwMode="gray">
          <a:xfrm>
            <a:off x="219075" y="876301"/>
            <a:ext cx="11765027" cy="5766290"/>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3881 w 12635533"/>
              <a:gd name="connsiteY2" fmla="*/ 5566266 h 6427181"/>
              <a:gd name="connsiteX3" fmla="*/ 12635533 w 12635533"/>
              <a:gd name="connsiteY3" fmla="*/ 6427181 h 6427181"/>
              <a:gd name="connsiteX4" fmla="*/ 2851706 w 12635533"/>
              <a:gd name="connsiteY4" fmla="*/ 6423516 h 6427181"/>
              <a:gd name="connsiteX5" fmla="*/ 870506 w 12635533"/>
              <a:gd name="connsiteY5" fmla="*/ 5604366 h 6427181"/>
              <a:gd name="connsiteX6" fmla="*/ 870506 w 12635533"/>
              <a:gd name="connsiteY6" fmla="*/ 660891 h 6427181"/>
              <a:gd name="connsiteX7" fmla="*/ 871762 w 12635533"/>
              <a:gd name="connsiteY7" fmla="*/ 0 h 6427181"/>
              <a:gd name="connsiteX0" fmla="*/ 871762 w 12635533"/>
              <a:gd name="connsiteY0" fmla="*/ 0 h 6427181"/>
              <a:gd name="connsiteX1" fmla="*/ 12633881 w 12635533"/>
              <a:gd name="connsiteY1" fmla="*/ 5566266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0 w 11765027"/>
              <a:gd name="connsiteY0" fmla="*/ 8 h 5766298"/>
              <a:gd name="connsiteX1" fmla="*/ 11763375 w 11765027"/>
              <a:gd name="connsiteY1" fmla="*/ 4905383 h 5766298"/>
              <a:gd name="connsiteX2" fmla="*/ 11765027 w 11765027"/>
              <a:gd name="connsiteY2" fmla="*/ 5766298 h 5766298"/>
              <a:gd name="connsiteX3" fmla="*/ 1981200 w 11765027"/>
              <a:gd name="connsiteY3" fmla="*/ 5762633 h 5766298"/>
              <a:gd name="connsiteX4" fmla="*/ 0 w 11765027"/>
              <a:gd name="connsiteY4" fmla="*/ 4943483 h 5766298"/>
              <a:gd name="connsiteX5" fmla="*/ 0 w 11765027"/>
              <a:gd name="connsiteY5" fmla="*/ 8 h 5766298"/>
              <a:gd name="connsiteX0" fmla="*/ 0 w 11765027"/>
              <a:gd name="connsiteY0" fmla="*/ 0 h 5766290"/>
              <a:gd name="connsiteX1" fmla="*/ 11763375 w 11765027"/>
              <a:gd name="connsiteY1" fmla="*/ 4905375 h 5766290"/>
              <a:gd name="connsiteX2" fmla="*/ 11765027 w 11765027"/>
              <a:gd name="connsiteY2" fmla="*/ 5766290 h 5766290"/>
              <a:gd name="connsiteX3" fmla="*/ 1981200 w 11765027"/>
              <a:gd name="connsiteY3" fmla="*/ 5762625 h 5766290"/>
              <a:gd name="connsiteX4" fmla="*/ 0 w 11765027"/>
              <a:gd name="connsiteY4" fmla="*/ 4943475 h 5766290"/>
              <a:gd name="connsiteX5" fmla="*/ 0 w 11765027"/>
              <a:gd name="connsiteY5" fmla="*/ 0 h 576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5766290">
                <a:moveTo>
                  <a:pt x="0" y="0"/>
                </a:moveTo>
                <a:lnTo>
                  <a:pt x="11763375" y="4905375"/>
                </a:lnTo>
                <a:cubicBezTo>
                  <a:pt x="11763926" y="5192347"/>
                  <a:pt x="11764476" y="5479318"/>
                  <a:pt x="11765027" y="5766290"/>
                </a:cubicBezTo>
                <a:lnTo>
                  <a:pt x="1981200" y="5762625"/>
                </a:lnTo>
                <a:lnTo>
                  <a:pt x="0" y="4943475"/>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3222000" y="0"/>
            <a:ext cx="8118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3222000" y="1998000"/>
            <a:ext cx="8118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45D6E857-0D86-4F3F-9947-AD440C898681}"/>
              </a:ext>
            </a:extLst>
          </p:cNvPr>
          <p:cNvSpPr>
            <a:spLocks noGrp="1"/>
          </p:cNvSpPr>
          <p:nvPr>
            <p:ph type="dt" sz="half" idx="18"/>
          </p:nvPr>
        </p:nvSpPr>
        <p:spPr>
          <a:xfrm>
            <a:off x="9360000" y="6435396"/>
            <a:ext cx="1872000" cy="252000"/>
          </a:xfrm>
          <a:prstGeom prst="rect">
            <a:avLst/>
          </a:prstGeom>
        </p:spPr>
        <p:txBody>
          <a:bodyPr/>
          <a:lstStyle/>
          <a:p>
            <a:fld id="{5CA111AE-F0FF-47E4-98EA-B3F533C1FEB3}" type="datetime1">
              <a:rPr lang="fi-FI" smtClean="0"/>
              <a:t>15.1.2021</a:t>
            </a:fld>
            <a:endParaRPr lang="fi-FI"/>
          </a:p>
        </p:txBody>
      </p:sp>
      <p:sp>
        <p:nvSpPr>
          <p:cNvPr id="5" name="Alatunnisteen paikkamerkki 4">
            <a:extLst>
              <a:ext uri="{FF2B5EF4-FFF2-40B4-BE49-F238E27FC236}">
                <a16:creationId xmlns:a16="http://schemas.microsoft.com/office/drawing/2014/main" id="{CFEE9C7A-4D5B-450A-B8D8-C51F073301E8}"/>
              </a:ext>
            </a:extLst>
          </p:cNvPr>
          <p:cNvSpPr>
            <a:spLocks noGrp="1"/>
          </p:cNvSpPr>
          <p:nvPr>
            <p:ph type="ftr" sz="quarter" idx="19"/>
          </p:nvPr>
        </p:nvSpPr>
        <p:spPr>
          <a:xfrm>
            <a:off x="2664000" y="6435396"/>
            <a:ext cx="5546550" cy="252000"/>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0538E456-1C51-4EC5-AB4B-853D6771C9F7}"/>
              </a:ext>
            </a:extLst>
          </p:cNvPr>
          <p:cNvSpPr>
            <a:spLocks noGrp="1"/>
          </p:cNvSpPr>
          <p:nvPr>
            <p:ph type="sldNum" sz="quarter" idx="20"/>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2497799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6840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a:xfrm>
            <a:off x="9360000" y="6435396"/>
            <a:ext cx="1872000" cy="252000"/>
          </a:xfrm>
          <a:prstGeom prst="rect">
            <a:avLst/>
          </a:prstGeom>
        </p:spPr>
        <p:txBody>
          <a:bodyPr/>
          <a:lstStyle/>
          <a:p>
            <a:fld id="{575A3401-EFE7-4AE5-B143-9368A9E6EFDE}"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a:xfrm>
            <a:off x="2664000" y="6435396"/>
            <a:ext cx="5546550" cy="252000"/>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6905625" y="215409"/>
            <a:ext cx="5078478" cy="6090141"/>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612000" y="612000"/>
            <a:ext cx="6840000" cy="1108800"/>
          </a:xfrm>
        </p:spPr>
        <p:txBody>
          <a:bodyPr/>
          <a:lstStyle/>
          <a:p>
            <a:r>
              <a:rPr lang="en-US"/>
              <a:t>Click to edit Master title style</a:t>
            </a:r>
            <a:endParaRPr lang="fi-FI"/>
          </a:p>
        </p:txBody>
      </p:sp>
    </p:spTree>
    <p:extLst>
      <p:ext uri="{BB962C8B-B14F-4D97-AF65-F5344CB8AC3E}">
        <p14:creationId xmlns:p14="http://schemas.microsoft.com/office/powerpoint/2010/main" val="3086275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a:xfrm>
            <a:off x="9360000" y="6435396"/>
            <a:ext cx="1872000" cy="252000"/>
          </a:xfrm>
          <a:prstGeom prst="rect">
            <a:avLst/>
          </a:prstGeom>
        </p:spPr>
        <p:txBody>
          <a:bodyPr/>
          <a:lstStyle/>
          <a:p>
            <a:fld id="{02A7E227-F059-4F02-9B79-653BC0CE225E}" type="datetime1">
              <a:rPr lang="fi-FI" smtClean="0"/>
              <a:t>15.1.2021</a:t>
            </a:fld>
            <a:endParaRPr lang="fi-FI"/>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a:xfrm>
            <a:off x="2664000" y="6435396"/>
            <a:ext cx="5546550" cy="252000"/>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002446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A95E57C-C6EE-4ABF-A73C-A1599E421954}"/>
              </a:ext>
            </a:extLst>
          </p:cNvPr>
          <p:cNvSpPr>
            <a:spLocks noGrp="1"/>
          </p:cNvSpPr>
          <p:nvPr>
            <p:ph type="dt" sz="half" idx="10"/>
          </p:nvPr>
        </p:nvSpPr>
        <p:spPr>
          <a:xfrm>
            <a:off x="9360000" y="6435396"/>
            <a:ext cx="1872000" cy="252000"/>
          </a:xfrm>
          <a:prstGeom prst="rect">
            <a:avLst/>
          </a:prstGeom>
        </p:spPr>
        <p:txBody>
          <a:bodyPr/>
          <a:lstStyle/>
          <a:p>
            <a:fld id="{98A97D97-1A92-451F-A88C-4F9CAC3731BF}" type="datetime1">
              <a:rPr lang="fi-FI" smtClean="0"/>
              <a:t>15.1.2021</a:t>
            </a:fld>
            <a:endParaRPr lang="fi-FI"/>
          </a:p>
        </p:txBody>
      </p:sp>
      <p:sp>
        <p:nvSpPr>
          <p:cNvPr id="3" name="Alatunnisteen paikkamerkki 2">
            <a:extLst>
              <a:ext uri="{FF2B5EF4-FFF2-40B4-BE49-F238E27FC236}">
                <a16:creationId xmlns:a16="http://schemas.microsoft.com/office/drawing/2014/main" id="{AA5210F4-1AB0-4FEF-A1BD-E1D5F148DB51}"/>
              </a:ext>
            </a:extLst>
          </p:cNvPr>
          <p:cNvSpPr>
            <a:spLocks noGrp="1"/>
          </p:cNvSpPr>
          <p:nvPr>
            <p:ph type="ftr" sz="quarter" idx="11"/>
          </p:nvPr>
        </p:nvSpPr>
        <p:spPr>
          <a:xfrm>
            <a:off x="2664000" y="6435396"/>
            <a:ext cx="5546550" cy="252000"/>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7CE6992C-6D40-419E-BE16-EEDA7C497F82}"/>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315800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Lopetusdia">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9BF07D92-D3B1-4E5D-B9DB-D08A8026CA30}"/>
              </a:ext>
            </a:extLst>
          </p:cNvPr>
          <p:cNvSpPr>
            <a:spLocks/>
          </p:cNvSpPr>
          <p:nvPr/>
        </p:nvSpPr>
        <p:spPr bwMode="white">
          <a:xfrm>
            <a:off x="215900" y="215900"/>
            <a:ext cx="9167813" cy="6426200"/>
          </a:xfrm>
          <a:custGeom>
            <a:avLst/>
            <a:gdLst>
              <a:gd name="T0" fmla="*/ 2147483646 w 25436"/>
              <a:gd name="T1" fmla="*/ 2147483646 h 17850"/>
              <a:gd name="T2" fmla="*/ 0 w 25436"/>
              <a:gd name="T3" fmla="*/ 2147483646 h 17850"/>
              <a:gd name="T4" fmla="*/ 0 w 25436"/>
              <a:gd name="T5" fmla="*/ 0 h 17850"/>
              <a:gd name="T6" fmla="*/ 2147483646 w 25436"/>
              <a:gd name="T7" fmla="*/ 0 h 17850"/>
              <a:gd name="T8" fmla="*/ 2147483646 w 25436"/>
              <a:gd name="T9" fmla="*/ 2147483646 h 17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6" h="17850">
                <a:moveTo>
                  <a:pt x="25436" y="17850"/>
                </a:moveTo>
                <a:lnTo>
                  <a:pt x="0" y="17850"/>
                </a:lnTo>
                <a:lnTo>
                  <a:pt x="0" y="0"/>
                </a:lnTo>
                <a:lnTo>
                  <a:pt x="17985" y="0"/>
                </a:lnTo>
                <a:lnTo>
                  <a:pt x="25436" y="17850"/>
                </a:lnTo>
                <a:close/>
              </a:path>
            </a:pathLst>
          </a:custGeom>
          <a:solidFill>
            <a:srgbClr val="00AE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0" name="Kuva 9">
            <a:extLst>
              <a:ext uri="{FF2B5EF4-FFF2-40B4-BE49-F238E27FC236}">
                <a16:creationId xmlns:a16="http://schemas.microsoft.com/office/drawing/2014/main" id="{9E71B6FA-641D-4AEA-82B6-22F19025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12000" y="2538000"/>
            <a:ext cx="6930000" cy="1800000"/>
          </a:xfrm>
        </p:spPr>
        <p:txBody>
          <a:bodyPr anchor="b">
            <a:noAutofit/>
          </a:bodyPr>
          <a:lstStyle>
            <a:lvl1pPr algn="l">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612000" y="4518000"/>
            <a:ext cx="6930000" cy="972000"/>
          </a:xfrm>
        </p:spPr>
        <p:txBody>
          <a:bodyPr anchor="t">
            <a:norm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1317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rgbClr val="00AEB2"/>
        </a:solidFill>
        <a:effectLst/>
      </p:bgPr>
    </p:bg>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69D9D5B7-43E3-441F-A639-CE5A3DE816D3}"/>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867" h="19050">
                <a:moveTo>
                  <a:pt x="0" y="0"/>
                </a:moveTo>
                <a:lnTo>
                  <a:pt x="33867" y="0"/>
                </a:lnTo>
                <a:lnTo>
                  <a:pt x="33867" y="19050"/>
                </a:lnTo>
                <a:lnTo>
                  <a:pt x="0" y="19050"/>
                </a:lnTo>
                <a:lnTo>
                  <a:pt x="0" y="0"/>
                </a:lnTo>
                <a:close/>
                <a:moveTo>
                  <a:pt x="7206" y="18450"/>
                </a:moveTo>
                <a:lnTo>
                  <a:pt x="600" y="18450"/>
                </a:lnTo>
                <a:lnTo>
                  <a:pt x="600" y="600"/>
                </a:lnTo>
                <a:lnTo>
                  <a:pt x="14657" y="600"/>
                </a:lnTo>
                <a:lnTo>
                  <a:pt x="7206"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68C5E4A-925E-4380-B3C3-E1D4A10A7123}"/>
              </a:ext>
            </a:extLst>
          </p:cNvPr>
          <p:cNvSpPr>
            <a:spLocks noGrp="1"/>
          </p:cNvSpPr>
          <p:nvPr>
            <p:ph type="dt" sz="half" idx="10"/>
          </p:nvPr>
        </p:nvSpPr>
        <p:spPr/>
        <p:txBody>
          <a:bodyPr/>
          <a:lstStyle>
            <a:lvl1pPr>
              <a:defRPr>
                <a:noFill/>
              </a:defRPr>
            </a:lvl1pPr>
          </a:lstStyle>
          <a:p>
            <a:fld id="{37CB93B4-EB7C-4796-A8CB-1A74424A8164}" type="datetime1">
              <a:rPr lang="fi-FI" smtClean="0"/>
              <a:t>15.1.2021</a:t>
            </a:fld>
            <a:endParaRPr lang="fi-FI"/>
          </a:p>
        </p:txBody>
      </p:sp>
      <p:sp>
        <p:nvSpPr>
          <p:cNvPr id="5" name="Alatunnisteen paikkamerkki 4">
            <a:extLst>
              <a:ext uri="{FF2B5EF4-FFF2-40B4-BE49-F238E27FC236}">
                <a16:creationId xmlns:a16="http://schemas.microsoft.com/office/drawing/2014/main" id="{16B4CC4D-F01D-4CA4-BF14-0939A09D1DC1}"/>
              </a:ext>
            </a:extLst>
          </p:cNvPr>
          <p:cNvSpPr>
            <a:spLocks noGrp="1"/>
          </p:cNvSpPr>
          <p:nvPr>
            <p:ph type="ftr" sz="quarter" idx="11"/>
          </p:nvPr>
        </p:nvSpPr>
        <p:spPr/>
        <p:txBody>
          <a:bodyPr/>
          <a:lstStyle>
            <a:lvl1pPr>
              <a:defRPr>
                <a:no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B2D18480-8F56-4A52-896B-9A84F8CBE31F}"/>
              </a:ext>
            </a:extLst>
          </p:cNvPr>
          <p:cNvSpPr>
            <a:spLocks noGrp="1"/>
          </p:cNvSpPr>
          <p:nvPr>
            <p:ph type="sldNum" sz="quarter" idx="12"/>
          </p:nvPr>
        </p:nvSpPr>
        <p:spPr/>
        <p:txBody>
          <a:bodyPr/>
          <a:lstStyle>
            <a:lvl1pPr>
              <a:defRPr>
                <a:noFill/>
              </a:defRPr>
            </a:lvl1pPr>
          </a:lstStyle>
          <a:p>
            <a:fld id="{6FE56A51-8810-4865-8945-16E6E50C8EFD}" type="slidenum">
              <a:rPr lang="fi-FI" smtClean="0"/>
              <a:t>‹#›</a:t>
            </a:fld>
            <a:endParaRPr lang="fi-FI"/>
          </a:p>
        </p:txBody>
      </p:sp>
    </p:spTree>
    <p:extLst>
      <p:ext uri="{BB962C8B-B14F-4D97-AF65-F5344CB8AC3E}">
        <p14:creationId xmlns:p14="http://schemas.microsoft.com/office/powerpoint/2010/main" val="67229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a:xfrm>
            <a:off x="9360000" y="6435396"/>
            <a:ext cx="1872000" cy="252000"/>
          </a:xfrm>
          <a:prstGeom prst="rect">
            <a:avLst/>
          </a:prstGeom>
        </p:spPr>
        <p:txBody>
          <a:bodyPr/>
          <a:lstStyle/>
          <a:p>
            <a:fld id="{B760A262-397A-4565-B145-4B18E83880F4}"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a:xfrm>
            <a:off x="2664000" y="6435396"/>
            <a:ext cx="4114800" cy="252000"/>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659630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fld id="{4DCCE655-4624-45BF-864A-1BD0E0EB877F}" type="datetime1">
              <a:rPr lang="fi-FI" smtClean="0"/>
              <a:t>15.1.2021</a:t>
            </a:fld>
            <a:endParaRPr lang="fi-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304591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26C7275D-9ECF-4703-BC11-0819916B4523}"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Lentoliikenteen julkisen palveluvelvoitteen oikeatasoisuuden arviointi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054669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Otsikkodia 2">
    <p:spTree>
      <p:nvGrpSpPr>
        <p:cNvPr id="1" name=""/>
        <p:cNvGrpSpPr/>
        <p:nvPr/>
      </p:nvGrpSpPr>
      <p:grpSpPr>
        <a:xfrm>
          <a:off x="0" y="0"/>
          <a:ext cx="0" cy="0"/>
          <a:chOff x="0" y="0"/>
          <a:chExt cx="0" cy="0"/>
        </a:xfrm>
      </p:grpSpPr>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Kuvan paikkamerkki 7">
            <a:extLst>
              <a:ext uri="{FF2B5EF4-FFF2-40B4-BE49-F238E27FC236}">
                <a16:creationId xmlns:a16="http://schemas.microsoft.com/office/drawing/2014/main" id="{F46B695D-C2D4-4B0D-BD08-921E2077AFA5}"/>
              </a:ext>
            </a:extLst>
          </p:cNvPr>
          <p:cNvSpPr>
            <a:spLocks noGrp="1"/>
          </p:cNvSpPr>
          <p:nvPr>
            <p:ph type="pic" sz="quarter" idx="13"/>
          </p:nvPr>
        </p:nvSpPr>
        <p:spPr bwMode="gray">
          <a:xfrm>
            <a:off x="216000"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5056518 w 5056518"/>
              <a:gd name="connsiteY1" fmla="*/ 0 h 6427181"/>
              <a:gd name="connsiteX2" fmla="*/ 5056518 w 5056518"/>
              <a:gd name="connsiteY2" fmla="*/ 6427181 h 6427181"/>
              <a:gd name="connsiteX3" fmla="*/ 2389518 w 5056518"/>
              <a:gd name="connsiteY3" fmla="*/ 6423516 h 6427181"/>
              <a:gd name="connsiteX4" fmla="*/ 0 w 5056518"/>
              <a:gd name="connsiteY4" fmla="*/ 6427181 h 6427181"/>
              <a:gd name="connsiteX5" fmla="*/ 0 w 5056518"/>
              <a:gd name="connsiteY5" fmla="*/ 0 h 6427181"/>
              <a:gd name="connsiteX0" fmla="*/ 0 w 5056518"/>
              <a:gd name="connsiteY0" fmla="*/ 0 h 6427181"/>
              <a:gd name="connsiteX1" fmla="*/ 5056518 w 5056518"/>
              <a:gd name="connsiteY1" fmla="*/ 0 h 6427181"/>
              <a:gd name="connsiteX2" fmla="*/ 2389518 w 5056518"/>
              <a:gd name="connsiteY2" fmla="*/ 6423516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5056518" y="0"/>
                </a:lnTo>
                <a:lnTo>
                  <a:pt x="2389518" y="6423516"/>
                </a:lnTo>
                <a:lnTo>
                  <a:pt x="0" y="6427181"/>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4" name="Päivämäärän paikkamerkki 3">
            <a:extLst>
              <a:ext uri="{FF2B5EF4-FFF2-40B4-BE49-F238E27FC236}">
                <a16:creationId xmlns:a16="http://schemas.microsoft.com/office/drawing/2014/main" id="{976A1017-A778-41AD-ABCA-374221F3297F}"/>
              </a:ext>
            </a:extLst>
          </p:cNvPr>
          <p:cNvSpPr>
            <a:spLocks noGrp="1"/>
          </p:cNvSpPr>
          <p:nvPr>
            <p:ph type="dt" sz="half" idx="14"/>
          </p:nvPr>
        </p:nvSpPr>
        <p:spPr/>
        <p:txBody>
          <a:bodyPr/>
          <a:lstStyle>
            <a:lvl1pPr>
              <a:defRPr>
                <a:noFill/>
              </a:defRPr>
            </a:lvl1pPr>
          </a:lstStyle>
          <a:p>
            <a:fld id="{876AE868-9077-4910-9887-0243A27D0B28}" type="datetime1">
              <a:rPr lang="fi-FI" smtClean="0"/>
              <a:t>15.1.2021</a:t>
            </a:fld>
            <a:endParaRPr lang="fi-FI"/>
          </a:p>
        </p:txBody>
      </p:sp>
      <p:sp>
        <p:nvSpPr>
          <p:cNvPr id="5" name="Alatunnisteen paikkamerkki 4">
            <a:extLst>
              <a:ext uri="{FF2B5EF4-FFF2-40B4-BE49-F238E27FC236}">
                <a16:creationId xmlns:a16="http://schemas.microsoft.com/office/drawing/2014/main" id="{2C36BF7B-82FB-47DE-BC6C-33D7E24DE463}"/>
              </a:ext>
            </a:extLst>
          </p:cNvPr>
          <p:cNvSpPr>
            <a:spLocks noGrp="1"/>
          </p:cNvSpPr>
          <p:nvPr>
            <p:ph type="ftr" sz="quarter" idx="15"/>
          </p:nvPr>
        </p:nvSpPr>
        <p:spPr/>
        <p:txBody>
          <a:bodyPr/>
          <a:lstStyle>
            <a:lvl1pPr>
              <a:defRPr>
                <a:no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D8357D08-F253-4894-A7BC-2A84ACA6939E}"/>
              </a:ext>
            </a:extLst>
          </p:cNvPr>
          <p:cNvSpPr>
            <a:spLocks noGrp="1"/>
          </p:cNvSpPr>
          <p:nvPr>
            <p:ph type="sldNum" sz="quarter" idx="16"/>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2854213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FA5BAD44-FF61-4F7E-BE4C-3B35658E78B4}"/>
              </a:ext>
            </a:extLst>
          </p:cNvPr>
          <p:cNvSpPr>
            <a:spLocks noGrp="1"/>
          </p:cNvSpPr>
          <p:nvPr>
            <p:ph type="pic" sz="quarter" idx="13"/>
          </p:nvPr>
        </p:nvSpPr>
        <p:spPr>
          <a:xfrm>
            <a:off x="220332"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2379993 w 5056518"/>
              <a:gd name="connsiteY1" fmla="*/ 3666 h 6427181"/>
              <a:gd name="connsiteX2" fmla="*/ 5056518 w 5056518"/>
              <a:gd name="connsiteY2" fmla="*/ 0 h 6427181"/>
              <a:gd name="connsiteX3" fmla="*/ 5056518 w 5056518"/>
              <a:gd name="connsiteY3" fmla="*/ 6427181 h 6427181"/>
              <a:gd name="connsiteX4" fmla="*/ 0 w 5056518"/>
              <a:gd name="connsiteY4" fmla="*/ 6427181 h 6427181"/>
              <a:gd name="connsiteX5" fmla="*/ 0 w 5056518"/>
              <a:gd name="connsiteY5" fmla="*/ 0 h 6427181"/>
              <a:gd name="connsiteX0" fmla="*/ 0 w 5056518"/>
              <a:gd name="connsiteY0" fmla="*/ 0 h 6427181"/>
              <a:gd name="connsiteX1" fmla="*/ 2379993 w 5056518"/>
              <a:gd name="connsiteY1" fmla="*/ 3666 h 6427181"/>
              <a:gd name="connsiteX2" fmla="*/ 5056518 w 5056518"/>
              <a:gd name="connsiteY2" fmla="*/ 6427181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2379993" y="3666"/>
                </a:lnTo>
                <a:lnTo>
                  <a:pt x="5056518" y="6427181"/>
                </a:lnTo>
                <a:lnTo>
                  <a:pt x="0" y="6427181"/>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8" name="Tekstin paikkamerkki 17">
            <a:extLst>
              <a:ext uri="{FF2B5EF4-FFF2-40B4-BE49-F238E27FC236}">
                <a16:creationId xmlns:a16="http://schemas.microsoft.com/office/drawing/2014/main" id="{B6283D44-332F-4D14-98C4-07FB68CBB84C}"/>
              </a:ext>
            </a:extLst>
          </p:cNvPr>
          <p:cNvSpPr>
            <a:spLocks noGrp="1"/>
          </p:cNvSpPr>
          <p:nvPr>
            <p:ph type="body" sz="quarter" idx="17" hasCustomPrompt="1"/>
          </p:nvPr>
        </p:nvSpPr>
        <p:spPr>
          <a:xfrm flipV="1">
            <a:off x="215897" y="215900"/>
            <a:ext cx="5060950" cy="2098675"/>
          </a:xfrm>
          <a:prstGeom prst="rtTriangle">
            <a:avLst/>
          </a:prstGeom>
          <a:solidFill>
            <a:srgbClr val="00AEB2">
              <a:alpha val="80000"/>
            </a:srgbClr>
          </a:solidFill>
        </p:spPr>
        <p:txBody>
          <a:bodyPr/>
          <a:lstStyle>
            <a:lvl1pPr marL="0" indent="0" algn="ctr">
              <a:buNone/>
              <a:defRPr>
                <a:noFill/>
              </a:defRPr>
            </a:lvl1pPr>
          </a:lstStyle>
          <a:p>
            <a:pPr lvl="0"/>
            <a:r>
              <a:rPr lang="fi-FI"/>
              <a:t>ei tekstiä tähän2</a:t>
            </a:r>
          </a:p>
        </p:txBody>
      </p:sp>
      <p:sp>
        <p:nvSpPr>
          <p:cNvPr id="4" name="Päivämäärän paikkamerkki 3">
            <a:extLst>
              <a:ext uri="{FF2B5EF4-FFF2-40B4-BE49-F238E27FC236}">
                <a16:creationId xmlns:a16="http://schemas.microsoft.com/office/drawing/2014/main" id="{E8EFFF2B-828E-457A-9813-732B73E0EA3F}"/>
              </a:ext>
            </a:extLst>
          </p:cNvPr>
          <p:cNvSpPr>
            <a:spLocks noGrp="1"/>
          </p:cNvSpPr>
          <p:nvPr>
            <p:ph type="dt" sz="half" idx="18"/>
          </p:nvPr>
        </p:nvSpPr>
        <p:spPr/>
        <p:txBody>
          <a:bodyPr/>
          <a:lstStyle>
            <a:lvl1pPr>
              <a:defRPr>
                <a:noFill/>
              </a:defRPr>
            </a:lvl1pPr>
          </a:lstStyle>
          <a:p>
            <a:fld id="{E1CBF8B1-61E3-4114-BFBB-738DD6A7A125}" type="datetime1">
              <a:rPr lang="fi-FI" smtClean="0"/>
              <a:t>15.1.2021</a:t>
            </a:fld>
            <a:endParaRPr lang="fi-FI"/>
          </a:p>
        </p:txBody>
      </p:sp>
      <p:sp>
        <p:nvSpPr>
          <p:cNvPr id="5" name="Alatunnisteen paikkamerkki 4">
            <a:extLst>
              <a:ext uri="{FF2B5EF4-FFF2-40B4-BE49-F238E27FC236}">
                <a16:creationId xmlns:a16="http://schemas.microsoft.com/office/drawing/2014/main" id="{704D34CC-D392-47E9-A07B-4238215DCC26}"/>
              </a:ext>
            </a:extLst>
          </p:cNvPr>
          <p:cNvSpPr>
            <a:spLocks noGrp="1"/>
          </p:cNvSpPr>
          <p:nvPr>
            <p:ph type="ftr" sz="quarter" idx="19"/>
          </p:nvPr>
        </p:nvSpPr>
        <p:spPr/>
        <p:txBody>
          <a:bodyPr/>
          <a:lstStyle>
            <a:lvl1pPr>
              <a:defRPr>
                <a:no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006B3E82-5D99-4A81-BC1E-1FFD59BDE289}"/>
              </a:ext>
            </a:extLst>
          </p:cNvPr>
          <p:cNvSpPr>
            <a:spLocks noGrp="1"/>
          </p:cNvSpPr>
          <p:nvPr>
            <p:ph type="sldNum" sz="quarter" idx="20"/>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615901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hasCustomPrompt="1"/>
          </p:nvPr>
        </p:nvSpPr>
        <p:spPr>
          <a:xfrm>
            <a:off x="616767"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hasCustomPrompt="1"/>
          </p:nvPr>
        </p:nvSpPr>
        <p:spPr>
          <a:xfrm>
            <a:off x="6172200"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fld id="{239F958B-4A01-4624-9A41-6B5ED5E88866}" type="datetime1">
              <a:rPr lang="fi-FI" smtClean="0"/>
              <a:t>15.1.2021</a:t>
            </a:fld>
            <a:endParaRPr lang="fi-FI"/>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r>
              <a:rPr lang="fi-FI"/>
              <a:t>Lentoliikenteen julkisen palveluvelvoitteen oikeatasoisuuden arviointi</a:t>
            </a: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4123601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Väliotsikkodia">
    <p:bg>
      <p:bgPr>
        <a:solidFill>
          <a:srgbClr val="00AEB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392000" y="2538000"/>
            <a:ext cx="6930000" cy="1800000"/>
          </a:xfrm>
        </p:spPr>
        <p:txBody>
          <a:bodyPr anchor="b">
            <a:noAutofit/>
          </a:bodyPr>
          <a:lstStyle>
            <a:lvl1pPr algn="r">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4392000" y="4518000"/>
            <a:ext cx="6930000" cy="972000"/>
          </a:xfrm>
        </p:spPr>
        <p:txBody>
          <a:bodyPr anchor="t">
            <a:normAutofit/>
          </a:bodyPr>
          <a:lstStyle>
            <a:lvl1pPr marL="0" indent="0" algn="r">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Freeform 5">
            <a:extLst>
              <a:ext uri="{FF2B5EF4-FFF2-40B4-BE49-F238E27FC236}">
                <a16:creationId xmlns:a16="http://schemas.microsoft.com/office/drawing/2014/main" id="{662BE981-6785-4A7C-82B1-ACDBE1F3E645}"/>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2147483646 w 33867"/>
              <a:gd name="T21" fmla="*/ 2147483646 h 190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867" h="19050">
                <a:moveTo>
                  <a:pt x="0" y="0"/>
                </a:moveTo>
                <a:lnTo>
                  <a:pt x="33867" y="0"/>
                </a:lnTo>
                <a:lnTo>
                  <a:pt x="33867" y="19050"/>
                </a:lnTo>
                <a:lnTo>
                  <a:pt x="0" y="19050"/>
                </a:lnTo>
                <a:lnTo>
                  <a:pt x="0" y="0"/>
                </a:lnTo>
                <a:close/>
                <a:moveTo>
                  <a:pt x="33270" y="18450"/>
                </a:moveTo>
                <a:lnTo>
                  <a:pt x="5861" y="18450"/>
                </a:lnTo>
                <a:lnTo>
                  <a:pt x="600" y="16257"/>
                </a:lnTo>
                <a:lnTo>
                  <a:pt x="600" y="600"/>
                </a:lnTo>
                <a:lnTo>
                  <a:pt x="33270" y="600"/>
                </a:lnTo>
                <a:lnTo>
                  <a:pt x="33270"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3" name="Kuva 11">
            <a:extLst>
              <a:ext uri="{FF2B5EF4-FFF2-40B4-BE49-F238E27FC236}">
                <a16:creationId xmlns:a16="http://schemas.microsoft.com/office/drawing/2014/main" id="{65B3D21D-D2FF-4E63-ACEC-CAD9930156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äivämäärän paikkamerkki 3">
            <a:extLst>
              <a:ext uri="{FF2B5EF4-FFF2-40B4-BE49-F238E27FC236}">
                <a16:creationId xmlns:a16="http://schemas.microsoft.com/office/drawing/2014/main" id="{1E7466B7-5E51-46C7-81ED-A537C82FEB63}"/>
              </a:ext>
            </a:extLst>
          </p:cNvPr>
          <p:cNvSpPr>
            <a:spLocks noGrp="1"/>
          </p:cNvSpPr>
          <p:nvPr>
            <p:ph type="dt" sz="half" idx="10"/>
          </p:nvPr>
        </p:nvSpPr>
        <p:spPr>
          <a:xfrm>
            <a:off x="9360000" y="6435396"/>
            <a:ext cx="1872000" cy="252000"/>
          </a:xfrm>
        </p:spPr>
        <p:txBody>
          <a:bodyPr/>
          <a:lstStyle>
            <a:lvl1pPr>
              <a:defRPr>
                <a:solidFill>
                  <a:schemeClr val="bg1"/>
                </a:solidFill>
              </a:defRPr>
            </a:lvl1pPr>
          </a:lstStyle>
          <a:p>
            <a:fld id="{2525DF7F-B843-4B43-80AD-174D21E618B2}" type="datetime1">
              <a:rPr lang="fi-FI" smtClean="0"/>
              <a:t>15.1.2021</a:t>
            </a:fld>
            <a:endParaRPr lang="fi-FI"/>
          </a:p>
        </p:txBody>
      </p:sp>
      <p:sp>
        <p:nvSpPr>
          <p:cNvPr id="5" name="Alatunnisteen paikkamerkki 4">
            <a:extLst>
              <a:ext uri="{FF2B5EF4-FFF2-40B4-BE49-F238E27FC236}">
                <a16:creationId xmlns:a16="http://schemas.microsoft.com/office/drawing/2014/main" id="{A3BFE950-CC6B-4093-8BCF-D2FD28F8EA7A}"/>
              </a:ext>
            </a:extLst>
          </p:cNvPr>
          <p:cNvSpPr>
            <a:spLocks noGrp="1"/>
          </p:cNvSpPr>
          <p:nvPr>
            <p:ph type="ftr" sz="quarter" idx="11"/>
          </p:nvPr>
        </p:nvSpPr>
        <p:spPr>
          <a:xfrm>
            <a:off x="2664000" y="6435396"/>
            <a:ext cx="4114800" cy="252000"/>
          </a:xfrm>
        </p:spPr>
        <p:txBody>
          <a:bodyPr/>
          <a:lstStyle>
            <a:lvl1pPr>
              <a:defRPr>
                <a:solidFill>
                  <a:schemeClr val="bg1"/>
                </a:solid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3D728AFC-E181-4ACB-83B0-B2ADA427B93C}"/>
              </a:ext>
            </a:extLst>
          </p:cNvPr>
          <p:cNvSpPr>
            <a:spLocks noGrp="1"/>
          </p:cNvSpPr>
          <p:nvPr>
            <p:ph type="sldNum" sz="quarter" idx="12"/>
          </p:nvPr>
        </p:nvSpPr>
        <p:spPr>
          <a:xfrm>
            <a:off x="11304000" y="6435396"/>
            <a:ext cx="684000" cy="252000"/>
          </a:xfrm>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3150596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äliotsikkodia 2">
    <p:spTree>
      <p:nvGrpSpPr>
        <p:cNvPr id="1" name=""/>
        <p:cNvGrpSpPr/>
        <p:nvPr/>
      </p:nvGrpSpPr>
      <p:grpSpPr>
        <a:xfrm>
          <a:off x="0" y="0"/>
          <a:ext cx="0" cy="0"/>
          <a:chOff x="0" y="0"/>
          <a:chExt cx="0" cy="0"/>
        </a:xfrm>
      </p:grpSpPr>
      <p:sp>
        <p:nvSpPr>
          <p:cNvPr id="10" name="Kuvan paikkamerkki 7">
            <a:extLst>
              <a:ext uri="{FF2B5EF4-FFF2-40B4-BE49-F238E27FC236}">
                <a16:creationId xmlns:a16="http://schemas.microsoft.com/office/drawing/2014/main" id="{E2CE5E2D-B787-49DF-83D8-31DBA26301D9}"/>
              </a:ext>
            </a:extLst>
          </p:cNvPr>
          <p:cNvSpPr>
            <a:spLocks noGrp="1"/>
          </p:cNvSpPr>
          <p:nvPr>
            <p:ph type="pic" sz="quarter" idx="13"/>
          </p:nvPr>
        </p:nvSpPr>
        <p:spPr bwMode="gray">
          <a:xfrm>
            <a:off x="219075" y="215409"/>
            <a:ext cx="11765027" cy="6427181"/>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6427181">
                <a:moveTo>
                  <a:pt x="1256" y="0"/>
                </a:moveTo>
                <a:lnTo>
                  <a:pt x="11765027" y="0"/>
                </a:lnTo>
                <a:lnTo>
                  <a:pt x="11765027" y="6427181"/>
                </a:lnTo>
                <a:lnTo>
                  <a:pt x="1981200" y="6423516"/>
                </a:lnTo>
                <a:lnTo>
                  <a:pt x="0" y="5604366"/>
                </a:lnTo>
                <a:cubicBezTo>
                  <a:pt x="419" y="3736244"/>
                  <a:pt x="837" y="18681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fld id="{55B28FE7-6F7E-49AD-B55B-BE3AC231651C}" type="datetime1">
              <a:rPr lang="fi-FI" smtClean="0"/>
              <a:t>15.1.2021</a:t>
            </a:fld>
            <a:endParaRPr lang="fi-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r>
              <a:rPr lang="fi-FI"/>
              <a:t>Lentoliikenteen julkisen palveluvelvoitteen oikeatasoisuuden arviointi</a:t>
            </a:r>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2241696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äli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2F752B8B-F8DD-4994-9268-4B71BF1A1C34}"/>
              </a:ext>
            </a:extLst>
          </p:cNvPr>
          <p:cNvSpPr>
            <a:spLocks noGrp="1"/>
          </p:cNvSpPr>
          <p:nvPr>
            <p:ph type="pic" sz="quarter" idx="13"/>
          </p:nvPr>
        </p:nvSpPr>
        <p:spPr bwMode="gray">
          <a:xfrm>
            <a:off x="219075" y="215409"/>
            <a:ext cx="11765027" cy="5566266"/>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1765027 w 11765027"/>
              <a:gd name="connsiteY3" fmla="*/ 6427181 h 6427181"/>
              <a:gd name="connsiteX4" fmla="*/ 1256 w 11765027"/>
              <a:gd name="connsiteY4" fmla="*/ 6427181 h 6427181"/>
              <a:gd name="connsiteX5" fmla="*/ 0 w 11765027"/>
              <a:gd name="connsiteY5" fmla="*/ 5566266 h 6427181"/>
              <a:gd name="connsiteX6" fmla="*/ 1256 w 11765027"/>
              <a:gd name="connsiteY6"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5568517"/>
              <a:gd name="connsiteX1" fmla="*/ 11765027 w 11765027"/>
              <a:gd name="connsiteY1" fmla="*/ 0 h 5568517"/>
              <a:gd name="connsiteX2" fmla="*/ 11763375 w 11765027"/>
              <a:gd name="connsiteY2" fmla="*/ 670416 h 5568517"/>
              <a:gd name="connsiteX3" fmla="*/ 0 w 11765027"/>
              <a:gd name="connsiteY3" fmla="*/ 5566266 h 5568517"/>
              <a:gd name="connsiteX4" fmla="*/ 1256 w 11765027"/>
              <a:gd name="connsiteY4" fmla="*/ 0 h 5568517"/>
              <a:gd name="connsiteX0" fmla="*/ 1256 w 11765027"/>
              <a:gd name="connsiteY0" fmla="*/ 0 h 5566266"/>
              <a:gd name="connsiteX1" fmla="*/ 11765027 w 11765027"/>
              <a:gd name="connsiteY1" fmla="*/ 0 h 5566266"/>
              <a:gd name="connsiteX2" fmla="*/ 11763375 w 11765027"/>
              <a:gd name="connsiteY2" fmla="*/ 670416 h 5566266"/>
              <a:gd name="connsiteX3" fmla="*/ 0 w 11765027"/>
              <a:gd name="connsiteY3" fmla="*/ 5566266 h 5566266"/>
              <a:gd name="connsiteX4" fmla="*/ 1256 w 11765027"/>
              <a:gd name="connsiteY4" fmla="*/ 0 h 556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5027" h="5566266">
                <a:moveTo>
                  <a:pt x="1256" y="0"/>
                </a:moveTo>
                <a:lnTo>
                  <a:pt x="11765027" y="0"/>
                </a:lnTo>
                <a:cubicBezTo>
                  <a:pt x="11764476" y="223472"/>
                  <a:pt x="11763926" y="446944"/>
                  <a:pt x="11763375" y="670416"/>
                </a:cubicBezTo>
                <a:lnTo>
                  <a:pt x="0" y="5566266"/>
                </a:lnTo>
                <a:cubicBezTo>
                  <a:pt x="419" y="3710844"/>
                  <a:pt x="837" y="18554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9C38B32D-C7A5-4162-B6B4-7DC8E1487CFA}"/>
              </a:ext>
            </a:extLst>
          </p:cNvPr>
          <p:cNvSpPr>
            <a:spLocks noGrp="1"/>
          </p:cNvSpPr>
          <p:nvPr>
            <p:ph type="dt" sz="half" idx="14"/>
          </p:nvPr>
        </p:nvSpPr>
        <p:spPr/>
        <p:txBody>
          <a:bodyPr/>
          <a:lstStyle/>
          <a:p>
            <a:fld id="{9F1F132C-BA0E-44A8-9D86-E836CD00340F}" type="datetime1">
              <a:rPr lang="fi-FI" smtClean="0"/>
              <a:t>15.1.2021</a:t>
            </a:fld>
            <a:endParaRPr lang="fi-FI"/>
          </a:p>
        </p:txBody>
      </p:sp>
      <p:sp>
        <p:nvSpPr>
          <p:cNvPr id="5" name="Alatunnisteen paikkamerkki 4">
            <a:extLst>
              <a:ext uri="{FF2B5EF4-FFF2-40B4-BE49-F238E27FC236}">
                <a16:creationId xmlns:a16="http://schemas.microsoft.com/office/drawing/2014/main" id="{581E6807-8ABE-4EA4-A52C-2C7FFAFA2223}"/>
              </a:ext>
            </a:extLst>
          </p:cNvPr>
          <p:cNvSpPr>
            <a:spLocks noGrp="1"/>
          </p:cNvSpPr>
          <p:nvPr>
            <p:ph type="ftr" sz="quarter" idx="15"/>
          </p:nvPr>
        </p:nvSpPr>
        <p:spPr/>
        <p:txBody>
          <a:body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44E2A3C5-3133-4EF7-9D6E-5D4F2A8DCFC6}"/>
              </a:ext>
            </a:extLst>
          </p:cNvPr>
          <p:cNvSpPr>
            <a:spLocks noGrp="1"/>
          </p:cNvSpPr>
          <p:nvPr>
            <p:ph type="sldNum" sz="quarter" idx="16"/>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3159782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äliotsikkodia 4">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1C84CBB3-3D4A-4CA8-93C1-245849ACEFE8}"/>
              </a:ext>
            </a:extLst>
          </p:cNvPr>
          <p:cNvSpPr>
            <a:spLocks noGrp="1"/>
          </p:cNvSpPr>
          <p:nvPr>
            <p:ph type="pic" sz="quarter" idx="17"/>
          </p:nvPr>
        </p:nvSpPr>
        <p:spPr bwMode="gray">
          <a:xfrm>
            <a:off x="219075" y="876301"/>
            <a:ext cx="11765027" cy="5766290"/>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3881 w 12635533"/>
              <a:gd name="connsiteY2" fmla="*/ 5566266 h 6427181"/>
              <a:gd name="connsiteX3" fmla="*/ 12635533 w 12635533"/>
              <a:gd name="connsiteY3" fmla="*/ 6427181 h 6427181"/>
              <a:gd name="connsiteX4" fmla="*/ 2851706 w 12635533"/>
              <a:gd name="connsiteY4" fmla="*/ 6423516 h 6427181"/>
              <a:gd name="connsiteX5" fmla="*/ 870506 w 12635533"/>
              <a:gd name="connsiteY5" fmla="*/ 5604366 h 6427181"/>
              <a:gd name="connsiteX6" fmla="*/ 870506 w 12635533"/>
              <a:gd name="connsiteY6" fmla="*/ 660891 h 6427181"/>
              <a:gd name="connsiteX7" fmla="*/ 871762 w 12635533"/>
              <a:gd name="connsiteY7" fmla="*/ 0 h 6427181"/>
              <a:gd name="connsiteX0" fmla="*/ 871762 w 12635533"/>
              <a:gd name="connsiteY0" fmla="*/ 0 h 6427181"/>
              <a:gd name="connsiteX1" fmla="*/ 12633881 w 12635533"/>
              <a:gd name="connsiteY1" fmla="*/ 5566266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0 w 11765027"/>
              <a:gd name="connsiteY0" fmla="*/ 8 h 5766298"/>
              <a:gd name="connsiteX1" fmla="*/ 11763375 w 11765027"/>
              <a:gd name="connsiteY1" fmla="*/ 4905383 h 5766298"/>
              <a:gd name="connsiteX2" fmla="*/ 11765027 w 11765027"/>
              <a:gd name="connsiteY2" fmla="*/ 5766298 h 5766298"/>
              <a:gd name="connsiteX3" fmla="*/ 1981200 w 11765027"/>
              <a:gd name="connsiteY3" fmla="*/ 5762633 h 5766298"/>
              <a:gd name="connsiteX4" fmla="*/ 0 w 11765027"/>
              <a:gd name="connsiteY4" fmla="*/ 4943483 h 5766298"/>
              <a:gd name="connsiteX5" fmla="*/ 0 w 11765027"/>
              <a:gd name="connsiteY5" fmla="*/ 8 h 5766298"/>
              <a:gd name="connsiteX0" fmla="*/ 0 w 11765027"/>
              <a:gd name="connsiteY0" fmla="*/ 0 h 5766290"/>
              <a:gd name="connsiteX1" fmla="*/ 11763375 w 11765027"/>
              <a:gd name="connsiteY1" fmla="*/ 4905375 h 5766290"/>
              <a:gd name="connsiteX2" fmla="*/ 11765027 w 11765027"/>
              <a:gd name="connsiteY2" fmla="*/ 5766290 h 5766290"/>
              <a:gd name="connsiteX3" fmla="*/ 1981200 w 11765027"/>
              <a:gd name="connsiteY3" fmla="*/ 5762625 h 5766290"/>
              <a:gd name="connsiteX4" fmla="*/ 0 w 11765027"/>
              <a:gd name="connsiteY4" fmla="*/ 4943475 h 5766290"/>
              <a:gd name="connsiteX5" fmla="*/ 0 w 11765027"/>
              <a:gd name="connsiteY5" fmla="*/ 0 h 576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5766290">
                <a:moveTo>
                  <a:pt x="0" y="0"/>
                </a:moveTo>
                <a:lnTo>
                  <a:pt x="11763375" y="4905375"/>
                </a:lnTo>
                <a:cubicBezTo>
                  <a:pt x="11763926" y="5192347"/>
                  <a:pt x="11764476" y="5479318"/>
                  <a:pt x="11765027" y="5766290"/>
                </a:cubicBezTo>
                <a:lnTo>
                  <a:pt x="1981200" y="5762625"/>
                </a:lnTo>
                <a:lnTo>
                  <a:pt x="0" y="4943475"/>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3222000" y="0"/>
            <a:ext cx="8118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3222000" y="1998000"/>
            <a:ext cx="8118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45D6E857-0D86-4F3F-9947-AD440C898681}"/>
              </a:ext>
            </a:extLst>
          </p:cNvPr>
          <p:cNvSpPr>
            <a:spLocks noGrp="1"/>
          </p:cNvSpPr>
          <p:nvPr>
            <p:ph type="dt" sz="half" idx="18"/>
          </p:nvPr>
        </p:nvSpPr>
        <p:spPr/>
        <p:txBody>
          <a:bodyPr/>
          <a:lstStyle/>
          <a:p>
            <a:fld id="{E8BE5CA5-C58E-4C4C-AB5B-7B20FF6494E0}" type="datetime1">
              <a:rPr lang="fi-FI" smtClean="0"/>
              <a:t>15.1.2021</a:t>
            </a:fld>
            <a:endParaRPr lang="fi-FI"/>
          </a:p>
        </p:txBody>
      </p:sp>
      <p:sp>
        <p:nvSpPr>
          <p:cNvPr id="5" name="Alatunnisteen paikkamerkki 4">
            <a:extLst>
              <a:ext uri="{FF2B5EF4-FFF2-40B4-BE49-F238E27FC236}">
                <a16:creationId xmlns:a16="http://schemas.microsoft.com/office/drawing/2014/main" id="{CFEE9C7A-4D5B-450A-B8D8-C51F073301E8}"/>
              </a:ext>
            </a:extLst>
          </p:cNvPr>
          <p:cNvSpPr>
            <a:spLocks noGrp="1"/>
          </p:cNvSpPr>
          <p:nvPr>
            <p:ph type="ftr" sz="quarter" idx="19"/>
          </p:nvPr>
        </p:nvSpPr>
        <p:spPr/>
        <p:txBody>
          <a:body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0538E456-1C51-4EC5-AB4B-853D6771C9F7}"/>
              </a:ext>
            </a:extLst>
          </p:cNvPr>
          <p:cNvSpPr>
            <a:spLocks noGrp="1"/>
          </p:cNvSpPr>
          <p:nvPr>
            <p:ph type="sldNum" sz="quarter" idx="20"/>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492545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6840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7B6C574E-9DA0-42C1-8219-BA99ED6D3A5F}"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Lentoliikenteen julkisen palveluvelvoitteen oikeatasoisuuden arviointi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6905625" y="215409"/>
            <a:ext cx="5078478" cy="6090141"/>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612000" y="612000"/>
            <a:ext cx="6840000" cy="1108800"/>
          </a:xfrm>
        </p:spPr>
        <p:txBody>
          <a:bodyPr/>
          <a:lstStyle/>
          <a:p>
            <a:r>
              <a:rPr lang="en-US"/>
              <a:t>Click to edit Master title style</a:t>
            </a:r>
            <a:endParaRPr lang="fi-FI"/>
          </a:p>
        </p:txBody>
      </p:sp>
    </p:spTree>
    <p:extLst>
      <p:ext uri="{BB962C8B-B14F-4D97-AF65-F5344CB8AC3E}">
        <p14:creationId xmlns:p14="http://schemas.microsoft.com/office/powerpoint/2010/main" val="7156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Otsikkodia 2">
    <p:spTree>
      <p:nvGrpSpPr>
        <p:cNvPr id="1" name=""/>
        <p:cNvGrpSpPr/>
        <p:nvPr/>
      </p:nvGrpSpPr>
      <p:grpSpPr>
        <a:xfrm>
          <a:off x="0" y="0"/>
          <a:ext cx="0" cy="0"/>
          <a:chOff x="0" y="0"/>
          <a:chExt cx="0" cy="0"/>
        </a:xfrm>
      </p:grpSpPr>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Kuvan paikkamerkki 7">
            <a:extLst>
              <a:ext uri="{FF2B5EF4-FFF2-40B4-BE49-F238E27FC236}">
                <a16:creationId xmlns:a16="http://schemas.microsoft.com/office/drawing/2014/main" id="{F46B695D-C2D4-4B0D-BD08-921E2077AFA5}"/>
              </a:ext>
            </a:extLst>
          </p:cNvPr>
          <p:cNvSpPr>
            <a:spLocks noGrp="1"/>
          </p:cNvSpPr>
          <p:nvPr>
            <p:ph type="pic" sz="quarter" idx="13"/>
          </p:nvPr>
        </p:nvSpPr>
        <p:spPr bwMode="gray">
          <a:xfrm>
            <a:off x="216000"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5056518 w 5056518"/>
              <a:gd name="connsiteY1" fmla="*/ 0 h 6427181"/>
              <a:gd name="connsiteX2" fmla="*/ 5056518 w 5056518"/>
              <a:gd name="connsiteY2" fmla="*/ 6427181 h 6427181"/>
              <a:gd name="connsiteX3" fmla="*/ 2389518 w 5056518"/>
              <a:gd name="connsiteY3" fmla="*/ 6423516 h 6427181"/>
              <a:gd name="connsiteX4" fmla="*/ 0 w 5056518"/>
              <a:gd name="connsiteY4" fmla="*/ 6427181 h 6427181"/>
              <a:gd name="connsiteX5" fmla="*/ 0 w 5056518"/>
              <a:gd name="connsiteY5" fmla="*/ 0 h 6427181"/>
              <a:gd name="connsiteX0" fmla="*/ 0 w 5056518"/>
              <a:gd name="connsiteY0" fmla="*/ 0 h 6427181"/>
              <a:gd name="connsiteX1" fmla="*/ 5056518 w 5056518"/>
              <a:gd name="connsiteY1" fmla="*/ 0 h 6427181"/>
              <a:gd name="connsiteX2" fmla="*/ 2389518 w 5056518"/>
              <a:gd name="connsiteY2" fmla="*/ 6423516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5056518" y="0"/>
                </a:lnTo>
                <a:lnTo>
                  <a:pt x="2389518" y="6423516"/>
                </a:lnTo>
                <a:lnTo>
                  <a:pt x="0" y="6427181"/>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4" name="Päivämäärän paikkamerkki 3">
            <a:extLst>
              <a:ext uri="{FF2B5EF4-FFF2-40B4-BE49-F238E27FC236}">
                <a16:creationId xmlns:a16="http://schemas.microsoft.com/office/drawing/2014/main" id="{976A1017-A778-41AD-ABCA-374221F3297F}"/>
              </a:ext>
            </a:extLst>
          </p:cNvPr>
          <p:cNvSpPr>
            <a:spLocks noGrp="1"/>
          </p:cNvSpPr>
          <p:nvPr>
            <p:ph type="dt" sz="half" idx="14"/>
          </p:nvPr>
        </p:nvSpPr>
        <p:spPr>
          <a:xfrm>
            <a:off x="9360000" y="6435396"/>
            <a:ext cx="1872000" cy="252000"/>
          </a:xfrm>
          <a:prstGeom prst="rect">
            <a:avLst/>
          </a:prstGeom>
        </p:spPr>
        <p:txBody>
          <a:bodyPr/>
          <a:lstStyle>
            <a:lvl1pPr>
              <a:defRPr>
                <a:noFill/>
              </a:defRPr>
            </a:lvl1pPr>
          </a:lstStyle>
          <a:p>
            <a:fld id="{C0F40625-E8E9-4244-AD85-DDE17CED123E}" type="datetime1">
              <a:rPr lang="fi-FI" smtClean="0"/>
              <a:t>15.1.2021</a:t>
            </a:fld>
            <a:endParaRPr lang="fi-FI"/>
          </a:p>
        </p:txBody>
      </p:sp>
      <p:sp>
        <p:nvSpPr>
          <p:cNvPr id="5" name="Alatunnisteen paikkamerkki 4">
            <a:extLst>
              <a:ext uri="{FF2B5EF4-FFF2-40B4-BE49-F238E27FC236}">
                <a16:creationId xmlns:a16="http://schemas.microsoft.com/office/drawing/2014/main" id="{2C36BF7B-82FB-47DE-BC6C-33D7E24DE463}"/>
              </a:ext>
            </a:extLst>
          </p:cNvPr>
          <p:cNvSpPr>
            <a:spLocks noGrp="1"/>
          </p:cNvSpPr>
          <p:nvPr>
            <p:ph type="ftr" sz="quarter" idx="15"/>
          </p:nvPr>
        </p:nvSpPr>
        <p:spPr>
          <a:xfrm>
            <a:off x="2664000" y="6435396"/>
            <a:ext cx="4114800" cy="252000"/>
          </a:xfrm>
          <a:prstGeom prst="rect">
            <a:avLst/>
          </a:prstGeom>
        </p:spPr>
        <p:txBody>
          <a:bodyPr/>
          <a:lstStyle>
            <a:lvl1pPr>
              <a:defRPr>
                <a:noFill/>
              </a:defRPr>
            </a:lvl1pPr>
          </a:lstStyle>
          <a:p>
            <a:endParaRPr lang="fi-FI"/>
          </a:p>
        </p:txBody>
      </p:sp>
      <p:sp>
        <p:nvSpPr>
          <p:cNvPr id="6" name="Dian numeron paikkamerkki 5">
            <a:extLst>
              <a:ext uri="{FF2B5EF4-FFF2-40B4-BE49-F238E27FC236}">
                <a16:creationId xmlns:a16="http://schemas.microsoft.com/office/drawing/2014/main" id="{D8357D08-F253-4894-A7BC-2A84ACA6939E}"/>
              </a:ext>
            </a:extLst>
          </p:cNvPr>
          <p:cNvSpPr>
            <a:spLocks noGrp="1"/>
          </p:cNvSpPr>
          <p:nvPr>
            <p:ph type="sldNum" sz="quarter" idx="16"/>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579227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fld id="{F7BA2049-5B78-4231-AE3D-CA771F999D62}" type="datetime1">
              <a:rPr lang="fi-FI" smtClean="0"/>
              <a:t>15.1.2021</a:t>
            </a:fld>
            <a:endParaRPr lang="fi-FI"/>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r>
              <a:rPr lang="fi-FI"/>
              <a:t>Lentoliikenteen julkisen palveluvelvoitteen oikeatasoisuuden arviointi</a:t>
            </a: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2994444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A95E57C-C6EE-4ABF-A73C-A1599E421954}"/>
              </a:ext>
            </a:extLst>
          </p:cNvPr>
          <p:cNvSpPr>
            <a:spLocks noGrp="1"/>
          </p:cNvSpPr>
          <p:nvPr>
            <p:ph type="dt" sz="half" idx="10"/>
          </p:nvPr>
        </p:nvSpPr>
        <p:spPr/>
        <p:txBody>
          <a:bodyPr/>
          <a:lstStyle/>
          <a:p>
            <a:fld id="{86DF34E8-363A-46AC-B56B-7583594A383B}" type="datetime1">
              <a:rPr lang="fi-FI" smtClean="0"/>
              <a:t>15.1.2021</a:t>
            </a:fld>
            <a:endParaRPr lang="fi-FI"/>
          </a:p>
        </p:txBody>
      </p:sp>
      <p:sp>
        <p:nvSpPr>
          <p:cNvPr id="3" name="Alatunnisteen paikkamerkki 2">
            <a:extLst>
              <a:ext uri="{FF2B5EF4-FFF2-40B4-BE49-F238E27FC236}">
                <a16:creationId xmlns:a16="http://schemas.microsoft.com/office/drawing/2014/main" id="{AA5210F4-1AB0-4FEF-A1BD-E1D5F148DB51}"/>
              </a:ext>
            </a:extLst>
          </p:cNvPr>
          <p:cNvSpPr>
            <a:spLocks noGrp="1"/>
          </p:cNvSpPr>
          <p:nvPr>
            <p:ph type="ftr" sz="quarter" idx="11"/>
          </p:nvPr>
        </p:nvSpPr>
        <p:spPr/>
        <p:txBody>
          <a:bodyPr/>
          <a:lstStyle/>
          <a:p>
            <a:r>
              <a:rPr lang="fi-FI"/>
              <a:t>Lentoliikenteen julkisen palveluvelvoitteen oikeatasoisuuden arviointi</a:t>
            </a:r>
          </a:p>
        </p:txBody>
      </p:sp>
      <p:sp>
        <p:nvSpPr>
          <p:cNvPr id="4" name="Dian numeron paikkamerkki 3">
            <a:extLst>
              <a:ext uri="{FF2B5EF4-FFF2-40B4-BE49-F238E27FC236}">
                <a16:creationId xmlns:a16="http://schemas.microsoft.com/office/drawing/2014/main" id="{7CE6992C-6D40-419E-BE16-EEDA7C497F82}"/>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2552022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Lopetusdia">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9BF07D92-D3B1-4E5D-B9DB-D08A8026CA30}"/>
              </a:ext>
            </a:extLst>
          </p:cNvPr>
          <p:cNvSpPr>
            <a:spLocks/>
          </p:cNvSpPr>
          <p:nvPr/>
        </p:nvSpPr>
        <p:spPr bwMode="white">
          <a:xfrm>
            <a:off x="215900" y="215900"/>
            <a:ext cx="9167813" cy="6426200"/>
          </a:xfrm>
          <a:custGeom>
            <a:avLst/>
            <a:gdLst>
              <a:gd name="T0" fmla="*/ 2147483646 w 25436"/>
              <a:gd name="T1" fmla="*/ 2147483646 h 17850"/>
              <a:gd name="T2" fmla="*/ 0 w 25436"/>
              <a:gd name="T3" fmla="*/ 2147483646 h 17850"/>
              <a:gd name="T4" fmla="*/ 0 w 25436"/>
              <a:gd name="T5" fmla="*/ 0 h 17850"/>
              <a:gd name="T6" fmla="*/ 2147483646 w 25436"/>
              <a:gd name="T7" fmla="*/ 0 h 17850"/>
              <a:gd name="T8" fmla="*/ 2147483646 w 25436"/>
              <a:gd name="T9" fmla="*/ 2147483646 h 17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6" h="17850">
                <a:moveTo>
                  <a:pt x="25436" y="17850"/>
                </a:moveTo>
                <a:lnTo>
                  <a:pt x="0" y="17850"/>
                </a:lnTo>
                <a:lnTo>
                  <a:pt x="0" y="0"/>
                </a:lnTo>
                <a:lnTo>
                  <a:pt x="17985" y="0"/>
                </a:lnTo>
                <a:lnTo>
                  <a:pt x="25436" y="17850"/>
                </a:lnTo>
                <a:close/>
              </a:path>
            </a:pathLst>
          </a:custGeom>
          <a:solidFill>
            <a:srgbClr val="00AE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0" name="Kuva 9">
            <a:extLst>
              <a:ext uri="{FF2B5EF4-FFF2-40B4-BE49-F238E27FC236}">
                <a16:creationId xmlns:a16="http://schemas.microsoft.com/office/drawing/2014/main" id="{9E71B6FA-641D-4AEA-82B6-22F19025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12000" y="2538000"/>
            <a:ext cx="6930000" cy="1800000"/>
          </a:xfrm>
        </p:spPr>
        <p:txBody>
          <a:bodyPr anchor="b">
            <a:noAutofit/>
          </a:bodyPr>
          <a:lstStyle>
            <a:lvl1pPr algn="l">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612000" y="4518000"/>
            <a:ext cx="6930000" cy="972000"/>
          </a:xfrm>
        </p:spPr>
        <p:txBody>
          <a:bodyPr anchor="t">
            <a:norm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8780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rgbClr val="00AEB2"/>
        </a:solidFill>
        <a:effectLst/>
      </p:bgPr>
    </p:bg>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69D9D5B7-43E3-441F-A639-CE5A3DE816D3}"/>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867" h="19050">
                <a:moveTo>
                  <a:pt x="0" y="0"/>
                </a:moveTo>
                <a:lnTo>
                  <a:pt x="33867" y="0"/>
                </a:lnTo>
                <a:lnTo>
                  <a:pt x="33867" y="19050"/>
                </a:lnTo>
                <a:lnTo>
                  <a:pt x="0" y="19050"/>
                </a:lnTo>
                <a:lnTo>
                  <a:pt x="0" y="0"/>
                </a:lnTo>
                <a:close/>
                <a:moveTo>
                  <a:pt x="7206" y="18450"/>
                </a:moveTo>
                <a:lnTo>
                  <a:pt x="600" y="18450"/>
                </a:lnTo>
                <a:lnTo>
                  <a:pt x="600" y="600"/>
                </a:lnTo>
                <a:lnTo>
                  <a:pt x="14657" y="600"/>
                </a:lnTo>
                <a:lnTo>
                  <a:pt x="7206"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68C5E4A-925E-4380-B3C3-E1D4A10A7123}"/>
              </a:ext>
            </a:extLst>
          </p:cNvPr>
          <p:cNvSpPr>
            <a:spLocks noGrp="1"/>
          </p:cNvSpPr>
          <p:nvPr>
            <p:ph type="dt" sz="half" idx="10"/>
          </p:nvPr>
        </p:nvSpPr>
        <p:spPr/>
        <p:txBody>
          <a:bodyPr/>
          <a:lstStyle>
            <a:lvl1pPr>
              <a:defRPr>
                <a:noFill/>
              </a:defRPr>
            </a:lvl1pPr>
          </a:lstStyle>
          <a:p>
            <a:fld id="{37CB93B4-EB7C-4796-A8CB-1A74424A8164}" type="datetime1">
              <a:rPr lang="fi-FI" smtClean="0"/>
              <a:t>15.1.2021</a:t>
            </a:fld>
            <a:endParaRPr lang="fi-FI"/>
          </a:p>
        </p:txBody>
      </p:sp>
      <p:sp>
        <p:nvSpPr>
          <p:cNvPr id="5" name="Alatunnisteen paikkamerkki 4">
            <a:extLst>
              <a:ext uri="{FF2B5EF4-FFF2-40B4-BE49-F238E27FC236}">
                <a16:creationId xmlns:a16="http://schemas.microsoft.com/office/drawing/2014/main" id="{16B4CC4D-F01D-4CA4-BF14-0939A09D1DC1}"/>
              </a:ext>
            </a:extLst>
          </p:cNvPr>
          <p:cNvSpPr>
            <a:spLocks noGrp="1"/>
          </p:cNvSpPr>
          <p:nvPr>
            <p:ph type="ftr" sz="quarter" idx="11"/>
          </p:nvPr>
        </p:nvSpPr>
        <p:spPr/>
        <p:txBody>
          <a:bodyPr/>
          <a:lstStyle>
            <a:lvl1pPr>
              <a:defRPr>
                <a:no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B2D18480-8F56-4A52-896B-9A84F8CBE31F}"/>
              </a:ext>
            </a:extLst>
          </p:cNvPr>
          <p:cNvSpPr>
            <a:spLocks noGrp="1"/>
          </p:cNvSpPr>
          <p:nvPr>
            <p:ph type="sldNum" sz="quarter" idx="12"/>
          </p:nvPr>
        </p:nvSpPr>
        <p:spPr/>
        <p:txBody>
          <a:bodyPr/>
          <a:lstStyle>
            <a:lvl1pPr>
              <a:defRPr>
                <a:noFill/>
              </a:defRPr>
            </a:lvl1pPr>
          </a:lstStyle>
          <a:p>
            <a:fld id="{6FE56A51-8810-4865-8945-16E6E50C8EFD}" type="slidenum">
              <a:rPr lang="fi-FI" smtClean="0"/>
              <a:t>‹#›</a:t>
            </a:fld>
            <a:endParaRPr lang="fi-FI"/>
          </a:p>
        </p:txBody>
      </p:sp>
    </p:spTree>
    <p:extLst>
      <p:ext uri="{BB962C8B-B14F-4D97-AF65-F5344CB8AC3E}">
        <p14:creationId xmlns:p14="http://schemas.microsoft.com/office/powerpoint/2010/main" val="3324425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fld id="{4DCCE655-4624-45BF-864A-1BD0E0EB877F}" type="datetime1">
              <a:rPr lang="fi-FI" smtClean="0"/>
              <a:t>15.1.2021</a:t>
            </a:fld>
            <a:endParaRPr lang="fi-FI"/>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4273452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914833"/>
            <a:ext cx="5184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26C7275D-9ECF-4703-BC11-0819916B4523}"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Lentoliikenteen julkisen palveluvelvoitteen oikeatasoisuuden arviointi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003485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Otsikkodia 2">
    <p:spTree>
      <p:nvGrpSpPr>
        <p:cNvPr id="1" name=""/>
        <p:cNvGrpSpPr/>
        <p:nvPr/>
      </p:nvGrpSpPr>
      <p:grpSpPr>
        <a:xfrm>
          <a:off x="0" y="0"/>
          <a:ext cx="0" cy="0"/>
          <a:chOff x="0" y="0"/>
          <a:chExt cx="0" cy="0"/>
        </a:xfrm>
      </p:grpSpPr>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Kuvan paikkamerkki 7">
            <a:extLst>
              <a:ext uri="{FF2B5EF4-FFF2-40B4-BE49-F238E27FC236}">
                <a16:creationId xmlns:a16="http://schemas.microsoft.com/office/drawing/2014/main" id="{F46B695D-C2D4-4B0D-BD08-921E2077AFA5}"/>
              </a:ext>
            </a:extLst>
          </p:cNvPr>
          <p:cNvSpPr>
            <a:spLocks noGrp="1"/>
          </p:cNvSpPr>
          <p:nvPr>
            <p:ph type="pic" sz="quarter" idx="13"/>
          </p:nvPr>
        </p:nvSpPr>
        <p:spPr bwMode="gray">
          <a:xfrm>
            <a:off x="216000"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5056518 w 5056518"/>
              <a:gd name="connsiteY1" fmla="*/ 0 h 6427181"/>
              <a:gd name="connsiteX2" fmla="*/ 5056518 w 5056518"/>
              <a:gd name="connsiteY2" fmla="*/ 6427181 h 6427181"/>
              <a:gd name="connsiteX3" fmla="*/ 2389518 w 5056518"/>
              <a:gd name="connsiteY3" fmla="*/ 6423516 h 6427181"/>
              <a:gd name="connsiteX4" fmla="*/ 0 w 5056518"/>
              <a:gd name="connsiteY4" fmla="*/ 6427181 h 6427181"/>
              <a:gd name="connsiteX5" fmla="*/ 0 w 5056518"/>
              <a:gd name="connsiteY5" fmla="*/ 0 h 6427181"/>
              <a:gd name="connsiteX0" fmla="*/ 0 w 5056518"/>
              <a:gd name="connsiteY0" fmla="*/ 0 h 6427181"/>
              <a:gd name="connsiteX1" fmla="*/ 5056518 w 5056518"/>
              <a:gd name="connsiteY1" fmla="*/ 0 h 6427181"/>
              <a:gd name="connsiteX2" fmla="*/ 2389518 w 5056518"/>
              <a:gd name="connsiteY2" fmla="*/ 6423516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5056518" y="0"/>
                </a:lnTo>
                <a:lnTo>
                  <a:pt x="2389518" y="6423516"/>
                </a:lnTo>
                <a:lnTo>
                  <a:pt x="0" y="6427181"/>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4" name="Päivämäärän paikkamerkki 3">
            <a:extLst>
              <a:ext uri="{FF2B5EF4-FFF2-40B4-BE49-F238E27FC236}">
                <a16:creationId xmlns:a16="http://schemas.microsoft.com/office/drawing/2014/main" id="{976A1017-A778-41AD-ABCA-374221F3297F}"/>
              </a:ext>
            </a:extLst>
          </p:cNvPr>
          <p:cNvSpPr>
            <a:spLocks noGrp="1"/>
          </p:cNvSpPr>
          <p:nvPr>
            <p:ph type="dt" sz="half" idx="14"/>
          </p:nvPr>
        </p:nvSpPr>
        <p:spPr/>
        <p:txBody>
          <a:bodyPr/>
          <a:lstStyle>
            <a:lvl1pPr>
              <a:defRPr>
                <a:noFill/>
              </a:defRPr>
            </a:lvl1pPr>
          </a:lstStyle>
          <a:p>
            <a:fld id="{876AE868-9077-4910-9887-0243A27D0B28}" type="datetime1">
              <a:rPr lang="fi-FI" smtClean="0"/>
              <a:t>15.1.2021</a:t>
            </a:fld>
            <a:endParaRPr lang="fi-FI"/>
          </a:p>
        </p:txBody>
      </p:sp>
      <p:sp>
        <p:nvSpPr>
          <p:cNvPr id="5" name="Alatunnisteen paikkamerkki 4">
            <a:extLst>
              <a:ext uri="{FF2B5EF4-FFF2-40B4-BE49-F238E27FC236}">
                <a16:creationId xmlns:a16="http://schemas.microsoft.com/office/drawing/2014/main" id="{2C36BF7B-82FB-47DE-BC6C-33D7E24DE463}"/>
              </a:ext>
            </a:extLst>
          </p:cNvPr>
          <p:cNvSpPr>
            <a:spLocks noGrp="1"/>
          </p:cNvSpPr>
          <p:nvPr>
            <p:ph type="ftr" sz="quarter" idx="15"/>
          </p:nvPr>
        </p:nvSpPr>
        <p:spPr/>
        <p:txBody>
          <a:bodyPr/>
          <a:lstStyle>
            <a:lvl1pPr>
              <a:defRPr>
                <a:no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D8357D08-F253-4894-A7BC-2A84ACA6939E}"/>
              </a:ext>
            </a:extLst>
          </p:cNvPr>
          <p:cNvSpPr>
            <a:spLocks noGrp="1"/>
          </p:cNvSpPr>
          <p:nvPr>
            <p:ph type="sldNum" sz="quarter" idx="16"/>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23611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FA5BAD44-FF61-4F7E-BE4C-3B35658E78B4}"/>
              </a:ext>
            </a:extLst>
          </p:cNvPr>
          <p:cNvSpPr>
            <a:spLocks noGrp="1"/>
          </p:cNvSpPr>
          <p:nvPr>
            <p:ph type="pic" sz="quarter" idx="13"/>
          </p:nvPr>
        </p:nvSpPr>
        <p:spPr>
          <a:xfrm>
            <a:off x="220332"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2379993 w 5056518"/>
              <a:gd name="connsiteY1" fmla="*/ 3666 h 6427181"/>
              <a:gd name="connsiteX2" fmla="*/ 5056518 w 5056518"/>
              <a:gd name="connsiteY2" fmla="*/ 0 h 6427181"/>
              <a:gd name="connsiteX3" fmla="*/ 5056518 w 5056518"/>
              <a:gd name="connsiteY3" fmla="*/ 6427181 h 6427181"/>
              <a:gd name="connsiteX4" fmla="*/ 0 w 5056518"/>
              <a:gd name="connsiteY4" fmla="*/ 6427181 h 6427181"/>
              <a:gd name="connsiteX5" fmla="*/ 0 w 5056518"/>
              <a:gd name="connsiteY5" fmla="*/ 0 h 6427181"/>
              <a:gd name="connsiteX0" fmla="*/ 0 w 5056518"/>
              <a:gd name="connsiteY0" fmla="*/ 0 h 6427181"/>
              <a:gd name="connsiteX1" fmla="*/ 2379993 w 5056518"/>
              <a:gd name="connsiteY1" fmla="*/ 3666 h 6427181"/>
              <a:gd name="connsiteX2" fmla="*/ 5056518 w 5056518"/>
              <a:gd name="connsiteY2" fmla="*/ 6427181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2379993" y="3666"/>
                </a:lnTo>
                <a:lnTo>
                  <a:pt x="5056518" y="6427181"/>
                </a:lnTo>
                <a:lnTo>
                  <a:pt x="0" y="6427181"/>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8" name="Tekstin paikkamerkki 17">
            <a:extLst>
              <a:ext uri="{FF2B5EF4-FFF2-40B4-BE49-F238E27FC236}">
                <a16:creationId xmlns:a16="http://schemas.microsoft.com/office/drawing/2014/main" id="{B6283D44-332F-4D14-98C4-07FB68CBB84C}"/>
              </a:ext>
            </a:extLst>
          </p:cNvPr>
          <p:cNvSpPr>
            <a:spLocks noGrp="1"/>
          </p:cNvSpPr>
          <p:nvPr>
            <p:ph type="body" sz="quarter" idx="17" hasCustomPrompt="1"/>
          </p:nvPr>
        </p:nvSpPr>
        <p:spPr>
          <a:xfrm flipV="1">
            <a:off x="215897" y="215900"/>
            <a:ext cx="5060950" cy="2098675"/>
          </a:xfrm>
          <a:prstGeom prst="rtTriangle">
            <a:avLst/>
          </a:prstGeom>
          <a:solidFill>
            <a:srgbClr val="00AEB2">
              <a:alpha val="80000"/>
            </a:srgbClr>
          </a:solidFill>
        </p:spPr>
        <p:txBody>
          <a:bodyPr/>
          <a:lstStyle>
            <a:lvl1pPr marL="0" indent="0" algn="ctr">
              <a:buNone/>
              <a:defRPr>
                <a:noFill/>
              </a:defRPr>
            </a:lvl1pPr>
          </a:lstStyle>
          <a:p>
            <a:pPr lvl="0"/>
            <a:r>
              <a:rPr lang="fi-FI"/>
              <a:t>ei tekstiä tähän2</a:t>
            </a:r>
          </a:p>
        </p:txBody>
      </p:sp>
      <p:sp>
        <p:nvSpPr>
          <p:cNvPr id="4" name="Päivämäärän paikkamerkki 3">
            <a:extLst>
              <a:ext uri="{FF2B5EF4-FFF2-40B4-BE49-F238E27FC236}">
                <a16:creationId xmlns:a16="http://schemas.microsoft.com/office/drawing/2014/main" id="{E8EFFF2B-828E-457A-9813-732B73E0EA3F}"/>
              </a:ext>
            </a:extLst>
          </p:cNvPr>
          <p:cNvSpPr>
            <a:spLocks noGrp="1"/>
          </p:cNvSpPr>
          <p:nvPr>
            <p:ph type="dt" sz="half" idx="18"/>
          </p:nvPr>
        </p:nvSpPr>
        <p:spPr/>
        <p:txBody>
          <a:bodyPr/>
          <a:lstStyle>
            <a:lvl1pPr>
              <a:defRPr>
                <a:noFill/>
              </a:defRPr>
            </a:lvl1pPr>
          </a:lstStyle>
          <a:p>
            <a:fld id="{E1CBF8B1-61E3-4114-BFBB-738DD6A7A125}" type="datetime1">
              <a:rPr lang="fi-FI" smtClean="0"/>
              <a:t>15.1.2021</a:t>
            </a:fld>
            <a:endParaRPr lang="fi-FI"/>
          </a:p>
        </p:txBody>
      </p:sp>
      <p:sp>
        <p:nvSpPr>
          <p:cNvPr id="5" name="Alatunnisteen paikkamerkki 4">
            <a:extLst>
              <a:ext uri="{FF2B5EF4-FFF2-40B4-BE49-F238E27FC236}">
                <a16:creationId xmlns:a16="http://schemas.microsoft.com/office/drawing/2014/main" id="{704D34CC-D392-47E9-A07B-4238215DCC26}"/>
              </a:ext>
            </a:extLst>
          </p:cNvPr>
          <p:cNvSpPr>
            <a:spLocks noGrp="1"/>
          </p:cNvSpPr>
          <p:nvPr>
            <p:ph type="ftr" sz="quarter" idx="19"/>
          </p:nvPr>
        </p:nvSpPr>
        <p:spPr/>
        <p:txBody>
          <a:bodyPr/>
          <a:lstStyle>
            <a:lvl1pPr>
              <a:defRPr>
                <a:no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006B3E82-5D99-4A81-BC1E-1FFD59BDE289}"/>
              </a:ext>
            </a:extLst>
          </p:cNvPr>
          <p:cNvSpPr>
            <a:spLocks noGrp="1"/>
          </p:cNvSpPr>
          <p:nvPr>
            <p:ph type="sldNum" sz="quarter" idx="20"/>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2799204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hasCustomPrompt="1"/>
          </p:nvPr>
        </p:nvSpPr>
        <p:spPr>
          <a:xfrm>
            <a:off x="616767"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hasCustomPrompt="1"/>
          </p:nvPr>
        </p:nvSpPr>
        <p:spPr>
          <a:xfrm>
            <a:off x="6172200"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fld id="{239F958B-4A01-4624-9A41-6B5ED5E88866}" type="datetime1">
              <a:rPr lang="fi-FI" smtClean="0"/>
              <a:t>15.1.2021</a:t>
            </a:fld>
            <a:endParaRPr lang="fi-FI"/>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r>
              <a:rPr lang="fi-FI"/>
              <a:t>Lentoliikenteen julkisen palveluvelvoitteen oikeatasoisuuden arviointi</a:t>
            </a: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597716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Väliotsikkodia">
    <p:bg>
      <p:bgPr>
        <a:solidFill>
          <a:srgbClr val="00AEB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392000" y="2538000"/>
            <a:ext cx="6930000" cy="1800000"/>
          </a:xfrm>
        </p:spPr>
        <p:txBody>
          <a:bodyPr anchor="b">
            <a:noAutofit/>
          </a:bodyPr>
          <a:lstStyle>
            <a:lvl1pPr algn="r">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4392000" y="4518000"/>
            <a:ext cx="6930000" cy="972000"/>
          </a:xfrm>
        </p:spPr>
        <p:txBody>
          <a:bodyPr anchor="t">
            <a:normAutofit/>
          </a:bodyPr>
          <a:lstStyle>
            <a:lvl1pPr marL="0" indent="0" algn="r">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Freeform 5">
            <a:extLst>
              <a:ext uri="{FF2B5EF4-FFF2-40B4-BE49-F238E27FC236}">
                <a16:creationId xmlns:a16="http://schemas.microsoft.com/office/drawing/2014/main" id="{662BE981-6785-4A7C-82B1-ACDBE1F3E645}"/>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2147483646 w 33867"/>
              <a:gd name="T21" fmla="*/ 2147483646 h 190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867" h="19050">
                <a:moveTo>
                  <a:pt x="0" y="0"/>
                </a:moveTo>
                <a:lnTo>
                  <a:pt x="33867" y="0"/>
                </a:lnTo>
                <a:lnTo>
                  <a:pt x="33867" y="19050"/>
                </a:lnTo>
                <a:lnTo>
                  <a:pt x="0" y="19050"/>
                </a:lnTo>
                <a:lnTo>
                  <a:pt x="0" y="0"/>
                </a:lnTo>
                <a:close/>
                <a:moveTo>
                  <a:pt x="33270" y="18450"/>
                </a:moveTo>
                <a:lnTo>
                  <a:pt x="5861" y="18450"/>
                </a:lnTo>
                <a:lnTo>
                  <a:pt x="600" y="16257"/>
                </a:lnTo>
                <a:lnTo>
                  <a:pt x="600" y="600"/>
                </a:lnTo>
                <a:lnTo>
                  <a:pt x="33270" y="600"/>
                </a:lnTo>
                <a:lnTo>
                  <a:pt x="33270"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3" name="Kuva 11">
            <a:extLst>
              <a:ext uri="{FF2B5EF4-FFF2-40B4-BE49-F238E27FC236}">
                <a16:creationId xmlns:a16="http://schemas.microsoft.com/office/drawing/2014/main" id="{65B3D21D-D2FF-4E63-ACEC-CAD9930156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äivämäärän paikkamerkki 3">
            <a:extLst>
              <a:ext uri="{FF2B5EF4-FFF2-40B4-BE49-F238E27FC236}">
                <a16:creationId xmlns:a16="http://schemas.microsoft.com/office/drawing/2014/main" id="{1E7466B7-5E51-46C7-81ED-A537C82FEB63}"/>
              </a:ext>
            </a:extLst>
          </p:cNvPr>
          <p:cNvSpPr>
            <a:spLocks noGrp="1"/>
          </p:cNvSpPr>
          <p:nvPr>
            <p:ph type="dt" sz="half" idx="10"/>
          </p:nvPr>
        </p:nvSpPr>
        <p:spPr>
          <a:xfrm>
            <a:off x="9360000" y="6435396"/>
            <a:ext cx="1872000" cy="252000"/>
          </a:xfrm>
        </p:spPr>
        <p:txBody>
          <a:bodyPr/>
          <a:lstStyle>
            <a:lvl1pPr>
              <a:defRPr>
                <a:solidFill>
                  <a:schemeClr val="bg1"/>
                </a:solidFill>
              </a:defRPr>
            </a:lvl1pPr>
          </a:lstStyle>
          <a:p>
            <a:fld id="{2525DF7F-B843-4B43-80AD-174D21E618B2}" type="datetime1">
              <a:rPr lang="fi-FI" smtClean="0"/>
              <a:t>15.1.2021</a:t>
            </a:fld>
            <a:endParaRPr lang="fi-FI"/>
          </a:p>
        </p:txBody>
      </p:sp>
      <p:sp>
        <p:nvSpPr>
          <p:cNvPr id="5" name="Alatunnisteen paikkamerkki 4">
            <a:extLst>
              <a:ext uri="{FF2B5EF4-FFF2-40B4-BE49-F238E27FC236}">
                <a16:creationId xmlns:a16="http://schemas.microsoft.com/office/drawing/2014/main" id="{A3BFE950-CC6B-4093-8BCF-D2FD28F8EA7A}"/>
              </a:ext>
            </a:extLst>
          </p:cNvPr>
          <p:cNvSpPr>
            <a:spLocks noGrp="1"/>
          </p:cNvSpPr>
          <p:nvPr>
            <p:ph type="ftr" sz="quarter" idx="11"/>
          </p:nvPr>
        </p:nvSpPr>
        <p:spPr>
          <a:xfrm>
            <a:off x="2664000" y="6435396"/>
            <a:ext cx="4114800" cy="252000"/>
          </a:xfrm>
        </p:spPr>
        <p:txBody>
          <a:bodyPr/>
          <a:lstStyle>
            <a:lvl1pPr>
              <a:defRPr>
                <a:solidFill>
                  <a:schemeClr val="bg1"/>
                </a:solid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3D728AFC-E181-4ACB-83B0-B2ADA427B93C}"/>
              </a:ext>
            </a:extLst>
          </p:cNvPr>
          <p:cNvSpPr>
            <a:spLocks noGrp="1"/>
          </p:cNvSpPr>
          <p:nvPr>
            <p:ph type="sldNum" sz="quarter" idx="12"/>
          </p:nvPr>
        </p:nvSpPr>
        <p:spPr>
          <a:xfrm>
            <a:off x="11304000" y="6435396"/>
            <a:ext cx="684000" cy="252000"/>
          </a:xfrm>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3052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FA5BAD44-FF61-4F7E-BE4C-3B35658E78B4}"/>
              </a:ext>
            </a:extLst>
          </p:cNvPr>
          <p:cNvSpPr>
            <a:spLocks noGrp="1"/>
          </p:cNvSpPr>
          <p:nvPr>
            <p:ph type="pic" sz="quarter" idx="13"/>
          </p:nvPr>
        </p:nvSpPr>
        <p:spPr>
          <a:xfrm>
            <a:off x="220332" y="215409"/>
            <a:ext cx="5056518" cy="6427181"/>
          </a:xfrm>
          <a:custGeom>
            <a:avLst/>
            <a:gdLst>
              <a:gd name="connsiteX0" fmla="*/ 0 w 5056518"/>
              <a:gd name="connsiteY0" fmla="*/ 0 h 6427181"/>
              <a:gd name="connsiteX1" fmla="*/ 5056518 w 5056518"/>
              <a:gd name="connsiteY1" fmla="*/ 0 h 6427181"/>
              <a:gd name="connsiteX2" fmla="*/ 5056518 w 5056518"/>
              <a:gd name="connsiteY2" fmla="*/ 6427181 h 6427181"/>
              <a:gd name="connsiteX3" fmla="*/ 0 w 5056518"/>
              <a:gd name="connsiteY3" fmla="*/ 6427181 h 6427181"/>
              <a:gd name="connsiteX4" fmla="*/ 0 w 5056518"/>
              <a:gd name="connsiteY4" fmla="*/ 0 h 6427181"/>
              <a:gd name="connsiteX0" fmla="*/ 0 w 5056518"/>
              <a:gd name="connsiteY0" fmla="*/ 0 h 6427181"/>
              <a:gd name="connsiteX1" fmla="*/ 2379993 w 5056518"/>
              <a:gd name="connsiteY1" fmla="*/ 3666 h 6427181"/>
              <a:gd name="connsiteX2" fmla="*/ 5056518 w 5056518"/>
              <a:gd name="connsiteY2" fmla="*/ 0 h 6427181"/>
              <a:gd name="connsiteX3" fmla="*/ 5056518 w 5056518"/>
              <a:gd name="connsiteY3" fmla="*/ 6427181 h 6427181"/>
              <a:gd name="connsiteX4" fmla="*/ 0 w 5056518"/>
              <a:gd name="connsiteY4" fmla="*/ 6427181 h 6427181"/>
              <a:gd name="connsiteX5" fmla="*/ 0 w 5056518"/>
              <a:gd name="connsiteY5" fmla="*/ 0 h 6427181"/>
              <a:gd name="connsiteX0" fmla="*/ 0 w 5056518"/>
              <a:gd name="connsiteY0" fmla="*/ 0 h 6427181"/>
              <a:gd name="connsiteX1" fmla="*/ 2379993 w 5056518"/>
              <a:gd name="connsiteY1" fmla="*/ 3666 h 6427181"/>
              <a:gd name="connsiteX2" fmla="*/ 5056518 w 5056518"/>
              <a:gd name="connsiteY2" fmla="*/ 6427181 h 6427181"/>
              <a:gd name="connsiteX3" fmla="*/ 0 w 5056518"/>
              <a:gd name="connsiteY3" fmla="*/ 6427181 h 6427181"/>
              <a:gd name="connsiteX4" fmla="*/ 0 w 5056518"/>
              <a:gd name="connsiteY4" fmla="*/ 0 h 642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518" h="6427181">
                <a:moveTo>
                  <a:pt x="0" y="0"/>
                </a:moveTo>
                <a:lnTo>
                  <a:pt x="2379993" y="3666"/>
                </a:lnTo>
                <a:lnTo>
                  <a:pt x="5056518" y="6427181"/>
                </a:lnTo>
                <a:lnTo>
                  <a:pt x="0" y="6427181"/>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pic>
        <p:nvPicPr>
          <p:cNvPr id="7" name="Kuva 9">
            <a:extLst>
              <a:ext uri="{FF2B5EF4-FFF2-40B4-BE49-F238E27FC236}">
                <a16:creationId xmlns:a16="http://schemas.microsoft.com/office/drawing/2014/main" id="{0700315B-21C2-4903-A3AB-D1CEE228BD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8" name="Tekstin paikkamerkki 17">
            <a:extLst>
              <a:ext uri="{FF2B5EF4-FFF2-40B4-BE49-F238E27FC236}">
                <a16:creationId xmlns:a16="http://schemas.microsoft.com/office/drawing/2014/main" id="{B6283D44-332F-4D14-98C4-07FB68CBB84C}"/>
              </a:ext>
            </a:extLst>
          </p:cNvPr>
          <p:cNvSpPr>
            <a:spLocks noGrp="1"/>
          </p:cNvSpPr>
          <p:nvPr>
            <p:ph type="body" sz="quarter" idx="17" hasCustomPrompt="1"/>
          </p:nvPr>
        </p:nvSpPr>
        <p:spPr>
          <a:xfrm flipV="1">
            <a:off x="215897" y="215900"/>
            <a:ext cx="5060950" cy="2098675"/>
          </a:xfrm>
          <a:prstGeom prst="rtTriangle">
            <a:avLst/>
          </a:prstGeom>
          <a:solidFill>
            <a:srgbClr val="00AEB2">
              <a:alpha val="80000"/>
            </a:srgbClr>
          </a:solidFill>
        </p:spPr>
        <p:txBody>
          <a:bodyPr/>
          <a:lstStyle>
            <a:lvl1pPr marL="0" indent="0" algn="ctr">
              <a:buNone/>
              <a:defRPr>
                <a:noFill/>
              </a:defRPr>
            </a:lvl1pPr>
          </a:lstStyle>
          <a:p>
            <a:pPr lvl="0"/>
            <a:r>
              <a:rPr lang="fi-FI"/>
              <a:t>ei tekstiä tähän2</a:t>
            </a:r>
          </a:p>
        </p:txBody>
      </p:sp>
      <p:sp>
        <p:nvSpPr>
          <p:cNvPr id="4" name="Päivämäärän paikkamerkki 3">
            <a:extLst>
              <a:ext uri="{FF2B5EF4-FFF2-40B4-BE49-F238E27FC236}">
                <a16:creationId xmlns:a16="http://schemas.microsoft.com/office/drawing/2014/main" id="{E8EFFF2B-828E-457A-9813-732B73E0EA3F}"/>
              </a:ext>
            </a:extLst>
          </p:cNvPr>
          <p:cNvSpPr>
            <a:spLocks noGrp="1"/>
          </p:cNvSpPr>
          <p:nvPr>
            <p:ph type="dt" sz="half" idx="18"/>
          </p:nvPr>
        </p:nvSpPr>
        <p:spPr>
          <a:xfrm>
            <a:off x="9360000" y="6435396"/>
            <a:ext cx="1872000" cy="252000"/>
          </a:xfrm>
          <a:prstGeom prst="rect">
            <a:avLst/>
          </a:prstGeom>
        </p:spPr>
        <p:txBody>
          <a:bodyPr/>
          <a:lstStyle>
            <a:lvl1pPr>
              <a:defRPr>
                <a:noFill/>
              </a:defRPr>
            </a:lvl1pPr>
          </a:lstStyle>
          <a:p>
            <a:fld id="{A91BAF43-AC44-4D5B-B0BD-9D9BF5F979BB}" type="datetime1">
              <a:rPr lang="fi-FI" smtClean="0"/>
              <a:t>15.1.2021</a:t>
            </a:fld>
            <a:endParaRPr lang="fi-FI"/>
          </a:p>
        </p:txBody>
      </p:sp>
      <p:sp>
        <p:nvSpPr>
          <p:cNvPr id="5" name="Alatunnisteen paikkamerkki 4">
            <a:extLst>
              <a:ext uri="{FF2B5EF4-FFF2-40B4-BE49-F238E27FC236}">
                <a16:creationId xmlns:a16="http://schemas.microsoft.com/office/drawing/2014/main" id="{704D34CC-D392-47E9-A07B-4238215DCC26}"/>
              </a:ext>
            </a:extLst>
          </p:cNvPr>
          <p:cNvSpPr>
            <a:spLocks noGrp="1"/>
          </p:cNvSpPr>
          <p:nvPr>
            <p:ph type="ftr" sz="quarter" idx="19"/>
          </p:nvPr>
        </p:nvSpPr>
        <p:spPr>
          <a:xfrm>
            <a:off x="2664000" y="6435396"/>
            <a:ext cx="4114800" cy="252000"/>
          </a:xfrm>
          <a:prstGeom prst="rect">
            <a:avLst/>
          </a:prstGeom>
        </p:spPr>
        <p:txBody>
          <a:bodyPr/>
          <a:lstStyle>
            <a:lvl1pPr>
              <a:defRPr>
                <a:noFill/>
              </a:defRPr>
            </a:lvl1pPr>
          </a:lstStyle>
          <a:p>
            <a:endParaRPr lang="fi-FI"/>
          </a:p>
        </p:txBody>
      </p:sp>
      <p:sp>
        <p:nvSpPr>
          <p:cNvPr id="6" name="Dian numeron paikkamerkki 5">
            <a:extLst>
              <a:ext uri="{FF2B5EF4-FFF2-40B4-BE49-F238E27FC236}">
                <a16:creationId xmlns:a16="http://schemas.microsoft.com/office/drawing/2014/main" id="{006B3E82-5D99-4A81-BC1E-1FFD59BDE289}"/>
              </a:ext>
            </a:extLst>
          </p:cNvPr>
          <p:cNvSpPr>
            <a:spLocks noGrp="1"/>
          </p:cNvSpPr>
          <p:nvPr>
            <p:ph type="sldNum" sz="quarter" idx="20"/>
          </p:nvPr>
        </p:nvSpPr>
        <p:spPr/>
        <p:txBody>
          <a:bodyPr/>
          <a:lstStyle>
            <a:lvl1pPr>
              <a:defRPr>
                <a:no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1338890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Väliotsikkodia 2">
    <p:spTree>
      <p:nvGrpSpPr>
        <p:cNvPr id="1" name=""/>
        <p:cNvGrpSpPr/>
        <p:nvPr/>
      </p:nvGrpSpPr>
      <p:grpSpPr>
        <a:xfrm>
          <a:off x="0" y="0"/>
          <a:ext cx="0" cy="0"/>
          <a:chOff x="0" y="0"/>
          <a:chExt cx="0" cy="0"/>
        </a:xfrm>
      </p:grpSpPr>
      <p:sp>
        <p:nvSpPr>
          <p:cNvPr id="10" name="Kuvan paikkamerkki 7">
            <a:extLst>
              <a:ext uri="{FF2B5EF4-FFF2-40B4-BE49-F238E27FC236}">
                <a16:creationId xmlns:a16="http://schemas.microsoft.com/office/drawing/2014/main" id="{E2CE5E2D-B787-49DF-83D8-31DBA26301D9}"/>
              </a:ext>
            </a:extLst>
          </p:cNvPr>
          <p:cNvSpPr>
            <a:spLocks noGrp="1"/>
          </p:cNvSpPr>
          <p:nvPr>
            <p:ph type="pic" sz="quarter" idx="13"/>
          </p:nvPr>
        </p:nvSpPr>
        <p:spPr bwMode="gray">
          <a:xfrm>
            <a:off x="219075" y="215409"/>
            <a:ext cx="11765027" cy="6427181"/>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6427181">
                <a:moveTo>
                  <a:pt x="1256" y="0"/>
                </a:moveTo>
                <a:lnTo>
                  <a:pt x="11765027" y="0"/>
                </a:lnTo>
                <a:lnTo>
                  <a:pt x="11765027" y="6427181"/>
                </a:lnTo>
                <a:lnTo>
                  <a:pt x="1981200" y="6423516"/>
                </a:lnTo>
                <a:lnTo>
                  <a:pt x="0" y="5604366"/>
                </a:lnTo>
                <a:cubicBezTo>
                  <a:pt x="419" y="3736244"/>
                  <a:pt x="837" y="18681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fld id="{55B28FE7-6F7E-49AD-B55B-BE3AC231651C}" type="datetime1">
              <a:rPr lang="fi-FI" smtClean="0"/>
              <a:t>15.1.2021</a:t>
            </a:fld>
            <a:endParaRPr lang="fi-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r>
              <a:rPr lang="fi-FI"/>
              <a:t>Lentoliikenteen julkisen palveluvelvoitteen oikeatasoisuuden arviointi</a:t>
            </a:r>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45513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Väli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2F752B8B-F8DD-4994-9268-4B71BF1A1C34}"/>
              </a:ext>
            </a:extLst>
          </p:cNvPr>
          <p:cNvSpPr>
            <a:spLocks noGrp="1"/>
          </p:cNvSpPr>
          <p:nvPr>
            <p:ph type="pic" sz="quarter" idx="13"/>
          </p:nvPr>
        </p:nvSpPr>
        <p:spPr bwMode="gray">
          <a:xfrm>
            <a:off x="219075" y="215409"/>
            <a:ext cx="11765027" cy="5566266"/>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1765027 w 11765027"/>
              <a:gd name="connsiteY3" fmla="*/ 6427181 h 6427181"/>
              <a:gd name="connsiteX4" fmla="*/ 1256 w 11765027"/>
              <a:gd name="connsiteY4" fmla="*/ 6427181 h 6427181"/>
              <a:gd name="connsiteX5" fmla="*/ 0 w 11765027"/>
              <a:gd name="connsiteY5" fmla="*/ 5566266 h 6427181"/>
              <a:gd name="connsiteX6" fmla="*/ 1256 w 11765027"/>
              <a:gd name="connsiteY6"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5568517"/>
              <a:gd name="connsiteX1" fmla="*/ 11765027 w 11765027"/>
              <a:gd name="connsiteY1" fmla="*/ 0 h 5568517"/>
              <a:gd name="connsiteX2" fmla="*/ 11763375 w 11765027"/>
              <a:gd name="connsiteY2" fmla="*/ 670416 h 5568517"/>
              <a:gd name="connsiteX3" fmla="*/ 0 w 11765027"/>
              <a:gd name="connsiteY3" fmla="*/ 5566266 h 5568517"/>
              <a:gd name="connsiteX4" fmla="*/ 1256 w 11765027"/>
              <a:gd name="connsiteY4" fmla="*/ 0 h 5568517"/>
              <a:gd name="connsiteX0" fmla="*/ 1256 w 11765027"/>
              <a:gd name="connsiteY0" fmla="*/ 0 h 5566266"/>
              <a:gd name="connsiteX1" fmla="*/ 11765027 w 11765027"/>
              <a:gd name="connsiteY1" fmla="*/ 0 h 5566266"/>
              <a:gd name="connsiteX2" fmla="*/ 11763375 w 11765027"/>
              <a:gd name="connsiteY2" fmla="*/ 670416 h 5566266"/>
              <a:gd name="connsiteX3" fmla="*/ 0 w 11765027"/>
              <a:gd name="connsiteY3" fmla="*/ 5566266 h 5566266"/>
              <a:gd name="connsiteX4" fmla="*/ 1256 w 11765027"/>
              <a:gd name="connsiteY4" fmla="*/ 0 h 556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5027" h="5566266">
                <a:moveTo>
                  <a:pt x="1256" y="0"/>
                </a:moveTo>
                <a:lnTo>
                  <a:pt x="11765027" y="0"/>
                </a:lnTo>
                <a:cubicBezTo>
                  <a:pt x="11764476" y="223472"/>
                  <a:pt x="11763926" y="446944"/>
                  <a:pt x="11763375" y="670416"/>
                </a:cubicBezTo>
                <a:lnTo>
                  <a:pt x="0" y="5566266"/>
                </a:lnTo>
                <a:cubicBezTo>
                  <a:pt x="419" y="3710844"/>
                  <a:pt x="837" y="18554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9C38B32D-C7A5-4162-B6B4-7DC8E1487CFA}"/>
              </a:ext>
            </a:extLst>
          </p:cNvPr>
          <p:cNvSpPr>
            <a:spLocks noGrp="1"/>
          </p:cNvSpPr>
          <p:nvPr>
            <p:ph type="dt" sz="half" idx="14"/>
          </p:nvPr>
        </p:nvSpPr>
        <p:spPr/>
        <p:txBody>
          <a:bodyPr/>
          <a:lstStyle/>
          <a:p>
            <a:fld id="{9F1F132C-BA0E-44A8-9D86-E836CD00340F}" type="datetime1">
              <a:rPr lang="fi-FI" smtClean="0"/>
              <a:t>15.1.2021</a:t>
            </a:fld>
            <a:endParaRPr lang="fi-FI"/>
          </a:p>
        </p:txBody>
      </p:sp>
      <p:sp>
        <p:nvSpPr>
          <p:cNvPr id="5" name="Alatunnisteen paikkamerkki 4">
            <a:extLst>
              <a:ext uri="{FF2B5EF4-FFF2-40B4-BE49-F238E27FC236}">
                <a16:creationId xmlns:a16="http://schemas.microsoft.com/office/drawing/2014/main" id="{581E6807-8ABE-4EA4-A52C-2C7FFAFA2223}"/>
              </a:ext>
            </a:extLst>
          </p:cNvPr>
          <p:cNvSpPr>
            <a:spLocks noGrp="1"/>
          </p:cNvSpPr>
          <p:nvPr>
            <p:ph type="ftr" sz="quarter" idx="15"/>
          </p:nvPr>
        </p:nvSpPr>
        <p:spPr/>
        <p:txBody>
          <a:body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44E2A3C5-3133-4EF7-9D6E-5D4F2A8DCFC6}"/>
              </a:ext>
            </a:extLst>
          </p:cNvPr>
          <p:cNvSpPr>
            <a:spLocks noGrp="1"/>
          </p:cNvSpPr>
          <p:nvPr>
            <p:ph type="sldNum" sz="quarter" idx="16"/>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290322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Väliotsikkodia 4">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1C84CBB3-3D4A-4CA8-93C1-245849ACEFE8}"/>
              </a:ext>
            </a:extLst>
          </p:cNvPr>
          <p:cNvSpPr>
            <a:spLocks noGrp="1"/>
          </p:cNvSpPr>
          <p:nvPr>
            <p:ph type="pic" sz="quarter" idx="17"/>
          </p:nvPr>
        </p:nvSpPr>
        <p:spPr bwMode="gray">
          <a:xfrm>
            <a:off x="219075" y="876301"/>
            <a:ext cx="11765027" cy="5766290"/>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871762 w 12635533"/>
              <a:gd name="connsiteY0" fmla="*/ 0 h 6427181"/>
              <a:gd name="connsiteX1" fmla="*/ 12635533 w 12635533"/>
              <a:gd name="connsiteY1" fmla="*/ 0 h 6427181"/>
              <a:gd name="connsiteX2" fmla="*/ 12633881 w 12635533"/>
              <a:gd name="connsiteY2" fmla="*/ 5566266 h 6427181"/>
              <a:gd name="connsiteX3" fmla="*/ 12635533 w 12635533"/>
              <a:gd name="connsiteY3" fmla="*/ 6427181 h 6427181"/>
              <a:gd name="connsiteX4" fmla="*/ 2851706 w 12635533"/>
              <a:gd name="connsiteY4" fmla="*/ 6423516 h 6427181"/>
              <a:gd name="connsiteX5" fmla="*/ 870506 w 12635533"/>
              <a:gd name="connsiteY5" fmla="*/ 5604366 h 6427181"/>
              <a:gd name="connsiteX6" fmla="*/ 870506 w 12635533"/>
              <a:gd name="connsiteY6" fmla="*/ 660891 h 6427181"/>
              <a:gd name="connsiteX7" fmla="*/ 871762 w 12635533"/>
              <a:gd name="connsiteY7" fmla="*/ 0 h 6427181"/>
              <a:gd name="connsiteX0" fmla="*/ 871762 w 12635533"/>
              <a:gd name="connsiteY0" fmla="*/ 0 h 6427181"/>
              <a:gd name="connsiteX1" fmla="*/ 12633881 w 12635533"/>
              <a:gd name="connsiteY1" fmla="*/ 5566266 h 6427181"/>
              <a:gd name="connsiteX2" fmla="*/ 12635533 w 12635533"/>
              <a:gd name="connsiteY2" fmla="*/ 6427181 h 6427181"/>
              <a:gd name="connsiteX3" fmla="*/ 2851706 w 12635533"/>
              <a:gd name="connsiteY3" fmla="*/ 6423516 h 6427181"/>
              <a:gd name="connsiteX4" fmla="*/ 870506 w 12635533"/>
              <a:gd name="connsiteY4" fmla="*/ 5604366 h 6427181"/>
              <a:gd name="connsiteX5" fmla="*/ 870506 w 12635533"/>
              <a:gd name="connsiteY5" fmla="*/ 660891 h 6427181"/>
              <a:gd name="connsiteX6" fmla="*/ 871762 w 12635533"/>
              <a:gd name="connsiteY6" fmla="*/ 0 h 6427181"/>
              <a:gd name="connsiteX0" fmla="*/ 0 w 11765027"/>
              <a:gd name="connsiteY0" fmla="*/ 8 h 5766298"/>
              <a:gd name="connsiteX1" fmla="*/ 11763375 w 11765027"/>
              <a:gd name="connsiteY1" fmla="*/ 4905383 h 5766298"/>
              <a:gd name="connsiteX2" fmla="*/ 11765027 w 11765027"/>
              <a:gd name="connsiteY2" fmla="*/ 5766298 h 5766298"/>
              <a:gd name="connsiteX3" fmla="*/ 1981200 w 11765027"/>
              <a:gd name="connsiteY3" fmla="*/ 5762633 h 5766298"/>
              <a:gd name="connsiteX4" fmla="*/ 0 w 11765027"/>
              <a:gd name="connsiteY4" fmla="*/ 4943483 h 5766298"/>
              <a:gd name="connsiteX5" fmla="*/ 0 w 11765027"/>
              <a:gd name="connsiteY5" fmla="*/ 8 h 5766298"/>
              <a:gd name="connsiteX0" fmla="*/ 0 w 11765027"/>
              <a:gd name="connsiteY0" fmla="*/ 0 h 5766290"/>
              <a:gd name="connsiteX1" fmla="*/ 11763375 w 11765027"/>
              <a:gd name="connsiteY1" fmla="*/ 4905375 h 5766290"/>
              <a:gd name="connsiteX2" fmla="*/ 11765027 w 11765027"/>
              <a:gd name="connsiteY2" fmla="*/ 5766290 h 5766290"/>
              <a:gd name="connsiteX3" fmla="*/ 1981200 w 11765027"/>
              <a:gd name="connsiteY3" fmla="*/ 5762625 h 5766290"/>
              <a:gd name="connsiteX4" fmla="*/ 0 w 11765027"/>
              <a:gd name="connsiteY4" fmla="*/ 4943475 h 5766290"/>
              <a:gd name="connsiteX5" fmla="*/ 0 w 11765027"/>
              <a:gd name="connsiteY5" fmla="*/ 0 h 576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5766290">
                <a:moveTo>
                  <a:pt x="0" y="0"/>
                </a:moveTo>
                <a:lnTo>
                  <a:pt x="11763375" y="4905375"/>
                </a:lnTo>
                <a:cubicBezTo>
                  <a:pt x="11763926" y="5192347"/>
                  <a:pt x="11764476" y="5479318"/>
                  <a:pt x="11765027" y="5766290"/>
                </a:cubicBezTo>
                <a:lnTo>
                  <a:pt x="1981200" y="5762625"/>
                </a:lnTo>
                <a:lnTo>
                  <a:pt x="0" y="4943475"/>
                </a:lnTo>
                <a:lnTo>
                  <a:pt x="0" y="0"/>
                </a:lnTo>
                <a:close/>
              </a:path>
            </a:pathLst>
          </a:custGeom>
          <a:solidFill>
            <a:schemeClr val="bg1">
              <a:lumMod val="95000"/>
            </a:schemeClr>
          </a:solidFill>
        </p:spPr>
        <p:txBody>
          <a:bodyPr rtlCol="0" anchor="ctr">
            <a:noAutofit/>
          </a:bodyPr>
          <a:lstStyle>
            <a:lvl1pPr marL="0" indent="0" algn="l">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3222000" y="0"/>
            <a:ext cx="8118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3222000" y="1998000"/>
            <a:ext cx="8118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45D6E857-0D86-4F3F-9947-AD440C898681}"/>
              </a:ext>
            </a:extLst>
          </p:cNvPr>
          <p:cNvSpPr>
            <a:spLocks noGrp="1"/>
          </p:cNvSpPr>
          <p:nvPr>
            <p:ph type="dt" sz="half" idx="18"/>
          </p:nvPr>
        </p:nvSpPr>
        <p:spPr/>
        <p:txBody>
          <a:bodyPr/>
          <a:lstStyle/>
          <a:p>
            <a:fld id="{E8BE5CA5-C58E-4C4C-AB5B-7B20FF6494E0}" type="datetime1">
              <a:rPr lang="fi-FI" smtClean="0"/>
              <a:t>15.1.2021</a:t>
            </a:fld>
            <a:endParaRPr lang="fi-FI"/>
          </a:p>
        </p:txBody>
      </p:sp>
      <p:sp>
        <p:nvSpPr>
          <p:cNvPr id="5" name="Alatunnisteen paikkamerkki 4">
            <a:extLst>
              <a:ext uri="{FF2B5EF4-FFF2-40B4-BE49-F238E27FC236}">
                <a16:creationId xmlns:a16="http://schemas.microsoft.com/office/drawing/2014/main" id="{CFEE9C7A-4D5B-450A-B8D8-C51F073301E8}"/>
              </a:ext>
            </a:extLst>
          </p:cNvPr>
          <p:cNvSpPr>
            <a:spLocks noGrp="1"/>
          </p:cNvSpPr>
          <p:nvPr>
            <p:ph type="ftr" sz="quarter" idx="19"/>
          </p:nvPr>
        </p:nvSpPr>
        <p:spPr/>
        <p:txBody>
          <a:body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0538E456-1C51-4EC5-AB4B-853D6771C9F7}"/>
              </a:ext>
            </a:extLst>
          </p:cNvPr>
          <p:cNvSpPr>
            <a:spLocks noGrp="1"/>
          </p:cNvSpPr>
          <p:nvPr>
            <p:ph type="sldNum" sz="quarter" idx="20"/>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3695763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914833"/>
            <a:ext cx="6840000" cy="42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fld id="{7B6C574E-9DA0-42C1-8219-BA99ED6D3A5F}" type="datetime1">
              <a:rPr lang="fi-FI" smtClean="0"/>
              <a:t>15.1.2021</a:t>
            </a:fld>
            <a:endParaRPr lang="fi-FI"/>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r>
              <a:rPr lang="fi-FI"/>
              <a:t>Lentoliikenteen julkisen palveluvelvoitteen oikeatasoisuuden arviointi</a:t>
            </a: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8" name="Kuvan paikkamerkki 7">
            <a:extLst>
              <a:ext uri="{FF2B5EF4-FFF2-40B4-BE49-F238E27FC236}">
                <a16:creationId xmlns:a16="http://schemas.microsoft.com/office/drawing/2014/main" id="{DE982506-23B0-45BA-9B62-4A61119ABB96}"/>
              </a:ext>
            </a:extLst>
          </p:cNvPr>
          <p:cNvSpPr>
            <a:spLocks noGrp="1"/>
          </p:cNvSpPr>
          <p:nvPr>
            <p:ph type="pic" sz="quarter" idx="13"/>
          </p:nvPr>
        </p:nvSpPr>
        <p:spPr bwMode="gray">
          <a:xfrm>
            <a:off x="6905625" y="215409"/>
            <a:ext cx="5078478" cy="6090141"/>
          </a:xfrm>
          <a:custGeom>
            <a:avLst/>
            <a:gdLst>
              <a:gd name="connsiteX0" fmla="*/ 0 w 5078478"/>
              <a:gd name="connsiteY0" fmla="*/ 0 h 6090141"/>
              <a:gd name="connsiteX1" fmla="*/ 5078478 w 5078478"/>
              <a:gd name="connsiteY1" fmla="*/ 0 h 6090141"/>
              <a:gd name="connsiteX2" fmla="*/ 5078478 w 5078478"/>
              <a:gd name="connsiteY2" fmla="*/ 6090141 h 6090141"/>
              <a:gd name="connsiteX3" fmla="*/ 0 w 5078478"/>
              <a:gd name="connsiteY3" fmla="*/ 6090141 h 6090141"/>
              <a:gd name="connsiteX4" fmla="*/ 0 w 5078478"/>
              <a:gd name="connsiteY4"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6090141 h 6090141"/>
              <a:gd name="connsiteX5" fmla="*/ 0 w 5078478"/>
              <a:gd name="connsiteY5" fmla="*/ 0 h 6090141"/>
              <a:gd name="connsiteX0" fmla="*/ 0 w 5078478"/>
              <a:gd name="connsiteY0" fmla="*/ 0 h 6090141"/>
              <a:gd name="connsiteX1" fmla="*/ 5078478 w 5078478"/>
              <a:gd name="connsiteY1" fmla="*/ 0 h 6090141"/>
              <a:gd name="connsiteX2" fmla="*/ 5078478 w 5078478"/>
              <a:gd name="connsiteY2" fmla="*/ 6090141 h 6090141"/>
              <a:gd name="connsiteX3" fmla="*/ 2543175 w 5078478"/>
              <a:gd name="connsiteY3" fmla="*/ 6080616 h 6090141"/>
              <a:gd name="connsiteX4" fmla="*/ 0 w 5078478"/>
              <a:gd name="connsiteY4" fmla="*/ 0 h 609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478" h="6090141">
                <a:moveTo>
                  <a:pt x="0" y="0"/>
                </a:moveTo>
                <a:lnTo>
                  <a:pt x="5078478" y="0"/>
                </a:lnTo>
                <a:lnTo>
                  <a:pt x="5078478" y="6090141"/>
                </a:lnTo>
                <a:lnTo>
                  <a:pt x="2543175" y="6080616"/>
                </a:lnTo>
                <a:lnTo>
                  <a:pt x="0" y="0"/>
                </a:ln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a:xfrm>
            <a:off x="612000" y="612000"/>
            <a:ext cx="6840000" cy="1108800"/>
          </a:xfrm>
        </p:spPr>
        <p:txBody>
          <a:bodyPr/>
          <a:lstStyle/>
          <a:p>
            <a:r>
              <a:rPr lang="en-US"/>
              <a:t>Click to edit Master title style</a:t>
            </a:r>
            <a:endParaRPr lang="fi-FI"/>
          </a:p>
        </p:txBody>
      </p:sp>
    </p:spTree>
    <p:extLst>
      <p:ext uri="{BB962C8B-B14F-4D97-AF65-F5344CB8AC3E}">
        <p14:creationId xmlns:p14="http://schemas.microsoft.com/office/powerpoint/2010/main" val="1188791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fld id="{F7BA2049-5B78-4231-AE3D-CA771F999D62}" type="datetime1">
              <a:rPr lang="fi-FI" smtClean="0"/>
              <a:t>15.1.2021</a:t>
            </a:fld>
            <a:endParaRPr lang="fi-FI"/>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r>
              <a:rPr lang="fi-FI"/>
              <a:t>Lentoliikenteen julkisen palveluvelvoitteen oikeatasoisuuden arviointi</a:t>
            </a: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149835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A95E57C-C6EE-4ABF-A73C-A1599E421954}"/>
              </a:ext>
            </a:extLst>
          </p:cNvPr>
          <p:cNvSpPr>
            <a:spLocks noGrp="1"/>
          </p:cNvSpPr>
          <p:nvPr>
            <p:ph type="dt" sz="half" idx="10"/>
          </p:nvPr>
        </p:nvSpPr>
        <p:spPr/>
        <p:txBody>
          <a:bodyPr/>
          <a:lstStyle/>
          <a:p>
            <a:fld id="{86DF34E8-363A-46AC-B56B-7583594A383B}" type="datetime1">
              <a:rPr lang="fi-FI" smtClean="0"/>
              <a:t>15.1.2021</a:t>
            </a:fld>
            <a:endParaRPr lang="fi-FI"/>
          </a:p>
        </p:txBody>
      </p:sp>
      <p:sp>
        <p:nvSpPr>
          <p:cNvPr id="3" name="Alatunnisteen paikkamerkki 2">
            <a:extLst>
              <a:ext uri="{FF2B5EF4-FFF2-40B4-BE49-F238E27FC236}">
                <a16:creationId xmlns:a16="http://schemas.microsoft.com/office/drawing/2014/main" id="{AA5210F4-1AB0-4FEF-A1BD-E1D5F148DB51}"/>
              </a:ext>
            </a:extLst>
          </p:cNvPr>
          <p:cNvSpPr>
            <a:spLocks noGrp="1"/>
          </p:cNvSpPr>
          <p:nvPr>
            <p:ph type="ftr" sz="quarter" idx="11"/>
          </p:nvPr>
        </p:nvSpPr>
        <p:spPr/>
        <p:txBody>
          <a:bodyPr/>
          <a:lstStyle/>
          <a:p>
            <a:r>
              <a:rPr lang="fi-FI"/>
              <a:t>Lentoliikenteen julkisen palveluvelvoitteen oikeatasoisuuden arviointi</a:t>
            </a:r>
          </a:p>
        </p:txBody>
      </p:sp>
      <p:sp>
        <p:nvSpPr>
          <p:cNvPr id="4" name="Dian numeron paikkamerkki 3">
            <a:extLst>
              <a:ext uri="{FF2B5EF4-FFF2-40B4-BE49-F238E27FC236}">
                <a16:creationId xmlns:a16="http://schemas.microsoft.com/office/drawing/2014/main" id="{7CE6992C-6D40-419E-BE16-EEDA7C497F82}"/>
              </a:ext>
            </a:extLst>
          </p:cNvPr>
          <p:cNvSpPr>
            <a:spLocks noGrp="1"/>
          </p:cNvSpPr>
          <p:nvPr>
            <p:ph type="sldNum" sz="quarter" idx="12"/>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1817771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Lopetusdia">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9BF07D92-D3B1-4E5D-B9DB-D08A8026CA30}"/>
              </a:ext>
            </a:extLst>
          </p:cNvPr>
          <p:cNvSpPr>
            <a:spLocks/>
          </p:cNvSpPr>
          <p:nvPr/>
        </p:nvSpPr>
        <p:spPr bwMode="white">
          <a:xfrm>
            <a:off x="215900" y="215900"/>
            <a:ext cx="9167813" cy="6426200"/>
          </a:xfrm>
          <a:custGeom>
            <a:avLst/>
            <a:gdLst>
              <a:gd name="T0" fmla="*/ 2147483646 w 25436"/>
              <a:gd name="T1" fmla="*/ 2147483646 h 17850"/>
              <a:gd name="T2" fmla="*/ 0 w 25436"/>
              <a:gd name="T3" fmla="*/ 2147483646 h 17850"/>
              <a:gd name="T4" fmla="*/ 0 w 25436"/>
              <a:gd name="T5" fmla="*/ 0 h 17850"/>
              <a:gd name="T6" fmla="*/ 2147483646 w 25436"/>
              <a:gd name="T7" fmla="*/ 0 h 17850"/>
              <a:gd name="T8" fmla="*/ 2147483646 w 25436"/>
              <a:gd name="T9" fmla="*/ 2147483646 h 17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6" h="17850">
                <a:moveTo>
                  <a:pt x="25436" y="17850"/>
                </a:moveTo>
                <a:lnTo>
                  <a:pt x="0" y="17850"/>
                </a:lnTo>
                <a:lnTo>
                  <a:pt x="0" y="0"/>
                </a:lnTo>
                <a:lnTo>
                  <a:pt x="17985" y="0"/>
                </a:lnTo>
                <a:lnTo>
                  <a:pt x="25436" y="17850"/>
                </a:lnTo>
                <a:close/>
              </a:path>
            </a:pathLst>
          </a:custGeom>
          <a:solidFill>
            <a:srgbClr val="00AE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0" name="Kuva 9">
            <a:extLst>
              <a:ext uri="{FF2B5EF4-FFF2-40B4-BE49-F238E27FC236}">
                <a16:creationId xmlns:a16="http://schemas.microsoft.com/office/drawing/2014/main" id="{9E71B6FA-641D-4AEA-82B6-22F19025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163638"/>
            <a:ext cx="33877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12000" y="2538000"/>
            <a:ext cx="6930000" cy="1800000"/>
          </a:xfrm>
        </p:spPr>
        <p:txBody>
          <a:bodyPr anchor="b">
            <a:noAutofit/>
          </a:bodyPr>
          <a:lstStyle>
            <a:lvl1pPr algn="l">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612000" y="4518000"/>
            <a:ext cx="6930000" cy="972000"/>
          </a:xfrm>
        </p:spPr>
        <p:txBody>
          <a:bodyPr anchor="t">
            <a:norm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824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hasCustomPrompt="1"/>
          </p:nvPr>
        </p:nvSpPr>
        <p:spPr>
          <a:xfrm>
            <a:off x="616767"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hasCustomPrompt="1"/>
          </p:nvPr>
        </p:nvSpPr>
        <p:spPr>
          <a:xfrm>
            <a:off x="6172200" y="1915334"/>
            <a:ext cx="5184000" cy="432000"/>
          </a:xfrm>
        </p:spPr>
        <p:txBody>
          <a:bodyPr anchor="t">
            <a:no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Lisää otsikko</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347333"/>
            <a:ext cx="5184000" cy="381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a:xfrm>
            <a:off x="9360000" y="6435396"/>
            <a:ext cx="1872000" cy="252000"/>
          </a:xfrm>
          <a:prstGeom prst="rect">
            <a:avLst/>
          </a:prstGeom>
        </p:spPr>
        <p:txBody>
          <a:bodyPr/>
          <a:lstStyle/>
          <a:p>
            <a:fld id="{A490051E-A78B-4228-AE78-AE8A46AFFAA5}" type="datetime1">
              <a:rPr lang="fi-FI" smtClean="0"/>
              <a:t>15.1.2021</a:t>
            </a:fld>
            <a:endParaRPr lang="fi-FI"/>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a:xfrm>
            <a:off x="2664000" y="6435396"/>
            <a:ext cx="4114800" cy="252000"/>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fld id="{E97DE6E4-DC77-456C-872A-552B509F49AF}" type="slidenum">
              <a:rPr lang="fi-FI" smtClean="0"/>
              <a:t>‹#›</a:t>
            </a:fld>
            <a:endParaRPr lang="fi-FI"/>
          </a:p>
        </p:txBody>
      </p:sp>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724870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Väliotsikkodia">
    <p:bg>
      <p:bgPr>
        <a:solidFill>
          <a:srgbClr val="00AEB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392000" y="2538000"/>
            <a:ext cx="6930000" cy="1800000"/>
          </a:xfrm>
        </p:spPr>
        <p:txBody>
          <a:bodyPr anchor="b">
            <a:noAutofit/>
          </a:bodyPr>
          <a:lstStyle>
            <a:lvl1pPr algn="r">
              <a:defRPr sz="5000" b="0" cap="none" baseline="0">
                <a:solidFill>
                  <a:schemeClr val="bg1"/>
                </a:solidFill>
              </a:defRPr>
            </a:lvl1pPr>
          </a:lstStyle>
          <a:p>
            <a:r>
              <a:rPr lang="en-US"/>
              <a:t>Click to edit Master title style</a:t>
            </a:r>
            <a:endParaRPr lang="fi-FI"/>
          </a:p>
        </p:txBody>
      </p:sp>
      <p:sp>
        <p:nvSpPr>
          <p:cNvPr id="3" name="Tekstin paikkamerkki 2"/>
          <p:cNvSpPr>
            <a:spLocks noGrp="1"/>
          </p:cNvSpPr>
          <p:nvPr>
            <p:ph type="body" idx="1"/>
          </p:nvPr>
        </p:nvSpPr>
        <p:spPr>
          <a:xfrm>
            <a:off x="4392000" y="4518000"/>
            <a:ext cx="6930000" cy="972000"/>
          </a:xfrm>
        </p:spPr>
        <p:txBody>
          <a:bodyPr anchor="t">
            <a:normAutofit/>
          </a:bodyPr>
          <a:lstStyle>
            <a:lvl1pPr marL="0" indent="0" algn="r">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Freeform 5">
            <a:extLst>
              <a:ext uri="{FF2B5EF4-FFF2-40B4-BE49-F238E27FC236}">
                <a16:creationId xmlns:a16="http://schemas.microsoft.com/office/drawing/2014/main" id="{662BE981-6785-4A7C-82B1-ACDBE1F3E645}"/>
              </a:ext>
            </a:extLst>
          </p:cNvPr>
          <p:cNvSpPr>
            <a:spLocks noEditPoints="1"/>
          </p:cNvSpPr>
          <p:nvPr/>
        </p:nvSpPr>
        <p:spPr bwMode="white">
          <a:xfrm>
            <a:off x="0" y="0"/>
            <a:ext cx="12193588" cy="6858000"/>
          </a:xfrm>
          <a:custGeom>
            <a:avLst/>
            <a:gdLst>
              <a:gd name="T0" fmla="*/ 0 w 33867"/>
              <a:gd name="T1" fmla="*/ 0 h 19050"/>
              <a:gd name="T2" fmla="*/ 2147483646 w 33867"/>
              <a:gd name="T3" fmla="*/ 0 h 19050"/>
              <a:gd name="T4" fmla="*/ 2147483646 w 33867"/>
              <a:gd name="T5" fmla="*/ 2147483646 h 19050"/>
              <a:gd name="T6" fmla="*/ 0 w 33867"/>
              <a:gd name="T7" fmla="*/ 2147483646 h 19050"/>
              <a:gd name="T8" fmla="*/ 0 w 33867"/>
              <a:gd name="T9" fmla="*/ 0 h 19050"/>
              <a:gd name="T10" fmla="*/ 2147483646 w 33867"/>
              <a:gd name="T11" fmla="*/ 2147483646 h 19050"/>
              <a:gd name="T12" fmla="*/ 2147483646 w 33867"/>
              <a:gd name="T13" fmla="*/ 2147483646 h 19050"/>
              <a:gd name="T14" fmla="*/ 2147483646 w 33867"/>
              <a:gd name="T15" fmla="*/ 2147483646 h 19050"/>
              <a:gd name="T16" fmla="*/ 2147483646 w 33867"/>
              <a:gd name="T17" fmla="*/ 2147483646 h 19050"/>
              <a:gd name="T18" fmla="*/ 2147483646 w 33867"/>
              <a:gd name="T19" fmla="*/ 2147483646 h 19050"/>
              <a:gd name="T20" fmla="*/ 2147483646 w 33867"/>
              <a:gd name="T21" fmla="*/ 2147483646 h 190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867" h="19050">
                <a:moveTo>
                  <a:pt x="0" y="0"/>
                </a:moveTo>
                <a:lnTo>
                  <a:pt x="33867" y="0"/>
                </a:lnTo>
                <a:lnTo>
                  <a:pt x="33867" y="19050"/>
                </a:lnTo>
                <a:lnTo>
                  <a:pt x="0" y="19050"/>
                </a:lnTo>
                <a:lnTo>
                  <a:pt x="0" y="0"/>
                </a:lnTo>
                <a:close/>
                <a:moveTo>
                  <a:pt x="33270" y="18450"/>
                </a:moveTo>
                <a:lnTo>
                  <a:pt x="5861" y="18450"/>
                </a:lnTo>
                <a:lnTo>
                  <a:pt x="600" y="16257"/>
                </a:lnTo>
                <a:lnTo>
                  <a:pt x="600" y="600"/>
                </a:lnTo>
                <a:lnTo>
                  <a:pt x="33270" y="600"/>
                </a:lnTo>
                <a:lnTo>
                  <a:pt x="33270" y="184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pic>
        <p:nvPicPr>
          <p:cNvPr id="13" name="Kuva 11">
            <a:extLst>
              <a:ext uri="{FF2B5EF4-FFF2-40B4-BE49-F238E27FC236}">
                <a16:creationId xmlns:a16="http://schemas.microsoft.com/office/drawing/2014/main" id="{65B3D21D-D2FF-4E63-ACEC-CAD9930156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äivämäärän paikkamerkki 3">
            <a:extLst>
              <a:ext uri="{FF2B5EF4-FFF2-40B4-BE49-F238E27FC236}">
                <a16:creationId xmlns:a16="http://schemas.microsoft.com/office/drawing/2014/main" id="{1E7466B7-5E51-46C7-81ED-A537C82FEB63}"/>
              </a:ext>
            </a:extLst>
          </p:cNvPr>
          <p:cNvSpPr>
            <a:spLocks noGrp="1"/>
          </p:cNvSpPr>
          <p:nvPr>
            <p:ph type="dt" sz="half" idx="10"/>
          </p:nvPr>
        </p:nvSpPr>
        <p:spPr>
          <a:xfrm>
            <a:off x="9360000" y="6435396"/>
            <a:ext cx="1872000" cy="252000"/>
          </a:xfrm>
          <a:prstGeom prst="rect">
            <a:avLst/>
          </a:prstGeom>
        </p:spPr>
        <p:txBody>
          <a:bodyPr/>
          <a:lstStyle>
            <a:lvl1pPr>
              <a:defRPr>
                <a:solidFill>
                  <a:schemeClr val="bg1"/>
                </a:solidFill>
              </a:defRPr>
            </a:lvl1pPr>
          </a:lstStyle>
          <a:p>
            <a:fld id="{2F776384-167F-48B4-80FF-3E628D5BA2B4}" type="datetime1">
              <a:rPr lang="fi-FI" smtClean="0"/>
              <a:t>15.1.2021</a:t>
            </a:fld>
            <a:endParaRPr lang="fi-FI"/>
          </a:p>
        </p:txBody>
      </p:sp>
      <p:sp>
        <p:nvSpPr>
          <p:cNvPr id="5" name="Alatunnisteen paikkamerkki 4">
            <a:extLst>
              <a:ext uri="{FF2B5EF4-FFF2-40B4-BE49-F238E27FC236}">
                <a16:creationId xmlns:a16="http://schemas.microsoft.com/office/drawing/2014/main" id="{A3BFE950-CC6B-4093-8BCF-D2FD28F8EA7A}"/>
              </a:ext>
            </a:extLst>
          </p:cNvPr>
          <p:cNvSpPr>
            <a:spLocks noGrp="1"/>
          </p:cNvSpPr>
          <p:nvPr>
            <p:ph type="ftr" sz="quarter" idx="11"/>
          </p:nvPr>
        </p:nvSpPr>
        <p:spPr>
          <a:xfrm>
            <a:off x="2664000" y="6435396"/>
            <a:ext cx="4114800" cy="252000"/>
          </a:xfrm>
          <a:prstGeom prst="rect">
            <a:avLst/>
          </a:prstGeom>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3D728AFC-E181-4ACB-83B0-B2ADA427B93C}"/>
              </a:ext>
            </a:extLst>
          </p:cNvPr>
          <p:cNvSpPr>
            <a:spLocks noGrp="1"/>
          </p:cNvSpPr>
          <p:nvPr>
            <p:ph type="sldNum" sz="quarter" idx="12"/>
          </p:nvPr>
        </p:nvSpPr>
        <p:spPr>
          <a:xfrm>
            <a:off x="11304000" y="6435396"/>
            <a:ext cx="684000" cy="252000"/>
          </a:xfrm>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312932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äliotsikkodia 2">
    <p:spTree>
      <p:nvGrpSpPr>
        <p:cNvPr id="1" name=""/>
        <p:cNvGrpSpPr/>
        <p:nvPr/>
      </p:nvGrpSpPr>
      <p:grpSpPr>
        <a:xfrm>
          <a:off x="0" y="0"/>
          <a:ext cx="0" cy="0"/>
          <a:chOff x="0" y="0"/>
          <a:chExt cx="0" cy="0"/>
        </a:xfrm>
      </p:grpSpPr>
      <p:sp>
        <p:nvSpPr>
          <p:cNvPr id="10" name="Kuvan paikkamerkki 7">
            <a:extLst>
              <a:ext uri="{FF2B5EF4-FFF2-40B4-BE49-F238E27FC236}">
                <a16:creationId xmlns:a16="http://schemas.microsoft.com/office/drawing/2014/main" id="{E2CE5E2D-B787-49DF-83D8-31DBA26301D9}"/>
              </a:ext>
            </a:extLst>
          </p:cNvPr>
          <p:cNvSpPr>
            <a:spLocks noGrp="1"/>
          </p:cNvSpPr>
          <p:nvPr>
            <p:ph type="pic" sz="quarter" idx="13"/>
          </p:nvPr>
        </p:nvSpPr>
        <p:spPr bwMode="gray">
          <a:xfrm>
            <a:off x="219075" y="215409"/>
            <a:ext cx="11765027" cy="6427181"/>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604366 h 6427181"/>
              <a:gd name="connsiteX5" fmla="*/ 1256 w 11765027"/>
              <a:gd name="connsiteY5"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1256 w 11765027"/>
              <a:gd name="connsiteY4" fmla="*/ 6427181 h 6427181"/>
              <a:gd name="connsiteX5" fmla="*/ 0 w 11765027"/>
              <a:gd name="connsiteY5" fmla="*/ 5604366 h 6427181"/>
              <a:gd name="connsiteX6" fmla="*/ 1256 w 11765027"/>
              <a:gd name="connsiteY6"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981200 w 11765027"/>
              <a:gd name="connsiteY3" fmla="*/ 6423516 h 6427181"/>
              <a:gd name="connsiteX4" fmla="*/ 0 w 11765027"/>
              <a:gd name="connsiteY4" fmla="*/ 5604366 h 6427181"/>
              <a:gd name="connsiteX5" fmla="*/ 1256 w 11765027"/>
              <a:gd name="connsiteY5" fmla="*/ 0 h 64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5027" h="6427181">
                <a:moveTo>
                  <a:pt x="1256" y="0"/>
                </a:moveTo>
                <a:lnTo>
                  <a:pt x="11765027" y="0"/>
                </a:lnTo>
                <a:lnTo>
                  <a:pt x="11765027" y="6427181"/>
                </a:lnTo>
                <a:lnTo>
                  <a:pt x="1981200" y="6423516"/>
                </a:lnTo>
                <a:lnTo>
                  <a:pt x="0" y="5604366"/>
                </a:lnTo>
                <a:cubicBezTo>
                  <a:pt x="419" y="3736244"/>
                  <a:pt x="837" y="18681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a:xfrm>
            <a:off x="9360000" y="6435396"/>
            <a:ext cx="1872000" cy="252000"/>
          </a:xfrm>
          <a:prstGeom prst="rect">
            <a:avLst/>
          </a:prstGeom>
        </p:spPr>
        <p:txBody>
          <a:bodyPr/>
          <a:lstStyle>
            <a:lvl1pPr>
              <a:defRPr>
                <a:solidFill>
                  <a:schemeClr val="bg1"/>
                </a:solidFill>
              </a:defRPr>
            </a:lvl1pPr>
          </a:lstStyle>
          <a:p>
            <a:fld id="{CA36126A-0AA3-48B1-B275-DF2A66F66F54}" type="datetime1">
              <a:rPr lang="fi-FI" smtClean="0"/>
              <a:t>15.1.2021</a:t>
            </a:fld>
            <a:endParaRPr lang="fi-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a:xfrm>
            <a:off x="2664000" y="6435396"/>
            <a:ext cx="4114800" cy="252000"/>
          </a:xfrm>
          <a:prstGeom prst="rect">
            <a:avLst/>
          </a:prstGeom>
        </p:spPr>
        <p:txBody>
          <a:bodyPr/>
          <a:lstStyle>
            <a:lvl1pPr>
              <a:defRPr>
                <a:solidFill>
                  <a:schemeClr val="bg1"/>
                </a:solidFill>
              </a:defRPr>
            </a:lvl1pPr>
          </a:lstStyle>
          <a:p>
            <a:endParaRPr lang="fi-FI"/>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fld id="{E97DE6E4-DC77-456C-872A-552B509F49AF}" type="slidenum">
              <a:rPr lang="fi-FI" smtClean="0"/>
              <a:t>‹#›</a:t>
            </a:fld>
            <a:endParaRPr lang="fi-FI"/>
          </a:p>
        </p:txBody>
      </p:sp>
    </p:spTree>
    <p:extLst>
      <p:ext uri="{BB962C8B-B14F-4D97-AF65-F5344CB8AC3E}">
        <p14:creationId xmlns:p14="http://schemas.microsoft.com/office/powerpoint/2010/main" val="177146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äliotsikkodia 3">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2F752B8B-F8DD-4994-9268-4B71BF1A1C34}"/>
              </a:ext>
            </a:extLst>
          </p:cNvPr>
          <p:cNvSpPr>
            <a:spLocks noGrp="1"/>
          </p:cNvSpPr>
          <p:nvPr>
            <p:ph type="pic" sz="quarter" idx="13"/>
          </p:nvPr>
        </p:nvSpPr>
        <p:spPr bwMode="gray">
          <a:xfrm>
            <a:off x="219075" y="215409"/>
            <a:ext cx="11765027" cy="5566266"/>
          </a:xfrm>
          <a:custGeom>
            <a:avLst/>
            <a:gdLst>
              <a:gd name="connsiteX0" fmla="*/ 0 w 11763771"/>
              <a:gd name="connsiteY0" fmla="*/ 0 h 6427181"/>
              <a:gd name="connsiteX1" fmla="*/ 11763771 w 11763771"/>
              <a:gd name="connsiteY1" fmla="*/ 0 h 6427181"/>
              <a:gd name="connsiteX2" fmla="*/ 11763771 w 11763771"/>
              <a:gd name="connsiteY2" fmla="*/ 6427181 h 6427181"/>
              <a:gd name="connsiteX3" fmla="*/ 0 w 11763771"/>
              <a:gd name="connsiteY3" fmla="*/ 6427181 h 6427181"/>
              <a:gd name="connsiteX4" fmla="*/ 0 w 11763771"/>
              <a:gd name="connsiteY4" fmla="*/ 0 h 6427181"/>
              <a:gd name="connsiteX0" fmla="*/ 1256 w 11765027"/>
              <a:gd name="connsiteY0" fmla="*/ 0 h 6427181"/>
              <a:gd name="connsiteX1" fmla="*/ 11765027 w 11765027"/>
              <a:gd name="connsiteY1" fmla="*/ 0 h 6427181"/>
              <a:gd name="connsiteX2" fmla="*/ 11765027 w 11765027"/>
              <a:gd name="connsiteY2" fmla="*/ 6427181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1765027 w 11765027"/>
              <a:gd name="connsiteY3" fmla="*/ 6427181 h 6427181"/>
              <a:gd name="connsiteX4" fmla="*/ 1256 w 11765027"/>
              <a:gd name="connsiteY4" fmla="*/ 6427181 h 6427181"/>
              <a:gd name="connsiteX5" fmla="*/ 0 w 11765027"/>
              <a:gd name="connsiteY5" fmla="*/ 5566266 h 6427181"/>
              <a:gd name="connsiteX6" fmla="*/ 1256 w 11765027"/>
              <a:gd name="connsiteY6" fmla="*/ 0 h 6427181"/>
              <a:gd name="connsiteX0" fmla="*/ 1256 w 11765027"/>
              <a:gd name="connsiteY0" fmla="*/ 0 h 6427181"/>
              <a:gd name="connsiteX1" fmla="*/ 11765027 w 11765027"/>
              <a:gd name="connsiteY1" fmla="*/ 0 h 6427181"/>
              <a:gd name="connsiteX2" fmla="*/ 11763375 w 11765027"/>
              <a:gd name="connsiteY2" fmla="*/ 670416 h 6427181"/>
              <a:gd name="connsiteX3" fmla="*/ 1256 w 11765027"/>
              <a:gd name="connsiteY3" fmla="*/ 6427181 h 6427181"/>
              <a:gd name="connsiteX4" fmla="*/ 0 w 11765027"/>
              <a:gd name="connsiteY4" fmla="*/ 5566266 h 6427181"/>
              <a:gd name="connsiteX5" fmla="*/ 1256 w 11765027"/>
              <a:gd name="connsiteY5" fmla="*/ 0 h 6427181"/>
              <a:gd name="connsiteX0" fmla="*/ 1256 w 11765027"/>
              <a:gd name="connsiteY0" fmla="*/ 0 h 5568517"/>
              <a:gd name="connsiteX1" fmla="*/ 11765027 w 11765027"/>
              <a:gd name="connsiteY1" fmla="*/ 0 h 5568517"/>
              <a:gd name="connsiteX2" fmla="*/ 11763375 w 11765027"/>
              <a:gd name="connsiteY2" fmla="*/ 670416 h 5568517"/>
              <a:gd name="connsiteX3" fmla="*/ 0 w 11765027"/>
              <a:gd name="connsiteY3" fmla="*/ 5566266 h 5568517"/>
              <a:gd name="connsiteX4" fmla="*/ 1256 w 11765027"/>
              <a:gd name="connsiteY4" fmla="*/ 0 h 5568517"/>
              <a:gd name="connsiteX0" fmla="*/ 1256 w 11765027"/>
              <a:gd name="connsiteY0" fmla="*/ 0 h 5566266"/>
              <a:gd name="connsiteX1" fmla="*/ 11765027 w 11765027"/>
              <a:gd name="connsiteY1" fmla="*/ 0 h 5566266"/>
              <a:gd name="connsiteX2" fmla="*/ 11763375 w 11765027"/>
              <a:gd name="connsiteY2" fmla="*/ 670416 h 5566266"/>
              <a:gd name="connsiteX3" fmla="*/ 0 w 11765027"/>
              <a:gd name="connsiteY3" fmla="*/ 5566266 h 5566266"/>
              <a:gd name="connsiteX4" fmla="*/ 1256 w 11765027"/>
              <a:gd name="connsiteY4" fmla="*/ 0 h 556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5027" h="5566266">
                <a:moveTo>
                  <a:pt x="1256" y="0"/>
                </a:moveTo>
                <a:lnTo>
                  <a:pt x="11765027" y="0"/>
                </a:lnTo>
                <a:cubicBezTo>
                  <a:pt x="11764476" y="223472"/>
                  <a:pt x="11763926" y="446944"/>
                  <a:pt x="11763375" y="670416"/>
                </a:cubicBezTo>
                <a:lnTo>
                  <a:pt x="0" y="5566266"/>
                </a:lnTo>
                <a:cubicBezTo>
                  <a:pt x="419" y="3710844"/>
                  <a:pt x="837" y="1855422"/>
                  <a:pt x="1256" y="0"/>
                </a:cubicBezTo>
                <a:close/>
              </a:path>
            </a:pathLst>
          </a:custGeom>
          <a:solidFill>
            <a:schemeClr val="bg1">
              <a:lumMod val="95000"/>
            </a:schemeClr>
          </a:solidFill>
        </p:spPr>
        <p:txBody>
          <a:bodyPr rtlCol="0">
            <a:noAutofit/>
          </a:bodyPr>
          <a:lstStyle>
            <a:lvl1pPr marL="0" indent="0" algn="ctr">
              <a:buNone/>
              <a:defRPr b="1" i="1"/>
            </a:lvl1pPr>
          </a:lstStyle>
          <a:p>
            <a:pPr lvl="0"/>
            <a:r>
              <a:rPr lang="en-US" noProof="0"/>
              <a:t>Click icon to add picture</a:t>
            </a:r>
            <a:endParaRPr lang="fi-FI" noProof="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4410000" y="2538000"/>
            <a:ext cx="6930000" cy="1800000"/>
          </a:xfrm>
        </p:spPr>
        <p:txBody>
          <a:bodyPr anchor="b"/>
          <a:lstStyle>
            <a:lvl1pPr algn="r">
              <a:defRPr sz="5000" b="0">
                <a:solidFill>
                  <a:srgbClr val="018285"/>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4410000" y="4518000"/>
            <a:ext cx="6930000" cy="972000"/>
          </a:xfrm>
        </p:spPr>
        <p:txBody>
          <a:bodyPr>
            <a:noAutofit/>
          </a:bodyPr>
          <a:lstStyle>
            <a:lvl1pPr marL="0" indent="0" algn="r">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9C38B32D-C7A5-4162-B6B4-7DC8E1487CFA}"/>
              </a:ext>
            </a:extLst>
          </p:cNvPr>
          <p:cNvSpPr>
            <a:spLocks noGrp="1"/>
          </p:cNvSpPr>
          <p:nvPr>
            <p:ph type="dt" sz="half" idx="14"/>
          </p:nvPr>
        </p:nvSpPr>
        <p:spPr>
          <a:xfrm>
            <a:off x="9360000" y="6435396"/>
            <a:ext cx="1872000" cy="252000"/>
          </a:xfrm>
          <a:prstGeom prst="rect">
            <a:avLst/>
          </a:prstGeom>
        </p:spPr>
        <p:txBody>
          <a:bodyPr/>
          <a:lstStyle/>
          <a:p>
            <a:fld id="{C9A4BD02-38AF-4414-9C08-B91491E365B6}" type="datetime1">
              <a:rPr lang="fi-FI" smtClean="0"/>
              <a:t>15.1.2021</a:t>
            </a:fld>
            <a:endParaRPr lang="fi-FI"/>
          </a:p>
        </p:txBody>
      </p:sp>
      <p:sp>
        <p:nvSpPr>
          <p:cNvPr id="5" name="Alatunnisteen paikkamerkki 4">
            <a:extLst>
              <a:ext uri="{FF2B5EF4-FFF2-40B4-BE49-F238E27FC236}">
                <a16:creationId xmlns:a16="http://schemas.microsoft.com/office/drawing/2014/main" id="{581E6807-8ABE-4EA4-A52C-2C7FFAFA2223}"/>
              </a:ext>
            </a:extLst>
          </p:cNvPr>
          <p:cNvSpPr>
            <a:spLocks noGrp="1"/>
          </p:cNvSpPr>
          <p:nvPr>
            <p:ph type="ftr" sz="quarter" idx="15"/>
          </p:nvPr>
        </p:nvSpPr>
        <p:spPr>
          <a:xfrm>
            <a:off x="2664000" y="6435396"/>
            <a:ext cx="4114800" cy="252000"/>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44E2A3C5-3133-4EF7-9D6E-5D4F2A8DCFC6}"/>
              </a:ext>
            </a:extLst>
          </p:cNvPr>
          <p:cNvSpPr>
            <a:spLocks noGrp="1"/>
          </p:cNvSpPr>
          <p:nvPr>
            <p:ph type="sldNum" sz="quarter" idx="16"/>
          </p:nvPr>
        </p:nvSpPr>
        <p:spPr/>
        <p:txBody>
          <a:bodyPr/>
          <a:lstStyle/>
          <a:p>
            <a:fld id="{E97DE6E4-DC77-456C-872A-552B509F49AF}" type="slidenum">
              <a:rPr lang="fi-FI" smtClean="0"/>
              <a:t>‹#›</a:t>
            </a:fld>
            <a:endParaRPr lang="fi-FI"/>
          </a:p>
        </p:txBody>
      </p:sp>
    </p:spTree>
    <p:extLst>
      <p:ext uri="{BB962C8B-B14F-4D97-AF65-F5344CB8AC3E}">
        <p14:creationId xmlns:p14="http://schemas.microsoft.com/office/powerpoint/2010/main" val="94109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908000"/>
            <a:ext cx="10746000" cy="4266000"/>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35396"/>
            <a:ext cx="684000" cy="252000"/>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6E4-DC77-456C-872A-552B509F49AF}" type="slidenum">
              <a:rPr lang="fi-FI" smtClean="0"/>
              <a:t>‹#›</a:t>
            </a:fld>
            <a:endParaRPr lang="fi-FI"/>
          </a:p>
        </p:txBody>
      </p:sp>
      <p:pic>
        <p:nvPicPr>
          <p:cNvPr id="7" name="Kuva 11">
            <a:extLst>
              <a:ext uri="{FF2B5EF4-FFF2-40B4-BE49-F238E27FC236}">
                <a16:creationId xmlns:a16="http://schemas.microsoft.com/office/drawing/2014/main" id="{FF450953-E86B-4CE1-A3E6-114DAF0494A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3783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hf hdr="0" ftr="0" dt="0"/>
  <p:txStyles>
    <p:titleStyle>
      <a:lvl1pPr algn="l" defTabSz="914400" rtl="0" eaLnBrk="1" latinLnBrk="0" hangingPunct="1">
        <a:lnSpc>
          <a:spcPct val="90000"/>
        </a:lnSpc>
        <a:spcBef>
          <a:spcPct val="0"/>
        </a:spcBef>
        <a:buNone/>
        <a:defRPr sz="2800" b="1" kern="1200">
          <a:solidFill>
            <a:srgbClr val="018285"/>
          </a:solidFill>
          <a:latin typeface="+mj-lt"/>
          <a:ea typeface="+mj-ea"/>
          <a:cs typeface="+mj-cs"/>
        </a:defRPr>
      </a:lvl1pPr>
    </p:titleStyle>
    <p:body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89">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908000"/>
            <a:ext cx="10746000" cy="4266000"/>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35396"/>
            <a:ext cx="684000" cy="252000"/>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6E4-DC77-456C-872A-552B509F49AF}" type="slidenum">
              <a:rPr lang="fi-FI" smtClean="0"/>
              <a:t>‹#›</a:t>
            </a:fld>
            <a:endParaRPr lang="fi-FI"/>
          </a:p>
        </p:txBody>
      </p:sp>
      <p:pic>
        <p:nvPicPr>
          <p:cNvPr id="7" name="Kuva 11">
            <a:extLst>
              <a:ext uri="{FF2B5EF4-FFF2-40B4-BE49-F238E27FC236}">
                <a16:creationId xmlns:a16="http://schemas.microsoft.com/office/drawing/2014/main" id="{FF450953-E86B-4CE1-A3E6-114DAF0494A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11640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hf hdr="0" ftr="0" dt="0"/>
  <p:txStyles>
    <p:titleStyle>
      <a:lvl1pPr algn="l" defTabSz="914400" rtl="0" eaLnBrk="1" latinLnBrk="0" hangingPunct="1">
        <a:lnSpc>
          <a:spcPct val="90000"/>
        </a:lnSpc>
        <a:spcBef>
          <a:spcPct val="0"/>
        </a:spcBef>
        <a:buNone/>
        <a:defRPr sz="2800" b="1" kern="1200">
          <a:solidFill>
            <a:srgbClr val="018285"/>
          </a:solidFill>
          <a:latin typeface="+mj-lt"/>
          <a:ea typeface="+mj-ea"/>
          <a:cs typeface="+mj-cs"/>
        </a:defRPr>
      </a:lvl1pPr>
    </p:titleStyle>
    <p:body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89">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908000"/>
            <a:ext cx="10746000" cy="4266000"/>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360000" y="6435396"/>
            <a:ext cx="1872000" cy="252000"/>
          </a:xfrm>
          <a:prstGeom prst="rect">
            <a:avLst/>
          </a:prstGeom>
        </p:spPr>
        <p:txBody>
          <a:bodyPr vert="horz" lIns="91440" tIns="45720" rIns="91440" bIns="45720" rtlCol="0" anchor="ctr"/>
          <a:lstStyle>
            <a:lvl1pPr algn="ctr">
              <a:defRPr sz="1200">
                <a:solidFill>
                  <a:schemeClr val="tx1">
                    <a:tint val="75000"/>
                  </a:schemeClr>
                </a:solidFill>
              </a:defRPr>
            </a:lvl1pPr>
          </a:lstStyle>
          <a:p>
            <a:fld id="{27515EF3-54B0-4EC8-B2CF-7C6288170132}" type="datetime1">
              <a:rPr lang="fi-FI" smtClean="0"/>
              <a:t>15.1.2021</a:t>
            </a:fld>
            <a:endParaRPr lang="fi-FI"/>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664000" y="6435396"/>
            <a:ext cx="4114800" cy="2520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35396"/>
            <a:ext cx="684000" cy="252000"/>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6E4-DC77-456C-872A-552B509F49AF}" type="slidenum">
              <a:rPr lang="fi-FI" smtClean="0"/>
              <a:t>‹#›</a:t>
            </a:fld>
            <a:endParaRPr lang="fi-FI"/>
          </a:p>
        </p:txBody>
      </p:sp>
      <p:pic>
        <p:nvPicPr>
          <p:cNvPr id="7" name="Kuva 11">
            <a:extLst>
              <a:ext uri="{FF2B5EF4-FFF2-40B4-BE49-F238E27FC236}">
                <a16:creationId xmlns:a16="http://schemas.microsoft.com/office/drawing/2014/main" id="{FF450953-E86B-4CE1-A3E6-114DAF0494A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34256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hf hdr="0"/>
  <p:txStyles>
    <p:titleStyle>
      <a:lvl1pPr algn="l" defTabSz="914400" rtl="0" eaLnBrk="1" latinLnBrk="0" hangingPunct="1">
        <a:lnSpc>
          <a:spcPct val="90000"/>
        </a:lnSpc>
        <a:spcBef>
          <a:spcPct val="0"/>
        </a:spcBef>
        <a:buNone/>
        <a:defRPr sz="2800" b="1" kern="1200">
          <a:solidFill>
            <a:srgbClr val="018285"/>
          </a:solidFill>
          <a:latin typeface="+mj-lt"/>
          <a:ea typeface="+mj-ea"/>
          <a:cs typeface="+mj-cs"/>
        </a:defRPr>
      </a:lvl1pPr>
    </p:titleStyle>
    <p:body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89">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908000"/>
            <a:ext cx="10746000" cy="4266000"/>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a:p>
            <a:pPr lvl="5"/>
            <a:r>
              <a:rPr lang="fi-FI"/>
              <a:t>6</a:t>
            </a:r>
          </a:p>
          <a:p>
            <a:pPr lvl="6"/>
            <a:r>
              <a:rPr lang="fi-FI"/>
              <a:t>7</a:t>
            </a:r>
          </a:p>
          <a:p>
            <a:pPr lvl="7"/>
            <a:r>
              <a:rPr lang="fi-FI"/>
              <a:t>8</a:t>
            </a:r>
          </a:p>
          <a:p>
            <a:pPr lvl="8"/>
            <a:r>
              <a:rPr lang="fi-FI"/>
              <a:t>9</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360000" y="6435396"/>
            <a:ext cx="1872000" cy="252000"/>
          </a:xfrm>
          <a:prstGeom prst="rect">
            <a:avLst/>
          </a:prstGeom>
        </p:spPr>
        <p:txBody>
          <a:bodyPr vert="horz" lIns="91440" tIns="45720" rIns="91440" bIns="45720" rtlCol="0" anchor="ctr"/>
          <a:lstStyle>
            <a:lvl1pPr algn="ctr">
              <a:defRPr sz="1200">
                <a:solidFill>
                  <a:schemeClr val="tx1">
                    <a:tint val="75000"/>
                  </a:schemeClr>
                </a:solidFill>
              </a:defRPr>
            </a:lvl1pPr>
          </a:lstStyle>
          <a:p>
            <a:fld id="{27515EF3-54B0-4EC8-B2CF-7C6288170132}" type="datetime1">
              <a:rPr lang="fi-FI" smtClean="0"/>
              <a:t>15.1.2021</a:t>
            </a:fld>
            <a:endParaRPr lang="fi-FI"/>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664000" y="6435396"/>
            <a:ext cx="5546550" cy="2520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Lentoliikenteen julkisen palveluvelvoitteen oikeatasoisuuden arviointi</a:t>
            </a: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35396"/>
            <a:ext cx="684000" cy="252000"/>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6E4-DC77-456C-872A-552B509F49AF}" type="slidenum">
              <a:rPr lang="fi-FI" smtClean="0"/>
              <a:t>‹#›</a:t>
            </a:fld>
            <a:endParaRPr lang="fi-FI"/>
          </a:p>
        </p:txBody>
      </p:sp>
      <p:pic>
        <p:nvPicPr>
          <p:cNvPr id="7" name="Kuva 11">
            <a:extLst>
              <a:ext uri="{FF2B5EF4-FFF2-40B4-BE49-F238E27FC236}">
                <a16:creationId xmlns:a16="http://schemas.microsoft.com/office/drawing/2014/main" id="{FF450953-E86B-4CE1-A3E6-114DAF0494AD}"/>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1138" y="6478588"/>
            <a:ext cx="11731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17194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Lst>
  <p:hf hdr="0"/>
  <p:txStyles>
    <p:titleStyle>
      <a:lvl1pPr algn="l" defTabSz="914400" rtl="0" eaLnBrk="1" latinLnBrk="0" hangingPunct="1">
        <a:lnSpc>
          <a:spcPct val="90000"/>
        </a:lnSpc>
        <a:spcBef>
          <a:spcPct val="0"/>
        </a:spcBef>
        <a:buNone/>
        <a:defRPr sz="2800" b="1" kern="1200">
          <a:solidFill>
            <a:srgbClr val="018285"/>
          </a:solidFill>
          <a:latin typeface="+mj-lt"/>
          <a:ea typeface="+mj-ea"/>
          <a:cs typeface="+mj-cs"/>
        </a:defRPr>
      </a:lvl1pPr>
    </p:titleStyle>
    <p:body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89">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E36961EE-DECA-4B02-BE40-2886B187B342}"/>
              </a:ext>
            </a:extLst>
          </p:cNvPr>
          <p:cNvSpPr>
            <a:spLocks noGrp="1"/>
          </p:cNvSpPr>
          <p:nvPr>
            <p:ph type="ctrTitle"/>
          </p:nvPr>
        </p:nvSpPr>
        <p:spPr/>
        <p:txBody>
          <a:bodyPr/>
          <a:lstStyle/>
          <a:p>
            <a:r>
              <a:rPr lang="fi-FI" sz="3200"/>
              <a:t>Lentoliikenteen julkisen palveluvelvoitteen oikeatasoisuuden arviointi</a:t>
            </a:r>
          </a:p>
        </p:txBody>
      </p:sp>
      <p:sp>
        <p:nvSpPr>
          <p:cNvPr id="10" name="Alaotsikko 9">
            <a:extLst>
              <a:ext uri="{FF2B5EF4-FFF2-40B4-BE49-F238E27FC236}">
                <a16:creationId xmlns:a16="http://schemas.microsoft.com/office/drawing/2014/main" id="{3E79B920-5296-4EDE-939D-98A068B5AFE0}"/>
              </a:ext>
            </a:extLst>
          </p:cNvPr>
          <p:cNvSpPr>
            <a:spLocks noGrp="1"/>
          </p:cNvSpPr>
          <p:nvPr>
            <p:ph type="subTitle" idx="1"/>
          </p:nvPr>
        </p:nvSpPr>
        <p:spPr/>
        <p:txBody>
          <a:bodyPr/>
          <a:lstStyle/>
          <a:p>
            <a:r>
              <a:rPr lang="fi-FI"/>
              <a:t>Raportti 17.12.2020</a:t>
            </a:r>
          </a:p>
          <a:p>
            <a:endParaRPr lang="fi-FI" i="1">
              <a:solidFill>
                <a:srgbClr val="FF0000"/>
              </a:solidFill>
            </a:endParaRPr>
          </a:p>
        </p:txBody>
      </p:sp>
      <p:sp>
        <p:nvSpPr>
          <p:cNvPr id="7" name="Dian numeron paikkamerkki 6">
            <a:extLst>
              <a:ext uri="{FF2B5EF4-FFF2-40B4-BE49-F238E27FC236}">
                <a16:creationId xmlns:a16="http://schemas.microsoft.com/office/drawing/2014/main" id="{57E411B0-F7CF-40BE-BFBB-378AA22923C4}"/>
              </a:ext>
            </a:extLst>
          </p:cNvPr>
          <p:cNvSpPr>
            <a:spLocks noGrp="1"/>
          </p:cNvSpPr>
          <p:nvPr>
            <p:ph type="sldNum" sz="quarter" idx="12"/>
          </p:nvPr>
        </p:nvSpPr>
        <p:spPr/>
        <p:txBody>
          <a:bodyPr/>
          <a:lstStyle/>
          <a:p>
            <a:fld id="{6FE56A51-8810-4865-8945-16E6E50C8EFD}" type="slidenum">
              <a:rPr lang="fi-FI" smtClean="0"/>
              <a:t>1</a:t>
            </a:fld>
            <a:endParaRPr lang="fi-FI"/>
          </a:p>
        </p:txBody>
      </p:sp>
    </p:spTree>
    <p:extLst>
      <p:ext uri="{BB962C8B-B14F-4D97-AF65-F5344CB8AC3E}">
        <p14:creationId xmlns:p14="http://schemas.microsoft.com/office/powerpoint/2010/main" val="1848836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89A6-5037-462C-BE13-F9E2B494EA64}"/>
              </a:ext>
            </a:extLst>
          </p:cNvPr>
          <p:cNvSpPr>
            <a:spLocks noGrp="1"/>
          </p:cNvSpPr>
          <p:nvPr>
            <p:ph type="title"/>
          </p:nvPr>
        </p:nvSpPr>
        <p:spPr>
          <a:xfrm>
            <a:off x="612000" y="612000"/>
            <a:ext cx="7598550" cy="1108800"/>
          </a:xfrm>
        </p:spPr>
        <p:txBody>
          <a:bodyPr/>
          <a:lstStyle/>
          <a:p>
            <a:r>
              <a:rPr lang="fi-FI"/>
              <a:t>Huoltovarmuus ei edellytä reittiyhteyksiä kaikkialle</a:t>
            </a:r>
          </a:p>
        </p:txBody>
      </p:sp>
      <p:sp>
        <p:nvSpPr>
          <p:cNvPr id="3" name="Content Placeholder 2">
            <a:extLst>
              <a:ext uri="{FF2B5EF4-FFF2-40B4-BE49-F238E27FC236}">
                <a16:creationId xmlns:a16="http://schemas.microsoft.com/office/drawing/2014/main" id="{AEE9624F-0B59-4C48-94AD-55A22D7A8B9E}"/>
              </a:ext>
            </a:extLst>
          </p:cNvPr>
          <p:cNvSpPr>
            <a:spLocks noGrp="1"/>
          </p:cNvSpPr>
          <p:nvPr>
            <p:ph sz="half" idx="1"/>
          </p:nvPr>
        </p:nvSpPr>
        <p:spPr>
          <a:xfrm>
            <a:off x="612000" y="1657576"/>
            <a:ext cx="5973527" cy="4579647"/>
          </a:xfrm>
        </p:spPr>
        <p:txBody>
          <a:bodyPr/>
          <a:lstStyle/>
          <a:p>
            <a:pPr marL="0" indent="0">
              <a:buNone/>
            </a:pPr>
            <a:r>
              <a:rPr lang="fi-FI" sz="1600"/>
              <a:t>Huoltovarmuustoimenpiteillä turvataan ja varmistetaan yhteiskunnan toiminnalle välttämättömien toimintojen jatkuvuus riittävällä tasolla mahdollisimman lähellä normaalitilaa kaikissa olosuhteissa. </a:t>
            </a:r>
          </a:p>
          <a:p>
            <a:pPr marL="0" indent="0">
              <a:buNone/>
            </a:pPr>
            <a:r>
              <a:rPr lang="fi-FI" sz="1600"/>
              <a:t>Huoltovarmuuden näkökulmasta lentokuljetuksen ensisijaisuutta verrattuna muihin kuljetusmuotoihin tulisi voida perustella kokonaismatka-ajalla, jonka arvioinnissa otetaan huomioon myös lentoliikenteen frekvenssi. </a:t>
            </a:r>
          </a:p>
          <a:p>
            <a:pPr marL="0" indent="0">
              <a:buNone/>
            </a:pPr>
            <a:r>
              <a:rPr lang="fi-FI" sz="1600"/>
              <a:t>Viereisessä taulukossa on kuvattu lentokuljetuksiksi sopivia kuljetustarpeita. Tarkastelun kohteina olevien seutujen sijainti on sellainen, että maaliikenneyhteys paremman frekvenssin lentoasemalle ei ole kohtuuttoman pitkä eikä lentokuljetusmahdollisuuden olemassaoloa voida pitää välttämättömänä.</a:t>
            </a:r>
          </a:p>
          <a:p>
            <a:pPr marL="0" indent="0">
              <a:buNone/>
            </a:pPr>
            <a:r>
              <a:rPr lang="fi-FI" sz="1600"/>
              <a:t>Ihmishenkeen liittyvät erittäin kiireelliset henkilökunnan, siirrettävien elinten tai potilaiden kuljetukset eivät voi olla riippuvaisia lentoliikenteen vuorotarjonnasta, vaan ne järjestetään räätälöidysti.</a:t>
            </a:r>
          </a:p>
          <a:p>
            <a:pPr marL="0" indent="0">
              <a:buNone/>
            </a:pPr>
            <a:endParaRPr lang="fi-FI" sz="1600"/>
          </a:p>
        </p:txBody>
      </p:sp>
      <p:sp>
        <p:nvSpPr>
          <p:cNvPr id="7" name="Slide Number Placeholder 6">
            <a:extLst>
              <a:ext uri="{FF2B5EF4-FFF2-40B4-BE49-F238E27FC236}">
                <a16:creationId xmlns:a16="http://schemas.microsoft.com/office/drawing/2014/main" id="{4E8F8A52-C4F2-42FC-9356-723C809152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4" name="Table 9">
            <a:extLst>
              <a:ext uri="{FF2B5EF4-FFF2-40B4-BE49-F238E27FC236}">
                <a16:creationId xmlns:a16="http://schemas.microsoft.com/office/drawing/2014/main" id="{9BC77AC6-6905-4357-B7E8-D8B527E5AA39}"/>
              </a:ext>
            </a:extLst>
          </p:cNvPr>
          <p:cNvGraphicFramePr>
            <a:graphicFrameLocks noGrp="1"/>
          </p:cNvGraphicFramePr>
          <p:nvPr>
            <p:extLst>
              <p:ext uri="{D42A27DB-BD31-4B8C-83A1-F6EECF244321}">
                <p14:modId xmlns:p14="http://schemas.microsoft.com/office/powerpoint/2010/main" val="3511732395"/>
              </p:ext>
            </p:extLst>
          </p:nvPr>
        </p:nvGraphicFramePr>
        <p:xfrm>
          <a:off x="6590146" y="2724509"/>
          <a:ext cx="5310908" cy="3413760"/>
        </p:xfrm>
        <a:graphic>
          <a:graphicData uri="http://schemas.openxmlformats.org/drawingml/2006/table">
            <a:tbl>
              <a:tblPr firstRow="1" bandRow="1">
                <a:tableStyleId>{93296810-A885-4BE3-A3E7-6D5BEEA58F35}</a:tableStyleId>
              </a:tblPr>
              <a:tblGrid>
                <a:gridCol w="1658671">
                  <a:extLst>
                    <a:ext uri="{9D8B030D-6E8A-4147-A177-3AD203B41FA5}">
                      <a16:colId xmlns:a16="http://schemas.microsoft.com/office/drawing/2014/main" val="3515173975"/>
                    </a:ext>
                  </a:extLst>
                </a:gridCol>
                <a:gridCol w="3652237">
                  <a:extLst>
                    <a:ext uri="{9D8B030D-6E8A-4147-A177-3AD203B41FA5}">
                      <a16:colId xmlns:a16="http://schemas.microsoft.com/office/drawing/2014/main" val="119481560"/>
                    </a:ext>
                  </a:extLst>
                </a:gridCol>
              </a:tblGrid>
              <a:tr h="0">
                <a:tc>
                  <a:txBody>
                    <a:bodyPr/>
                    <a:lstStyle/>
                    <a:p>
                      <a:r>
                        <a:rPr lang="fi-FI" sz="1100"/>
                        <a:t>Huoltovarmuusala</a:t>
                      </a:r>
                    </a:p>
                  </a:txBody>
                  <a:tcPr anchor="ctr">
                    <a:lnL w="12700" cap="flat" cmpd="sng" algn="ctr">
                      <a:solidFill>
                        <a:srgbClr val="8C54A1"/>
                      </a:solidFill>
                      <a:prstDash val="solid"/>
                      <a:round/>
                      <a:headEnd type="none" w="med" len="med"/>
                      <a:tailEnd type="none" w="med" len="med"/>
                    </a:lnL>
                    <a:lnR w="12700" cap="flat" cmpd="sng" algn="ctr">
                      <a:solidFill>
                        <a:srgbClr val="DFD3E8"/>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8C54A1"/>
                    </a:solidFill>
                  </a:tcPr>
                </a:tc>
                <a:tc>
                  <a:txBody>
                    <a:bodyPr/>
                    <a:lstStyle/>
                    <a:p>
                      <a:r>
                        <a:rPr lang="fi-FI" sz="1100"/>
                        <a:t>Lentokuljetuksiksi sopivia kuljetustarpeita</a:t>
                      </a:r>
                    </a:p>
                  </a:txBody>
                  <a:tcPr anchor="ctr">
                    <a:lnL w="12700" cap="flat" cmpd="sng" algn="ctr">
                      <a:solidFill>
                        <a:srgbClr val="DFD3E8"/>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8C54A1"/>
                    </a:solidFill>
                  </a:tcPr>
                </a:tc>
                <a:extLst>
                  <a:ext uri="{0D108BD9-81ED-4DB2-BD59-A6C34878D82A}">
                    <a16:rowId xmlns:a16="http://schemas.microsoft.com/office/drawing/2014/main" val="938734225"/>
                  </a:ext>
                </a:extLst>
              </a:tr>
              <a:tr h="119581">
                <a:tc>
                  <a:txBody>
                    <a:bodyPr/>
                    <a:lstStyle/>
                    <a:p>
                      <a:r>
                        <a:rPr lang="fi-FI" sz="1100"/>
                        <a:t>Tietoyhteiskunta</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Posti (1. luokka), tietoliikennelaitteiden ja tietojärjestelmien tarvitsemat varaosat</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2030556028"/>
                  </a:ext>
                </a:extLst>
              </a:tr>
              <a:tr h="119581">
                <a:tc>
                  <a:txBody>
                    <a:bodyPr/>
                    <a:lstStyle/>
                    <a:p>
                      <a:r>
                        <a:rPr lang="fi-FI" sz="1100"/>
                        <a:t>Elintarvikehuolto</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Elintarviketuotannon prosessien kriittiset varaosat</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2735438092"/>
                  </a:ext>
                </a:extLst>
              </a:tr>
              <a:tr h="119581">
                <a:tc>
                  <a:txBody>
                    <a:bodyPr/>
                    <a:lstStyle/>
                    <a:p>
                      <a:r>
                        <a:rPr lang="fi-FI" sz="1100"/>
                        <a:t>Terveydenhuolto</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Lääkeaineet, hoitotarvikkeet ja –laitteet, siirrettävät elimet</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1311075235"/>
                  </a:ext>
                </a:extLst>
              </a:tr>
              <a:tr h="167413">
                <a:tc>
                  <a:txBody>
                    <a:bodyPr/>
                    <a:lstStyle/>
                    <a:p>
                      <a:r>
                        <a:rPr lang="fi-FI" sz="1100"/>
                        <a:t>Kriittinen teollisuustuotanto</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Prosessiteollisuuden koneiden varaosat, globaalien vientiyritysten varaosat esim. huoltoliiketoimintaan liittyen</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2334802087"/>
                  </a:ext>
                </a:extLst>
              </a:tr>
              <a:tr h="119581">
                <a:tc>
                  <a:txBody>
                    <a:bodyPr/>
                    <a:lstStyle/>
                    <a:p>
                      <a:r>
                        <a:rPr lang="fi-FI" sz="1100"/>
                        <a:t>Logistiikka</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Kuljetuksissa ja varastoinneissa käytettävien koneiden ja laitteiden varaosat</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3147374275"/>
                  </a:ext>
                </a:extLst>
              </a:tr>
              <a:tr h="119581">
                <a:tc>
                  <a:txBody>
                    <a:bodyPr/>
                    <a:lstStyle/>
                    <a:p>
                      <a:r>
                        <a:rPr lang="fi-FI" sz="1100"/>
                        <a:t>Energiahuolto</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Energiantuotannon ja –jakelun ja öljynjalostusteollisuuden varaosat</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1066621269"/>
                  </a:ext>
                </a:extLst>
              </a:tr>
              <a:tr h="119581">
                <a:tc>
                  <a:txBody>
                    <a:bodyPr/>
                    <a:lstStyle/>
                    <a:p>
                      <a:r>
                        <a:rPr lang="fi-FI" sz="1100"/>
                        <a:t>Rahoitushuolto</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tc>
                  <a:txBody>
                    <a:bodyPr/>
                    <a:lstStyle/>
                    <a:p>
                      <a:r>
                        <a:rPr lang="fi-FI" sz="1100"/>
                        <a:t>Rahoitushuollon järjestelmien varaosat, arvometallit, raha</a:t>
                      </a:r>
                    </a:p>
                  </a:txBody>
                  <a:tcPr anchor="ctr">
                    <a:lnL w="12700" cap="flat" cmpd="sng" algn="ctr">
                      <a:solidFill>
                        <a:srgbClr val="8C54A1"/>
                      </a:solidFill>
                      <a:prstDash val="solid"/>
                      <a:round/>
                      <a:headEnd type="none" w="med" len="med"/>
                      <a:tailEnd type="none" w="med" len="med"/>
                    </a:lnL>
                    <a:lnR w="12700" cap="flat" cmpd="sng" algn="ctr">
                      <a:solidFill>
                        <a:srgbClr val="8C54A1"/>
                      </a:solidFill>
                      <a:prstDash val="solid"/>
                      <a:round/>
                      <a:headEnd type="none" w="med" len="med"/>
                      <a:tailEnd type="none" w="med" len="med"/>
                    </a:lnR>
                    <a:lnT w="12700" cap="flat" cmpd="sng" algn="ctr">
                      <a:solidFill>
                        <a:srgbClr val="8C54A1"/>
                      </a:solidFill>
                      <a:prstDash val="solid"/>
                      <a:round/>
                      <a:headEnd type="none" w="med" len="med"/>
                      <a:tailEnd type="none" w="med" len="med"/>
                    </a:lnT>
                    <a:lnB w="12700" cap="flat" cmpd="sng" algn="ctr">
                      <a:solidFill>
                        <a:srgbClr val="8C54A1"/>
                      </a:solidFill>
                      <a:prstDash val="solid"/>
                      <a:round/>
                      <a:headEnd type="none" w="med" len="med"/>
                      <a:tailEnd type="none" w="med" len="med"/>
                    </a:lnB>
                    <a:solidFill>
                      <a:srgbClr val="DFD3E8"/>
                    </a:solidFill>
                  </a:tcPr>
                </a:tc>
                <a:extLst>
                  <a:ext uri="{0D108BD9-81ED-4DB2-BD59-A6C34878D82A}">
                    <a16:rowId xmlns:a16="http://schemas.microsoft.com/office/drawing/2014/main" val="4028898302"/>
                  </a:ext>
                </a:extLst>
              </a:tr>
            </a:tbl>
          </a:graphicData>
        </a:graphic>
      </p:graphicFrame>
      <p:sp>
        <p:nvSpPr>
          <p:cNvPr id="11" name="TextBox 10">
            <a:extLst>
              <a:ext uri="{FF2B5EF4-FFF2-40B4-BE49-F238E27FC236}">
                <a16:creationId xmlns:a16="http://schemas.microsoft.com/office/drawing/2014/main" id="{C56544A4-A74C-4490-A48D-7EE2E3AB48A4}"/>
              </a:ext>
            </a:extLst>
          </p:cNvPr>
          <p:cNvSpPr txBox="1"/>
          <p:nvPr/>
        </p:nvSpPr>
        <p:spPr>
          <a:xfrm>
            <a:off x="6585527" y="2025391"/>
            <a:ext cx="5310908"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black"/>
                </a:solidFill>
                <a:effectLst/>
                <a:uLnTx/>
                <a:uFillTx/>
                <a:latin typeface="Verdana"/>
                <a:ea typeface="+mn-ea"/>
                <a:cs typeface="+mn-cs"/>
              </a:rPr>
              <a:t>Taulukko 2. </a:t>
            </a:r>
            <a:r>
              <a:rPr kumimoji="0" lang="fi-FI" sz="1100" b="0" i="0" u="none" strike="noStrike" kern="1200" cap="none" spc="0" normalizeH="0" baseline="0" noProof="0" dirty="0">
                <a:ln>
                  <a:noFill/>
                </a:ln>
                <a:solidFill>
                  <a:prstClr val="black"/>
                </a:solidFill>
                <a:effectLst/>
                <a:uLnTx/>
                <a:uFillTx/>
                <a:latin typeface="Verdana"/>
                <a:ea typeface="+mn-ea"/>
                <a:cs typeface="+mn-cs"/>
              </a:rPr>
              <a:t>Eri huoltovarmuusaloihin liittyviä lentokuljetuksiksi sopivia kuljetustarpeita (lähde: Suomen sisäiset lentokuljetukset ja niiden merkitys huoltovarmuudelle. Liikenteen tutkimuskeskus Verne, 2013)</a:t>
            </a:r>
          </a:p>
        </p:txBody>
      </p:sp>
      <p:sp>
        <p:nvSpPr>
          <p:cNvPr id="8" name="Rectangle: Rounded Corners 7">
            <a:extLst>
              <a:ext uri="{FF2B5EF4-FFF2-40B4-BE49-F238E27FC236}">
                <a16:creationId xmlns:a16="http://schemas.microsoft.com/office/drawing/2014/main" id="{BF1878BD-4BDE-49F6-886D-DEE985A383C9}"/>
              </a:ext>
            </a:extLst>
          </p:cNvPr>
          <p:cNvSpPr/>
          <p:nvPr/>
        </p:nvSpPr>
        <p:spPr>
          <a:xfrm>
            <a:off x="6585527" y="480291"/>
            <a:ext cx="5310908" cy="134692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fi-FI" sz="1400" i="1"/>
              <a:t>Huoltovarmuudella tarkoitetaan väestön toimeentulon, maan talouselämän ja maanpuolustuksen kannalta välttämättömän kriittisen tuotannon, palvelujen ja infrastruktuurin turvaamista vakavissa häiriötilanteissa ja poikkeusoloissa. (</a:t>
            </a:r>
            <a:r>
              <a:rPr lang="fi-FI" sz="1400" i="1" err="1"/>
              <a:t>VNp</a:t>
            </a:r>
            <a:r>
              <a:rPr lang="fi-FI" sz="1400" i="1"/>
              <a:t> 1048/2018)</a:t>
            </a:r>
          </a:p>
        </p:txBody>
      </p:sp>
    </p:spTree>
    <p:extLst>
      <p:ext uri="{BB962C8B-B14F-4D97-AF65-F5344CB8AC3E}">
        <p14:creationId xmlns:p14="http://schemas.microsoft.com/office/powerpoint/2010/main" val="1068423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601BE8-8F98-4E77-B010-963BB5327964}"/>
              </a:ext>
            </a:extLst>
          </p:cNvPr>
          <p:cNvSpPr>
            <a:spLocks noGrp="1"/>
          </p:cNvSpPr>
          <p:nvPr>
            <p:ph type="title"/>
          </p:nvPr>
        </p:nvSpPr>
        <p:spPr/>
        <p:txBody>
          <a:bodyPr/>
          <a:lstStyle/>
          <a:p>
            <a:r>
              <a:rPr lang="fi-FI"/>
              <a:t>Lentoliikenteellä on huomattavia aluetaloudellisia vaikutuksia (1/2)</a:t>
            </a:r>
          </a:p>
        </p:txBody>
      </p:sp>
      <p:sp>
        <p:nvSpPr>
          <p:cNvPr id="8" name="Content Placeholder 7">
            <a:extLst>
              <a:ext uri="{FF2B5EF4-FFF2-40B4-BE49-F238E27FC236}">
                <a16:creationId xmlns:a16="http://schemas.microsoft.com/office/drawing/2014/main" id="{8DEBE105-3597-4F03-B9DC-65C66348ECB6}"/>
              </a:ext>
            </a:extLst>
          </p:cNvPr>
          <p:cNvSpPr>
            <a:spLocks noGrp="1"/>
          </p:cNvSpPr>
          <p:nvPr>
            <p:ph idx="1"/>
          </p:nvPr>
        </p:nvSpPr>
        <p:spPr>
          <a:xfrm>
            <a:off x="612000" y="1908000"/>
            <a:ext cx="11100624" cy="4338000"/>
          </a:xfrm>
        </p:spPr>
        <p:txBody>
          <a:bodyPr numCol="1" spcCol="108000"/>
          <a:lstStyle/>
          <a:p>
            <a:pPr marL="0" indent="0">
              <a:buNone/>
            </a:pPr>
            <a:r>
              <a:rPr lang="fi-FI" sz="1600" b="1" dirty="0"/>
              <a:t>Lentoliikenteen merkitys aluetalouden kehitykselle on sitä suurempi, mitä syrjäisempi alue on kyseessä</a:t>
            </a:r>
            <a:r>
              <a:rPr lang="fi-FI" sz="1600" dirty="0"/>
              <a:t>. Syrjäisillä alueilla lentoliikenne ruokki aluetaloudellista kehitystä, kun taas suurilla kaupunkialueilla kausaliteetti oli toisinpäin eli taloudellinen kasvu ruokki lentoliikenteen kasvua.</a:t>
            </a:r>
            <a:r>
              <a:rPr lang="fi-FI" sz="1600" baseline="30000" dirty="0"/>
              <a:t>1</a:t>
            </a:r>
            <a:r>
              <a:rPr lang="fi-FI" sz="1600" dirty="0"/>
              <a:t> Myös muissa tutkimuksissa on löydetty lentoliikenteen aluekehityksellisen merkityksen kasvavan mitä syrjäisemmästä alueesta on kyse</a:t>
            </a:r>
            <a:r>
              <a:rPr lang="fi-FI" sz="1600" baseline="30000" dirty="0"/>
              <a:t>2</a:t>
            </a:r>
            <a:r>
              <a:rPr lang="fi-FI" sz="1600" dirty="0"/>
              <a:t>.</a:t>
            </a:r>
          </a:p>
          <a:p>
            <a:pPr marL="0" indent="0">
              <a:buNone/>
            </a:pPr>
            <a:r>
              <a:rPr lang="fi-FI" sz="1600" dirty="0"/>
              <a:t>Alueellisilla, pienemmillä lentoasemilla Euroopassa 1 000 matkustajaa vastaa yhtä suoraa työpaikkaa</a:t>
            </a:r>
            <a:r>
              <a:rPr lang="fi-FI" sz="1600" baseline="30000" dirty="0"/>
              <a:t>3</a:t>
            </a:r>
            <a:r>
              <a:rPr lang="fi-FI" sz="1600" dirty="0"/>
              <a:t>. Kun epäsuorat, välilliset ja katalyyttiset vaikutukset otetaan huomioon, vastaa 1 000 matkustajaa 4 työpaikkaa Suomessa</a:t>
            </a:r>
            <a:r>
              <a:rPr lang="fi-FI" sz="1600" baseline="30000" dirty="0"/>
              <a:t>4</a:t>
            </a:r>
            <a:r>
              <a:rPr lang="fi-FI" sz="1600" dirty="0"/>
              <a:t>.</a:t>
            </a:r>
          </a:p>
          <a:p>
            <a:pPr marL="0" indent="0">
              <a:buNone/>
            </a:pPr>
            <a:r>
              <a:rPr lang="fi-FI" sz="1600" dirty="0"/>
              <a:t>Kansainväliset lentoliikenneyhteydet vaikuttavat merkittävästi yritysten investointipäätöksiin</a:t>
            </a:r>
            <a:r>
              <a:rPr lang="fi-FI" sz="1600" baseline="30000" dirty="0"/>
              <a:t>5</a:t>
            </a:r>
            <a:r>
              <a:rPr lang="fi-FI" sz="1600" dirty="0"/>
              <a:t>: </a:t>
            </a:r>
          </a:p>
          <a:p>
            <a:r>
              <a:rPr lang="fi-FI" sz="1400" dirty="0"/>
              <a:t>56 % yrityksistä pitää kansainvälisiä liikenneyhteyksiä välttämättöminä yrityksen sijaintia valitessa</a:t>
            </a:r>
          </a:p>
          <a:p>
            <a:r>
              <a:rPr lang="fi-FI" sz="1400" dirty="0"/>
              <a:t>18 % yrityksistä jätti suoraan investoimatta kohteeseen, josta puuttuivat kansainväliset lentoyhteydet. Erityisesti näin kokivat erityisesti korkean teknologian yritykset.</a:t>
            </a:r>
          </a:p>
          <a:p>
            <a:r>
              <a:rPr lang="fi-FI" sz="1400" dirty="0"/>
              <a:t>28 % yrityksistä uskoo innovaatioiden syntymisen ja investointien kärsivän huomattavasti, jos lentoyhteydet vähenisivät.	</a:t>
            </a:r>
          </a:p>
          <a:p>
            <a:pPr lvl="1"/>
            <a:endParaRPr lang="fi-FI" sz="1400" dirty="0"/>
          </a:p>
        </p:txBody>
      </p:sp>
      <p:sp>
        <p:nvSpPr>
          <p:cNvPr id="6" name="Slide Number Placeholder 5">
            <a:extLst>
              <a:ext uri="{FF2B5EF4-FFF2-40B4-BE49-F238E27FC236}">
                <a16:creationId xmlns:a16="http://schemas.microsoft.com/office/drawing/2014/main" id="{24F73C2D-9E37-436C-B2D9-788ECD066CE3}"/>
              </a:ext>
            </a:extLst>
          </p:cNvPr>
          <p:cNvSpPr>
            <a:spLocks noGrp="1"/>
          </p:cNvSpPr>
          <p:nvPr>
            <p:ph type="sldNum" sz="quarter" idx="12"/>
          </p:nvPr>
        </p:nvSpPr>
        <p:spPr/>
        <p:txBody>
          <a:bodyPr/>
          <a:lstStyle/>
          <a:p>
            <a:fld id="{E97DE6E4-DC77-456C-872A-552B509F49AF}" type="slidenum">
              <a:rPr lang="fi-FI" smtClean="0"/>
              <a:t>11</a:t>
            </a:fld>
            <a:endParaRPr lang="fi-FI"/>
          </a:p>
        </p:txBody>
      </p:sp>
      <p:sp>
        <p:nvSpPr>
          <p:cNvPr id="11" name="TextBox 10">
            <a:extLst>
              <a:ext uri="{FF2B5EF4-FFF2-40B4-BE49-F238E27FC236}">
                <a16:creationId xmlns:a16="http://schemas.microsoft.com/office/drawing/2014/main" id="{C9CAA1E7-5651-4B4A-A5CE-5AF086EEE8FA}"/>
              </a:ext>
            </a:extLst>
          </p:cNvPr>
          <p:cNvSpPr txBox="1"/>
          <p:nvPr/>
        </p:nvSpPr>
        <p:spPr>
          <a:xfrm>
            <a:off x="612000" y="5692002"/>
            <a:ext cx="11172632" cy="553998"/>
          </a:xfrm>
          <a:prstGeom prst="rect">
            <a:avLst/>
          </a:prstGeom>
          <a:noFill/>
          <a:ln>
            <a:noFill/>
          </a:ln>
        </p:spPr>
        <p:txBody>
          <a:bodyPr wrap="square" rtlCol="0" anchor="b">
            <a:spAutoFit/>
          </a:bodyPr>
          <a:lstStyle/>
          <a:p>
            <a:r>
              <a:rPr lang="fi-FI" sz="1000" i="1"/>
              <a:t>Lähteet: </a:t>
            </a:r>
            <a:r>
              <a:rPr lang="fi-FI" sz="1000" i="1" baseline="30000"/>
              <a:t>1 </a:t>
            </a:r>
            <a:r>
              <a:rPr lang="fi-FI" sz="1000" i="1"/>
              <a:t>Mukkula, K. &amp; Tervo, H. 2013. Air </a:t>
            </a:r>
            <a:r>
              <a:rPr lang="fi-FI" sz="1000" i="1" err="1"/>
              <a:t>transportation</a:t>
            </a:r>
            <a:r>
              <a:rPr lang="fi-FI" sz="1000" i="1"/>
              <a:t> and </a:t>
            </a:r>
            <a:r>
              <a:rPr lang="fi-FI" sz="1000" i="1" err="1"/>
              <a:t>regional</a:t>
            </a:r>
            <a:r>
              <a:rPr lang="fi-FI" sz="1000" i="1"/>
              <a:t> </a:t>
            </a:r>
            <a:r>
              <a:rPr lang="fi-FI" sz="1000" i="1" err="1"/>
              <a:t>growth</a:t>
            </a:r>
            <a:r>
              <a:rPr lang="fi-FI" sz="1000" i="1"/>
              <a:t>: </a:t>
            </a:r>
            <a:r>
              <a:rPr lang="fi-FI" sz="1000" i="1" err="1"/>
              <a:t>which</a:t>
            </a:r>
            <a:r>
              <a:rPr lang="fi-FI" sz="1000" i="1"/>
              <a:t> </a:t>
            </a:r>
            <a:r>
              <a:rPr lang="fi-FI" sz="1000" i="1" err="1"/>
              <a:t>way</a:t>
            </a:r>
            <a:r>
              <a:rPr lang="fi-FI" sz="1000" i="1"/>
              <a:t> </a:t>
            </a:r>
            <a:r>
              <a:rPr lang="fi-FI" sz="1000" i="1" err="1"/>
              <a:t>does</a:t>
            </a:r>
            <a:r>
              <a:rPr lang="fi-FI" sz="1000" i="1"/>
              <a:t> </a:t>
            </a:r>
            <a:r>
              <a:rPr lang="fi-FI" sz="1000" i="1" err="1"/>
              <a:t>the</a:t>
            </a:r>
            <a:r>
              <a:rPr lang="fi-FI" sz="1000" i="1"/>
              <a:t> </a:t>
            </a:r>
            <a:r>
              <a:rPr lang="fi-FI" sz="1000" i="1" err="1"/>
              <a:t>causality</a:t>
            </a:r>
            <a:r>
              <a:rPr lang="fi-FI" sz="1000" i="1"/>
              <a:t> </a:t>
            </a:r>
            <a:r>
              <a:rPr lang="fi-FI" sz="1000" i="1" err="1"/>
              <a:t>run</a:t>
            </a:r>
            <a:r>
              <a:rPr lang="fi-FI" sz="1000" i="1"/>
              <a:t>? </a:t>
            </a:r>
            <a:r>
              <a:rPr lang="fi-FI" sz="1000" i="1" baseline="30000"/>
              <a:t>2 </a:t>
            </a:r>
            <a:r>
              <a:rPr lang="en-US" sz="1000" i="1"/>
              <a:t>Halpern, N &amp; </a:t>
            </a:r>
            <a:r>
              <a:rPr lang="en-US" sz="1000" i="1" err="1"/>
              <a:t>Bråthen</a:t>
            </a:r>
            <a:r>
              <a:rPr lang="en-US" sz="1000" i="1"/>
              <a:t>, S. 2011. Impact of airports on regional accessibility and social development. </a:t>
            </a:r>
            <a:r>
              <a:rPr lang="fi-FI" sz="1000" i="1" baseline="30000"/>
              <a:t>3 </a:t>
            </a:r>
            <a:r>
              <a:rPr lang="fi-FI" sz="1000" i="1"/>
              <a:t>ACI Europe. 2015. Total </a:t>
            </a:r>
            <a:r>
              <a:rPr lang="fi-FI" sz="1000" i="1" err="1"/>
              <a:t>Impact</a:t>
            </a:r>
            <a:r>
              <a:rPr lang="fi-FI" sz="1000" i="1"/>
              <a:t> of an </a:t>
            </a:r>
            <a:r>
              <a:rPr lang="fi-FI" sz="1000" i="1" err="1"/>
              <a:t>Airport</a:t>
            </a:r>
            <a:r>
              <a:rPr lang="fi-FI" sz="1000" i="1"/>
              <a:t>. </a:t>
            </a:r>
            <a:r>
              <a:rPr lang="fi-FI" sz="1000" i="1" baseline="30000"/>
              <a:t>4</a:t>
            </a:r>
            <a:r>
              <a:rPr lang="fi-FI" sz="1000" i="1"/>
              <a:t> Oxford </a:t>
            </a:r>
            <a:r>
              <a:rPr lang="fi-FI" sz="1000" i="1" err="1"/>
              <a:t>Economics</a:t>
            </a:r>
            <a:r>
              <a:rPr lang="fi-FI" sz="1000" i="1"/>
              <a:t>, </a:t>
            </a:r>
            <a:r>
              <a:rPr lang="fi-FI" sz="1000" i="1" err="1"/>
              <a:t>Economic</a:t>
            </a:r>
            <a:r>
              <a:rPr lang="fi-FI" sz="1000" i="1"/>
              <a:t> </a:t>
            </a:r>
            <a:r>
              <a:rPr lang="fi-FI" sz="1000" i="1" err="1"/>
              <a:t>Benefits</a:t>
            </a:r>
            <a:r>
              <a:rPr lang="fi-FI" sz="1000" i="1"/>
              <a:t> </a:t>
            </a:r>
            <a:r>
              <a:rPr lang="fi-FI" sz="1000" i="1" err="1"/>
              <a:t>from</a:t>
            </a:r>
            <a:r>
              <a:rPr lang="fi-FI" sz="1000" i="1"/>
              <a:t> Air Transport in Finland (2011)  </a:t>
            </a:r>
            <a:r>
              <a:rPr lang="fi-FI" sz="1000" i="1" baseline="30000"/>
              <a:t>5</a:t>
            </a:r>
            <a:r>
              <a:rPr lang="fi-FI" sz="1000" i="1"/>
              <a:t> </a:t>
            </a:r>
            <a:r>
              <a:rPr lang="en-US" sz="1000" i="1"/>
              <a:t>ATAG. 2005. Economical and social </a:t>
            </a:r>
            <a:r>
              <a:rPr lang="en-US" sz="1000" i="1" err="1"/>
              <a:t>contributon</a:t>
            </a:r>
            <a:r>
              <a:rPr lang="en-US" sz="1000" i="1"/>
              <a:t> of air transport.</a:t>
            </a:r>
            <a:endParaRPr lang="fi-FI" sz="1000" i="1"/>
          </a:p>
        </p:txBody>
      </p:sp>
    </p:spTree>
    <p:extLst>
      <p:ext uri="{BB962C8B-B14F-4D97-AF65-F5344CB8AC3E}">
        <p14:creationId xmlns:p14="http://schemas.microsoft.com/office/powerpoint/2010/main" val="133994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70BC-5F37-42F5-ACFC-8B2E995202D3}"/>
              </a:ext>
            </a:extLst>
          </p:cNvPr>
          <p:cNvSpPr>
            <a:spLocks noGrp="1"/>
          </p:cNvSpPr>
          <p:nvPr>
            <p:ph type="title"/>
          </p:nvPr>
        </p:nvSpPr>
        <p:spPr/>
        <p:txBody>
          <a:bodyPr/>
          <a:lstStyle/>
          <a:p>
            <a:r>
              <a:rPr lang="fi-FI"/>
              <a:t>Lentoliikenteellä on huomattavia aluetaloudellisia vaikutuksia (2/2)</a:t>
            </a:r>
          </a:p>
        </p:txBody>
      </p:sp>
      <p:sp>
        <p:nvSpPr>
          <p:cNvPr id="3" name="Content Placeholder 2">
            <a:extLst>
              <a:ext uri="{FF2B5EF4-FFF2-40B4-BE49-F238E27FC236}">
                <a16:creationId xmlns:a16="http://schemas.microsoft.com/office/drawing/2014/main" id="{E9625C80-CA8C-46FD-BA4A-7F8F529330AC}"/>
              </a:ext>
            </a:extLst>
          </p:cNvPr>
          <p:cNvSpPr>
            <a:spLocks noGrp="1"/>
          </p:cNvSpPr>
          <p:nvPr>
            <p:ph idx="1"/>
          </p:nvPr>
        </p:nvSpPr>
        <p:spPr>
          <a:xfrm>
            <a:off x="612000" y="1908000"/>
            <a:ext cx="4451099" cy="4266000"/>
          </a:xfrm>
        </p:spPr>
        <p:txBody>
          <a:bodyPr/>
          <a:lstStyle/>
          <a:p>
            <a:pPr marL="0" indent="0">
              <a:buNone/>
            </a:pPr>
            <a:r>
              <a:rPr lang="fi-FI" sz="1600"/>
              <a:t>Ruotsissa on tutkittu usean pienen lentoaseman aluetaloudellista vaikutusta. Suurin osa tutkimuksista on tehty lentoaseman sulkemisen vaikutuksista aluetalouteen (palkkasummaan). Vaikka  reittiyhteyksien loppuminen ei ole täysin sama asia kuin lentoaseman sulkeminen, palvelevat tilauslennot paljon pienempää segmenttiä eivätkä mahdollista samalla tapaa yksittäisten ihmisten tai pienten seurueiden matkustamista. </a:t>
            </a:r>
          </a:p>
          <a:p>
            <a:pPr marL="0" indent="0">
              <a:buNone/>
            </a:pPr>
            <a:r>
              <a:rPr lang="fi-FI" sz="1600"/>
              <a:t>Ruotsin tutkimusten perusteella lentoasemien aluetaloudelliset vaikutukset vaihtelivat noin 1–38 miljoonan euron välillä. </a:t>
            </a:r>
            <a:r>
              <a:rPr lang="fi-FI" sz="1600" b="1"/>
              <a:t>Vaikutukset olivat sitä suuremmat, mitä kauempana Tukholmasta lentoasema sijaitsi</a:t>
            </a:r>
            <a:r>
              <a:rPr lang="fi-FI" sz="1600"/>
              <a:t>. </a:t>
            </a:r>
          </a:p>
        </p:txBody>
      </p:sp>
      <p:sp>
        <p:nvSpPr>
          <p:cNvPr id="6" name="Slide Number Placeholder 5">
            <a:extLst>
              <a:ext uri="{FF2B5EF4-FFF2-40B4-BE49-F238E27FC236}">
                <a16:creationId xmlns:a16="http://schemas.microsoft.com/office/drawing/2014/main" id="{8C46EC83-CC15-4F28-AD86-201EB9FF7B4A}"/>
              </a:ext>
            </a:extLst>
          </p:cNvPr>
          <p:cNvSpPr>
            <a:spLocks noGrp="1"/>
          </p:cNvSpPr>
          <p:nvPr>
            <p:ph type="sldNum" sz="quarter" idx="12"/>
          </p:nvPr>
        </p:nvSpPr>
        <p:spPr/>
        <p:txBody>
          <a:bodyPr/>
          <a:lstStyle/>
          <a:p>
            <a:fld id="{E97DE6E4-DC77-456C-872A-552B509F49AF}" type="slidenum">
              <a:rPr lang="fi-FI" smtClean="0"/>
              <a:t>12</a:t>
            </a:fld>
            <a:endParaRPr lang="fi-FI"/>
          </a:p>
        </p:txBody>
      </p:sp>
      <p:graphicFrame>
        <p:nvGraphicFramePr>
          <p:cNvPr id="9" name="Table 9">
            <a:extLst>
              <a:ext uri="{FF2B5EF4-FFF2-40B4-BE49-F238E27FC236}">
                <a16:creationId xmlns:a16="http://schemas.microsoft.com/office/drawing/2014/main" id="{0E7FF5D8-7F47-46EB-8293-395704D6B0CD}"/>
              </a:ext>
            </a:extLst>
          </p:cNvPr>
          <p:cNvGraphicFramePr>
            <a:graphicFrameLocks noGrp="1"/>
          </p:cNvGraphicFramePr>
          <p:nvPr>
            <p:extLst>
              <p:ext uri="{D42A27DB-BD31-4B8C-83A1-F6EECF244321}">
                <p14:modId xmlns:p14="http://schemas.microsoft.com/office/powerpoint/2010/main" val="3967215356"/>
              </p:ext>
            </p:extLst>
          </p:nvPr>
        </p:nvGraphicFramePr>
        <p:xfrm>
          <a:off x="6723743" y="2543498"/>
          <a:ext cx="5289021" cy="3398520"/>
        </p:xfrm>
        <a:graphic>
          <a:graphicData uri="http://schemas.openxmlformats.org/drawingml/2006/table">
            <a:tbl>
              <a:tblPr firstRow="1" bandRow="1">
                <a:tableStyleId>{93296810-A885-4BE3-A3E7-6D5BEEA58F35}</a:tableStyleId>
              </a:tblPr>
              <a:tblGrid>
                <a:gridCol w="1071732">
                  <a:extLst>
                    <a:ext uri="{9D8B030D-6E8A-4147-A177-3AD203B41FA5}">
                      <a16:colId xmlns:a16="http://schemas.microsoft.com/office/drawing/2014/main" val="4276905761"/>
                    </a:ext>
                  </a:extLst>
                </a:gridCol>
                <a:gridCol w="1065658">
                  <a:extLst>
                    <a:ext uri="{9D8B030D-6E8A-4147-A177-3AD203B41FA5}">
                      <a16:colId xmlns:a16="http://schemas.microsoft.com/office/drawing/2014/main" val="3482062299"/>
                    </a:ext>
                  </a:extLst>
                </a:gridCol>
                <a:gridCol w="1734468">
                  <a:extLst>
                    <a:ext uri="{9D8B030D-6E8A-4147-A177-3AD203B41FA5}">
                      <a16:colId xmlns:a16="http://schemas.microsoft.com/office/drawing/2014/main" val="3701564894"/>
                    </a:ext>
                  </a:extLst>
                </a:gridCol>
                <a:gridCol w="1417163">
                  <a:extLst>
                    <a:ext uri="{9D8B030D-6E8A-4147-A177-3AD203B41FA5}">
                      <a16:colId xmlns:a16="http://schemas.microsoft.com/office/drawing/2014/main" val="3950078261"/>
                    </a:ext>
                  </a:extLst>
                </a:gridCol>
              </a:tblGrid>
              <a:tr h="373638">
                <a:tc>
                  <a:txBody>
                    <a:bodyPr/>
                    <a:lstStyle/>
                    <a:p>
                      <a:r>
                        <a:rPr lang="fi-FI" sz="1100"/>
                        <a:t>Lento-asema</a:t>
                      </a:r>
                    </a:p>
                  </a:txBody>
                  <a:tcPr anchor="ctr"/>
                </a:tc>
                <a:tc>
                  <a:txBody>
                    <a:bodyPr/>
                    <a:lstStyle/>
                    <a:p>
                      <a:pPr algn="ctr"/>
                      <a:r>
                        <a:rPr lang="fi-FI" sz="1100"/>
                        <a:t>Vaikutus-alueen väkiluku</a:t>
                      </a:r>
                    </a:p>
                  </a:txBody>
                  <a:tcPr anchor="ctr"/>
                </a:tc>
                <a:tc>
                  <a:txBody>
                    <a:bodyPr/>
                    <a:lstStyle/>
                    <a:p>
                      <a:pPr algn="ctr"/>
                      <a:r>
                        <a:rPr lang="fi-FI" sz="1100"/>
                        <a:t>Lentoaseman matkustajamäärä</a:t>
                      </a:r>
                    </a:p>
                  </a:txBody>
                  <a:tcPr anchor="ctr"/>
                </a:tc>
                <a:tc>
                  <a:txBody>
                    <a:bodyPr/>
                    <a:lstStyle/>
                    <a:p>
                      <a:pPr algn="ctr"/>
                      <a:r>
                        <a:rPr lang="fi-FI" sz="1100"/>
                        <a:t>Lentoaseman sulkemisen vaikutus</a:t>
                      </a:r>
                    </a:p>
                  </a:txBody>
                  <a:tcPr anchor="ctr"/>
                </a:tc>
                <a:extLst>
                  <a:ext uri="{0D108BD9-81ED-4DB2-BD59-A6C34878D82A}">
                    <a16:rowId xmlns:a16="http://schemas.microsoft.com/office/drawing/2014/main" val="378551784"/>
                  </a:ext>
                </a:extLst>
              </a:tr>
              <a:tr h="264413">
                <a:tc>
                  <a:txBody>
                    <a:bodyPr/>
                    <a:lstStyle/>
                    <a:p>
                      <a:r>
                        <a:rPr lang="fi-FI" sz="1100" err="1"/>
                        <a:t>Örnsköldvik</a:t>
                      </a:r>
                      <a:r>
                        <a:rPr lang="fi-FI" sz="1100"/>
                        <a:t> (1)</a:t>
                      </a:r>
                    </a:p>
                  </a:txBody>
                  <a:tcPr anchor="ctr"/>
                </a:tc>
                <a:tc>
                  <a:txBody>
                    <a:bodyPr/>
                    <a:lstStyle/>
                    <a:p>
                      <a:pPr algn="ctr"/>
                      <a:r>
                        <a:rPr lang="fi-FI" sz="1100"/>
                        <a:t>60 000</a:t>
                      </a:r>
                    </a:p>
                  </a:txBody>
                  <a:tcPr anchor="ctr"/>
                </a:tc>
                <a:tc>
                  <a:txBody>
                    <a:bodyPr/>
                    <a:lstStyle/>
                    <a:p>
                      <a:pPr algn="ctr"/>
                      <a:r>
                        <a:rPr lang="fi-FI" sz="1100"/>
                        <a:t>2013: 80 123 </a:t>
                      </a:r>
                      <a:br>
                        <a:rPr lang="fi-FI" sz="1100"/>
                      </a:br>
                      <a:r>
                        <a:rPr lang="fi-FI" sz="1000"/>
                        <a:t>(reitit ARN)</a:t>
                      </a:r>
                      <a:endParaRPr lang="fi-FI" sz="1100"/>
                    </a:p>
                  </a:txBody>
                  <a:tcPr anchor="ctr"/>
                </a:tc>
                <a:tc>
                  <a:txBody>
                    <a:bodyPr/>
                    <a:lstStyle/>
                    <a:p>
                      <a:pPr algn="ctr"/>
                      <a:r>
                        <a:rPr lang="fi-FI" sz="1100"/>
                        <a:t>-113 </a:t>
                      </a:r>
                      <a:r>
                        <a:rPr lang="fi-FI" sz="1100" err="1"/>
                        <a:t>Mkr</a:t>
                      </a:r>
                      <a:endParaRPr lang="fi-FI" sz="1100"/>
                    </a:p>
                    <a:p>
                      <a:pPr marL="0" marR="0" lvl="0" indent="0" algn="ctr" defTabSz="914400" rtl="0" eaLnBrk="1" fontAlgn="auto" latinLnBrk="0" hangingPunct="1">
                        <a:lnSpc>
                          <a:spcPct val="100000"/>
                        </a:lnSpc>
                        <a:spcBef>
                          <a:spcPts val="0"/>
                        </a:spcBef>
                        <a:spcAft>
                          <a:spcPts val="0"/>
                        </a:spcAft>
                        <a:buClrTx/>
                        <a:buSzTx/>
                        <a:buFontTx/>
                        <a:buNone/>
                        <a:tabLst/>
                        <a:defRPr/>
                      </a:pPr>
                      <a:r>
                        <a:rPr lang="fi-FI" sz="900"/>
                        <a:t>(palkkasummaan)</a:t>
                      </a:r>
                    </a:p>
                  </a:txBody>
                  <a:tcPr anchor="ctr"/>
                </a:tc>
                <a:extLst>
                  <a:ext uri="{0D108BD9-81ED-4DB2-BD59-A6C34878D82A}">
                    <a16:rowId xmlns:a16="http://schemas.microsoft.com/office/drawing/2014/main" val="3482752493"/>
                  </a:ext>
                </a:extLst>
              </a:tr>
              <a:tr h="268253">
                <a:tc>
                  <a:txBody>
                    <a:bodyPr/>
                    <a:lstStyle/>
                    <a:p>
                      <a:r>
                        <a:rPr lang="fi-FI" sz="1100" err="1"/>
                        <a:t>Höga</a:t>
                      </a:r>
                      <a:r>
                        <a:rPr lang="fi-FI" sz="1100"/>
                        <a:t> Kusten (2)</a:t>
                      </a:r>
                    </a:p>
                  </a:txBody>
                  <a:tcPr anchor="ctr"/>
                </a:tc>
                <a:tc>
                  <a:txBody>
                    <a:bodyPr/>
                    <a:lstStyle/>
                    <a:p>
                      <a:pPr algn="ctr"/>
                      <a:r>
                        <a:rPr lang="fi-FI" sz="1100"/>
                        <a:t>43 000</a:t>
                      </a:r>
                    </a:p>
                  </a:txBody>
                  <a:tcPr anchor="ctr"/>
                </a:tc>
                <a:tc>
                  <a:txBody>
                    <a:bodyPr/>
                    <a:lstStyle/>
                    <a:p>
                      <a:pPr algn="ctr"/>
                      <a:r>
                        <a:rPr lang="fi-FI" sz="1100"/>
                        <a:t>2013: 16 890</a:t>
                      </a:r>
                      <a:br>
                        <a:rPr lang="fi-FI" sz="1100"/>
                      </a:br>
                      <a:r>
                        <a:rPr lang="fi-FI" sz="1100"/>
                        <a:t> </a:t>
                      </a:r>
                      <a:r>
                        <a:rPr lang="fi-FI" sz="1000"/>
                        <a:t>(reitit ARN, GEV)</a:t>
                      </a:r>
                      <a:endParaRPr lang="fi-FI" sz="1100"/>
                    </a:p>
                  </a:txBody>
                  <a:tcPr anchor="ctr"/>
                </a:tc>
                <a:tc>
                  <a:txBody>
                    <a:bodyPr/>
                    <a:lstStyle/>
                    <a:p>
                      <a:pPr algn="ctr"/>
                      <a:r>
                        <a:rPr lang="fi-FI" sz="1100"/>
                        <a:t>-81 </a:t>
                      </a:r>
                      <a:r>
                        <a:rPr lang="fi-FI" sz="1100" err="1"/>
                        <a:t>Mkr</a:t>
                      </a:r>
                      <a:endParaRPr lang="fi-FI" sz="1100"/>
                    </a:p>
                    <a:p>
                      <a:pPr marL="0" marR="0" lvl="0" indent="0" algn="ctr" defTabSz="914400" rtl="0" eaLnBrk="1" fontAlgn="auto" latinLnBrk="0" hangingPunct="1">
                        <a:lnSpc>
                          <a:spcPct val="100000"/>
                        </a:lnSpc>
                        <a:spcBef>
                          <a:spcPts val="0"/>
                        </a:spcBef>
                        <a:spcAft>
                          <a:spcPts val="0"/>
                        </a:spcAft>
                        <a:buClrTx/>
                        <a:buSzTx/>
                        <a:buFontTx/>
                        <a:buNone/>
                        <a:tabLst/>
                        <a:defRPr/>
                      </a:pPr>
                      <a:r>
                        <a:rPr lang="fi-FI" sz="900"/>
                        <a:t>(palkkasummaan)</a:t>
                      </a:r>
                    </a:p>
                  </a:txBody>
                  <a:tcPr anchor="ctr"/>
                </a:tc>
                <a:extLst>
                  <a:ext uri="{0D108BD9-81ED-4DB2-BD59-A6C34878D82A}">
                    <a16:rowId xmlns:a16="http://schemas.microsoft.com/office/drawing/2014/main" val="2597966458"/>
                  </a:ext>
                </a:extLst>
              </a:tr>
              <a:tr h="354477">
                <a:tc>
                  <a:txBody>
                    <a:bodyPr/>
                    <a:lstStyle/>
                    <a:p>
                      <a:r>
                        <a:rPr lang="fi-FI" sz="1100"/>
                        <a:t>Sundsvall </a:t>
                      </a:r>
                      <a:r>
                        <a:rPr lang="fi-FI" sz="1100" err="1"/>
                        <a:t>Timra</a:t>
                      </a:r>
                      <a:r>
                        <a:rPr lang="fi-FI" sz="1100"/>
                        <a:t> (3)</a:t>
                      </a:r>
                    </a:p>
                  </a:txBody>
                  <a:tcPr anchor="ctr"/>
                </a:tc>
                <a:tc>
                  <a:txBody>
                    <a:bodyPr/>
                    <a:lstStyle/>
                    <a:p>
                      <a:pPr algn="ctr"/>
                      <a:r>
                        <a:rPr lang="fi-FI" sz="1100"/>
                        <a:t>223 000</a:t>
                      </a:r>
                    </a:p>
                  </a:txBody>
                  <a:tcPr anchor="ctr"/>
                </a:tc>
                <a:tc>
                  <a:txBody>
                    <a:bodyPr/>
                    <a:lstStyle/>
                    <a:p>
                      <a:pPr algn="ctr"/>
                      <a:r>
                        <a:rPr lang="fi-FI" sz="1100"/>
                        <a:t>2013: 272 000 </a:t>
                      </a:r>
                      <a:br>
                        <a:rPr lang="fi-FI" sz="1100"/>
                      </a:br>
                      <a:r>
                        <a:rPr lang="fi-FI" sz="1000"/>
                        <a:t>(reitit ARN, BRO, GOT, LLA)</a:t>
                      </a:r>
                      <a:endParaRPr lang="fi-FI" sz="1100"/>
                    </a:p>
                  </a:txBody>
                  <a:tcPr anchor="ctr"/>
                </a:tc>
                <a:tc>
                  <a:txBody>
                    <a:bodyPr/>
                    <a:lstStyle/>
                    <a:p>
                      <a:pPr algn="ctr"/>
                      <a:r>
                        <a:rPr lang="fi-FI" sz="1100"/>
                        <a:t>-380 </a:t>
                      </a:r>
                      <a:r>
                        <a:rPr lang="fi-FI" sz="1100" err="1"/>
                        <a:t>Mkr</a:t>
                      </a:r>
                      <a:endParaRPr lang="fi-FI" sz="1100"/>
                    </a:p>
                    <a:p>
                      <a:pPr algn="ctr"/>
                      <a:r>
                        <a:rPr lang="fi-FI" sz="900"/>
                        <a:t>(palkkasummaan)</a:t>
                      </a:r>
                    </a:p>
                  </a:txBody>
                  <a:tcPr anchor="ctr"/>
                </a:tc>
                <a:extLst>
                  <a:ext uri="{0D108BD9-81ED-4DB2-BD59-A6C34878D82A}">
                    <a16:rowId xmlns:a16="http://schemas.microsoft.com/office/drawing/2014/main" val="3773016038"/>
                  </a:ext>
                </a:extLst>
              </a:tr>
              <a:tr h="354477">
                <a:tc>
                  <a:txBody>
                    <a:bodyPr/>
                    <a:lstStyle/>
                    <a:p>
                      <a:r>
                        <a:rPr lang="fi-FI" sz="1100"/>
                        <a:t>Västerås (4)</a:t>
                      </a:r>
                    </a:p>
                  </a:txBody>
                  <a:tcPr anchor="ctr"/>
                </a:tc>
                <a:tc>
                  <a:txBody>
                    <a:bodyPr/>
                    <a:lstStyle/>
                    <a:p>
                      <a:pPr algn="ctr"/>
                      <a:r>
                        <a:rPr lang="fi-FI" sz="1100"/>
                        <a:t>250 000</a:t>
                      </a:r>
                    </a:p>
                  </a:txBody>
                  <a:tcPr anchor="ctr"/>
                </a:tc>
                <a:tc>
                  <a:txBody>
                    <a:bodyPr/>
                    <a:lstStyle/>
                    <a:p>
                      <a:pPr algn="ctr"/>
                      <a:r>
                        <a:rPr lang="fi-FI" sz="1100"/>
                        <a:t>2009: 173 187 </a:t>
                      </a:r>
                      <a:r>
                        <a:rPr lang="fi-FI" sz="1000"/>
                        <a:t>(</a:t>
                      </a:r>
                      <a:r>
                        <a:rPr lang="fi-FI" sz="1000" err="1"/>
                        <a:t>Ryanair&amp;Wizzair-reittejä</a:t>
                      </a:r>
                      <a:r>
                        <a:rPr lang="fi-FI" sz="1000"/>
                        <a:t>)</a:t>
                      </a:r>
                      <a:endParaRPr lang="fi-FI" sz="1100"/>
                    </a:p>
                  </a:txBody>
                  <a:tcPr anchor="ctr"/>
                </a:tc>
                <a:tc>
                  <a:txBody>
                    <a:bodyPr/>
                    <a:lstStyle/>
                    <a:p>
                      <a:pPr algn="ctr"/>
                      <a:r>
                        <a:rPr lang="fi-FI" sz="1100"/>
                        <a:t>-10 </a:t>
                      </a:r>
                      <a:r>
                        <a:rPr lang="fi-FI" sz="1100" err="1"/>
                        <a:t>Mkr</a:t>
                      </a:r>
                      <a:endParaRPr lang="fi-FI" sz="1100"/>
                    </a:p>
                    <a:p>
                      <a:pPr marL="0" marR="0" lvl="0" indent="0" algn="ctr" defTabSz="914400" rtl="0" eaLnBrk="1" fontAlgn="auto" latinLnBrk="0" hangingPunct="1">
                        <a:lnSpc>
                          <a:spcPct val="100000"/>
                        </a:lnSpc>
                        <a:spcBef>
                          <a:spcPts val="0"/>
                        </a:spcBef>
                        <a:spcAft>
                          <a:spcPts val="0"/>
                        </a:spcAft>
                        <a:buClrTx/>
                        <a:buSzTx/>
                        <a:buFontTx/>
                        <a:buNone/>
                        <a:tabLst/>
                        <a:defRPr/>
                      </a:pPr>
                      <a:r>
                        <a:rPr lang="fi-FI" sz="900"/>
                        <a:t>(palkkasummaan</a:t>
                      </a:r>
                      <a:r>
                        <a:rPr lang="fi-FI" sz="900" baseline="30000"/>
                        <a:t>*</a:t>
                      </a:r>
                      <a:r>
                        <a:rPr lang="fi-FI" sz="900"/>
                        <a:t>)</a:t>
                      </a:r>
                    </a:p>
                  </a:txBody>
                  <a:tcPr anchor="ctr"/>
                </a:tc>
                <a:extLst>
                  <a:ext uri="{0D108BD9-81ED-4DB2-BD59-A6C34878D82A}">
                    <a16:rowId xmlns:a16="http://schemas.microsoft.com/office/drawing/2014/main" val="2399634847"/>
                  </a:ext>
                </a:extLst>
              </a:tr>
              <a:tr h="258672">
                <a:tc>
                  <a:txBody>
                    <a:bodyPr/>
                    <a:lstStyle/>
                    <a:p>
                      <a:r>
                        <a:rPr lang="fi-FI" sz="1100" err="1"/>
                        <a:t>Växjö</a:t>
                      </a:r>
                      <a:r>
                        <a:rPr lang="fi-FI" sz="1100" baseline="30000"/>
                        <a:t>**</a:t>
                      </a:r>
                      <a:r>
                        <a:rPr lang="fi-FI" sz="1100" baseline="0"/>
                        <a:t> (5)</a:t>
                      </a:r>
                      <a:endParaRPr lang="fi-FI" sz="1100" baseline="30000"/>
                    </a:p>
                  </a:txBody>
                  <a:tcPr anchor="ctr"/>
                </a:tc>
                <a:tc>
                  <a:txBody>
                    <a:bodyPr/>
                    <a:lstStyle/>
                    <a:p>
                      <a:pPr algn="ctr"/>
                      <a:r>
                        <a:rPr lang="fi-FI" sz="1100"/>
                        <a:t>740 000</a:t>
                      </a:r>
                    </a:p>
                  </a:txBody>
                  <a:tcPr anchor="ctr"/>
                </a:tc>
                <a:tc>
                  <a:txBody>
                    <a:bodyPr/>
                    <a:lstStyle/>
                    <a:p>
                      <a:pPr algn="ctr"/>
                      <a:r>
                        <a:rPr lang="fi-FI" sz="1100"/>
                        <a:t>2010: 163 000 </a:t>
                      </a:r>
                      <a:br>
                        <a:rPr lang="fi-FI" sz="1100"/>
                      </a:br>
                      <a:r>
                        <a:rPr lang="fi-FI" sz="1000"/>
                        <a:t>(reitit: ARN, BRO)</a:t>
                      </a:r>
                      <a:endParaRPr lang="fi-FI" sz="1100"/>
                    </a:p>
                  </a:txBody>
                  <a:tcPr anchor="ctr"/>
                </a:tc>
                <a:tc>
                  <a:txBody>
                    <a:bodyPr/>
                    <a:lstStyle/>
                    <a:p>
                      <a:pPr algn="ctr"/>
                      <a:r>
                        <a:rPr lang="fi-FI" sz="1100"/>
                        <a:t>-82 </a:t>
                      </a:r>
                      <a:r>
                        <a:rPr lang="fi-FI" sz="1100" err="1"/>
                        <a:t>Mkr</a:t>
                      </a:r>
                      <a:endParaRPr lang="fi-FI" sz="1100"/>
                    </a:p>
                    <a:p>
                      <a:pPr marL="0" marR="0" lvl="0" indent="0" algn="ctr" defTabSz="914400" rtl="0" eaLnBrk="1" fontAlgn="auto" latinLnBrk="0" hangingPunct="1">
                        <a:lnSpc>
                          <a:spcPct val="100000"/>
                        </a:lnSpc>
                        <a:spcBef>
                          <a:spcPts val="0"/>
                        </a:spcBef>
                        <a:spcAft>
                          <a:spcPts val="0"/>
                        </a:spcAft>
                        <a:buClrTx/>
                        <a:buSzTx/>
                        <a:buFontTx/>
                        <a:buNone/>
                        <a:tabLst/>
                        <a:defRPr/>
                      </a:pPr>
                      <a:r>
                        <a:rPr lang="fi-FI" sz="900"/>
                        <a:t>(palkkasummaan</a:t>
                      </a:r>
                      <a:r>
                        <a:rPr lang="fi-FI" sz="900" baseline="30000"/>
                        <a:t>*</a:t>
                      </a:r>
                      <a:r>
                        <a:rPr lang="fi-FI" sz="900"/>
                        <a:t>)</a:t>
                      </a:r>
                    </a:p>
                  </a:txBody>
                  <a:tcPr anchor="ctr"/>
                </a:tc>
                <a:extLst>
                  <a:ext uri="{0D108BD9-81ED-4DB2-BD59-A6C34878D82A}">
                    <a16:rowId xmlns:a16="http://schemas.microsoft.com/office/drawing/2014/main" val="2620424963"/>
                  </a:ext>
                </a:extLst>
              </a:tr>
              <a:tr h="258672">
                <a:tc>
                  <a:txBody>
                    <a:bodyPr/>
                    <a:lstStyle/>
                    <a:p>
                      <a:r>
                        <a:rPr lang="fi-FI" sz="1100"/>
                        <a:t>Kalmar (6)</a:t>
                      </a:r>
                    </a:p>
                  </a:txBody>
                  <a:tcPr anchor="ctr"/>
                </a:tc>
                <a:tc>
                  <a:txBody>
                    <a:bodyPr/>
                    <a:lstStyle/>
                    <a:p>
                      <a:pPr algn="ctr"/>
                      <a:r>
                        <a:rPr lang="fi-FI" sz="1100"/>
                        <a:t>162 000</a:t>
                      </a:r>
                    </a:p>
                  </a:txBody>
                  <a:tcPr anchor="ctr"/>
                </a:tc>
                <a:tc>
                  <a:txBody>
                    <a:bodyPr/>
                    <a:lstStyle/>
                    <a:p>
                      <a:pPr algn="ctr"/>
                      <a:r>
                        <a:rPr lang="fi-FI" sz="1100"/>
                        <a:t>2013: 166 000 </a:t>
                      </a:r>
                      <a:br>
                        <a:rPr lang="fi-FI" sz="1100"/>
                      </a:br>
                      <a:r>
                        <a:rPr lang="fi-FI" sz="1000"/>
                        <a:t>(reitit ARN, BRO)</a:t>
                      </a:r>
                      <a:endParaRPr lang="fi-FI" sz="1100"/>
                    </a:p>
                  </a:txBody>
                  <a:tcPr anchor="ctr"/>
                </a:tc>
                <a:tc>
                  <a:txBody>
                    <a:bodyPr/>
                    <a:lstStyle/>
                    <a:p>
                      <a:pPr algn="ctr"/>
                      <a:r>
                        <a:rPr lang="fi-FI" sz="1100"/>
                        <a:t>-53 </a:t>
                      </a:r>
                      <a:r>
                        <a:rPr lang="fi-FI" sz="1100" err="1"/>
                        <a:t>Mkr</a:t>
                      </a:r>
                      <a:endParaRPr lang="fi-FI" sz="1100"/>
                    </a:p>
                    <a:p>
                      <a:pPr marL="0" marR="0" lvl="0" indent="0" algn="ctr" defTabSz="914400" rtl="0" eaLnBrk="1" fontAlgn="auto" latinLnBrk="0" hangingPunct="1">
                        <a:lnSpc>
                          <a:spcPct val="100000"/>
                        </a:lnSpc>
                        <a:spcBef>
                          <a:spcPts val="0"/>
                        </a:spcBef>
                        <a:spcAft>
                          <a:spcPts val="0"/>
                        </a:spcAft>
                        <a:buClrTx/>
                        <a:buSzTx/>
                        <a:buFontTx/>
                        <a:buNone/>
                        <a:tabLst/>
                        <a:defRPr/>
                      </a:pPr>
                      <a:r>
                        <a:rPr lang="fi-FI" sz="900"/>
                        <a:t>(palkkasummaan</a:t>
                      </a:r>
                      <a:r>
                        <a:rPr lang="fi-FI" sz="900" baseline="30000"/>
                        <a:t>*</a:t>
                      </a:r>
                      <a:r>
                        <a:rPr lang="fi-FI" sz="900"/>
                        <a:t>)</a:t>
                      </a:r>
                    </a:p>
                  </a:txBody>
                  <a:tcPr anchor="ctr"/>
                </a:tc>
                <a:extLst>
                  <a:ext uri="{0D108BD9-81ED-4DB2-BD59-A6C34878D82A}">
                    <a16:rowId xmlns:a16="http://schemas.microsoft.com/office/drawing/2014/main" val="2662632940"/>
                  </a:ext>
                </a:extLst>
              </a:tr>
            </a:tbl>
          </a:graphicData>
        </a:graphic>
      </p:graphicFrame>
      <p:sp>
        <p:nvSpPr>
          <p:cNvPr id="11" name="TextBox 10">
            <a:extLst>
              <a:ext uri="{FF2B5EF4-FFF2-40B4-BE49-F238E27FC236}">
                <a16:creationId xmlns:a16="http://schemas.microsoft.com/office/drawing/2014/main" id="{80924FC1-6F74-4707-8A44-F23554D40F0E}"/>
              </a:ext>
            </a:extLst>
          </p:cNvPr>
          <p:cNvSpPr txBox="1"/>
          <p:nvPr/>
        </p:nvSpPr>
        <p:spPr>
          <a:xfrm>
            <a:off x="6715489" y="5981032"/>
            <a:ext cx="5289021" cy="400110"/>
          </a:xfrm>
          <a:prstGeom prst="rect">
            <a:avLst/>
          </a:prstGeom>
          <a:noFill/>
        </p:spPr>
        <p:txBody>
          <a:bodyPr wrap="square" rtlCol="0">
            <a:spAutoFit/>
          </a:bodyPr>
          <a:lstStyle/>
          <a:p>
            <a:pPr algn="l"/>
            <a:r>
              <a:rPr lang="fi-FI" sz="1000"/>
              <a:t>* Laskettu itse raportin perusteella: 25 vuoden luku on jaettu tasan.</a:t>
            </a:r>
          </a:p>
          <a:p>
            <a:pPr algn="l"/>
            <a:r>
              <a:rPr lang="fi-FI" sz="1000"/>
              <a:t>** Ei täysin vertailukelpoinen, vaikutusalue oletettu laajemmaksi.</a:t>
            </a:r>
          </a:p>
        </p:txBody>
      </p:sp>
      <p:sp>
        <p:nvSpPr>
          <p:cNvPr id="14" name="TextBox 13">
            <a:extLst>
              <a:ext uri="{FF2B5EF4-FFF2-40B4-BE49-F238E27FC236}">
                <a16:creationId xmlns:a16="http://schemas.microsoft.com/office/drawing/2014/main" id="{4304996A-78AB-4DF1-A9B7-85BA82861B78}"/>
              </a:ext>
            </a:extLst>
          </p:cNvPr>
          <p:cNvSpPr txBox="1"/>
          <p:nvPr/>
        </p:nvSpPr>
        <p:spPr>
          <a:xfrm>
            <a:off x="6723742" y="1803492"/>
            <a:ext cx="5264258"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Taulukko 3. </a:t>
            </a:r>
            <a:r>
              <a:rPr kumimoji="0" lang="fi-FI" sz="1100" b="0" i="0" u="none" strike="noStrike" kern="1200" cap="none" spc="0" normalizeH="0" baseline="0" noProof="0">
                <a:ln>
                  <a:noFill/>
                </a:ln>
                <a:solidFill>
                  <a:prstClr val="black"/>
                </a:solidFill>
                <a:effectLst/>
                <a:uLnTx/>
                <a:uFillTx/>
                <a:latin typeface="Verdana"/>
                <a:ea typeface="+mn-ea"/>
                <a:cs typeface="+mn-cs"/>
              </a:rPr>
              <a:t>Lentoasemien sulkemisen vaikutus aluetalouteen Ruotsissa tehtyjen tutkimusten mukaan (lähde: Itä- ja Pohjois-Suomen lentoliikenteen kehittämishanke 2015, jonka lähteenä alkuperäiset selvitykset)</a:t>
            </a:r>
          </a:p>
        </p:txBody>
      </p:sp>
      <p:pic>
        <p:nvPicPr>
          <p:cNvPr id="8" name="Picture 7" descr="Icon&#10;&#10;Description automatically generated">
            <a:extLst>
              <a:ext uri="{FF2B5EF4-FFF2-40B4-BE49-F238E27FC236}">
                <a16:creationId xmlns:a16="http://schemas.microsoft.com/office/drawing/2014/main" id="{35D01328-6383-4100-ABBC-7CC38376A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358" y="1775055"/>
            <a:ext cx="1896901" cy="4474410"/>
          </a:xfrm>
          <a:prstGeom prst="rect">
            <a:avLst/>
          </a:prstGeom>
        </p:spPr>
      </p:pic>
    </p:spTree>
    <p:extLst>
      <p:ext uri="{BB962C8B-B14F-4D97-AF65-F5344CB8AC3E}">
        <p14:creationId xmlns:p14="http://schemas.microsoft.com/office/powerpoint/2010/main" val="108334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C809D-B035-4994-AD8C-F4AE39A28AC7}"/>
              </a:ext>
            </a:extLst>
          </p:cNvPr>
          <p:cNvSpPr>
            <a:spLocks noGrp="1"/>
          </p:cNvSpPr>
          <p:nvPr>
            <p:ph type="title"/>
          </p:nvPr>
        </p:nvSpPr>
        <p:spPr/>
        <p:txBody>
          <a:bodyPr/>
          <a:lstStyle/>
          <a:p>
            <a:r>
              <a:rPr lang="fi-FI"/>
              <a:t>Kotimaan lentoliikenteellä on kaksi keskeistä roolia</a:t>
            </a:r>
          </a:p>
        </p:txBody>
      </p:sp>
      <p:sp>
        <p:nvSpPr>
          <p:cNvPr id="12" name="Text Placeholder 11">
            <a:extLst>
              <a:ext uri="{FF2B5EF4-FFF2-40B4-BE49-F238E27FC236}">
                <a16:creationId xmlns:a16="http://schemas.microsoft.com/office/drawing/2014/main" id="{E3893235-1F87-49DC-8DC0-22881FBA93E7}"/>
              </a:ext>
            </a:extLst>
          </p:cNvPr>
          <p:cNvSpPr>
            <a:spLocks noGrp="1"/>
          </p:cNvSpPr>
          <p:nvPr>
            <p:ph type="body" idx="1"/>
          </p:nvPr>
        </p:nvSpPr>
        <p:spPr>
          <a:xfrm>
            <a:off x="616767" y="1432734"/>
            <a:ext cx="5841184" cy="432000"/>
          </a:xfrm>
        </p:spPr>
        <p:txBody>
          <a:bodyPr/>
          <a:lstStyle/>
          <a:p>
            <a:r>
              <a:rPr lang="fi-FI" sz="1600"/>
              <a:t>1) Kansainväliset yhteydet Helsinki-Vantaan kautta</a:t>
            </a:r>
          </a:p>
        </p:txBody>
      </p:sp>
      <p:sp>
        <p:nvSpPr>
          <p:cNvPr id="13" name="Content Placeholder 12">
            <a:extLst>
              <a:ext uri="{FF2B5EF4-FFF2-40B4-BE49-F238E27FC236}">
                <a16:creationId xmlns:a16="http://schemas.microsoft.com/office/drawing/2014/main" id="{64488812-C5A0-4855-9232-A6C3F162420D}"/>
              </a:ext>
            </a:extLst>
          </p:cNvPr>
          <p:cNvSpPr>
            <a:spLocks noGrp="1"/>
          </p:cNvSpPr>
          <p:nvPr>
            <p:ph sz="half" idx="2"/>
          </p:nvPr>
        </p:nvSpPr>
        <p:spPr>
          <a:xfrm>
            <a:off x="616766" y="2133601"/>
            <a:ext cx="5841185" cy="3676650"/>
          </a:xfrm>
        </p:spPr>
        <p:txBody>
          <a:bodyPr vert="horz" lIns="91440" tIns="45720" rIns="91440" bIns="45720" rtlCol="0" anchor="t">
            <a:noAutofit/>
          </a:bodyPr>
          <a:lstStyle/>
          <a:p>
            <a:pPr marL="0" indent="0">
              <a:buNone/>
            </a:pPr>
            <a:r>
              <a:rPr lang="fi-FI" sz="1600"/>
              <a:t>Liikematkustuksen näkökulmasta Helsinki-Vantaa on ainut lentoasema, jolta on kattavat kansainväliset lentoyhteydet. Vaikka viime vuosina suorat kansainväliset reittiyhteydet ovat yleistyneet muillakin lentoasemilla, ovat ne usein kausittaisia ja muutamilla viikkovuoroilla palvelevat ensisijaisesti vapaa-ajan matkailua (sekä tulevaa että lähtevää). Poikkeuksen muodostavat muutamat lentoasemat, joilta on ollut päivittäiset yhteydet ulkomaiselle </a:t>
            </a:r>
            <a:r>
              <a:rPr lang="fi-FI" sz="1600" err="1"/>
              <a:t>hub</a:t>
            </a:r>
            <a:r>
              <a:rPr lang="fi-FI" sz="1600"/>
              <a:t>-lentoasemalle, kuten Tukholmaan.</a:t>
            </a:r>
          </a:p>
          <a:p>
            <a:pPr marL="0" indent="0">
              <a:buNone/>
            </a:pPr>
            <a:r>
              <a:rPr lang="fi-FI" sz="1600"/>
              <a:t>Kotimaan yhteydet palvelevat jatkoyhteyksinä myös Helsinki-Vantaan kautta tapahtuvalle vapaa-ajan matkailulle, erityisesti alueelle saapuvien yksilömatkailijoiden ja pienien ryhmien osalta.</a:t>
            </a:r>
            <a:endParaRPr lang="fi-FI" sz="1600">
              <a:ea typeface="Verdana"/>
              <a:cs typeface="Verdana"/>
            </a:endParaRPr>
          </a:p>
          <a:p>
            <a:pPr marL="0" indent="0">
              <a:buNone/>
            </a:pPr>
            <a:r>
              <a:rPr lang="fi-FI" sz="1600"/>
              <a:t>Yrityksillä on myös kansainvälisiin lentokuljetuksiin liittyviä tarpeita.</a:t>
            </a:r>
            <a:endParaRPr lang="fi-FI" sz="1600">
              <a:ea typeface="Verdana"/>
              <a:cs typeface="Verdana"/>
            </a:endParaRPr>
          </a:p>
        </p:txBody>
      </p:sp>
      <p:sp>
        <p:nvSpPr>
          <p:cNvPr id="14" name="Text Placeholder 13">
            <a:extLst>
              <a:ext uri="{FF2B5EF4-FFF2-40B4-BE49-F238E27FC236}">
                <a16:creationId xmlns:a16="http://schemas.microsoft.com/office/drawing/2014/main" id="{42F051FA-7626-4573-AA14-DC23710062E6}"/>
              </a:ext>
            </a:extLst>
          </p:cNvPr>
          <p:cNvSpPr>
            <a:spLocks noGrp="1"/>
          </p:cNvSpPr>
          <p:nvPr>
            <p:ph type="body" sz="quarter" idx="3"/>
          </p:nvPr>
        </p:nvSpPr>
        <p:spPr>
          <a:xfrm>
            <a:off x="6778800" y="1432734"/>
            <a:ext cx="4708349" cy="432000"/>
          </a:xfrm>
        </p:spPr>
        <p:txBody>
          <a:bodyPr/>
          <a:lstStyle/>
          <a:p>
            <a:r>
              <a:rPr lang="fi-FI" sz="1600"/>
              <a:t>2) Kotimaan pitkän matkan joukkoliikenteen runkoyhteydet</a:t>
            </a:r>
          </a:p>
        </p:txBody>
      </p:sp>
      <p:sp>
        <p:nvSpPr>
          <p:cNvPr id="15" name="Content Placeholder 14">
            <a:extLst>
              <a:ext uri="{FF2B5EF4-FFF2-40B4-BE49-F238E27FC236}">
                <a16:creationId xmlns:a16="http://schemas.microsoft.com/office/drawing/2014/main" id="{FB55E0AF-6323-44E5-9A3A-586E65ACEF02}"/>
              </a:ext>
            </a:extLst>
          </p:cNvPr>
          <p:cNvSpPr>
            <a:spLocks noGrp="1"/>
          </p:cNvSpPr>
          <p:nvPr>
            <p:ph sz="quarter" idx="4"/>
          </p:nvPr>
        </p:nvSpPr>
        <p:spPr>
          <a:xfrm>
            <a:off x="6778800" y="2133601"/>
            <a:ext cx="4708349" cy="3676650"/>
          </a:xfrm>
        </p:spPr>
        <p:txBody>
          <a:bodyPr/>
          <a:lstStyle/>
          <a:p>
            <a:pPr marL="0" indent="0">
              <a:buNone/>
            </a:pPr>
            <a:r>
              <a:rPr lang="fi-FI" sz="1600" dirty="0"/>
              <a:t>Sekä liikematkustuksen että vapaa-ajan matkustuksen näkökulmasta kotimaan lentoliikenneyhteydet palvelevat joukkoliikenteen runkoyhteyksinä.</a:t>
            </a:r>
          </a:p>
          <a:p>
            <a:pPr marL="0" indent="0">
              <a:buNone/>
            </a:pPr>
            <a:r>
              <a:rPr lang="fi-FI" sz="1600" dirty="0"/>
              <a:t>Liikematkustajille muiden liikkumismuotojen kilpailukyky heikkenee merkittävästi matka-ajan ylittäessä kolme tuntia, vapaa-ajan matkustajien osalta kipuraja on korkeammalla, usein neljän ja kuuden tunnin välillä.</a:t>
            </a:r>
          </a:p>
          <a:p>
            <a:pPr marL="0" indent="0">
              <a:buNone/>
            </a:pPr>
            <a:r>
              <a:rPr lang="fi-FI" sz="1600" dirty="0"/>
              <a:t>Joukkoliikenteen nopeiden runkoyhteyksien tärkeys korostuu erityisesti terveydenhuollon osalta: lääkäreiden työasiamatkat, tarvikkeiden ja näytteiden kuljetukset sekä erikoissairaanhoidon potilaat tarvitsevat yhteyksiä.</a:t>
            </a:r>
          </a:p>
        </p:txBody>
      </p:sp>
      <p:sp>
        <p:nvSpPr>
          <p:cNvPr id="6" name="Slide Number Placeholder 5">
            <a:extLst>
              <a:ext uri="{FF2B5EF4-FFF2-40B4-BE49-F238E27FC236}">
                <a16:creationId xmlns:a16="http://schemas.microsoft.com/office/drawing/2014/main" id="{E882FE58-305B-459A-8DE6-515A842DD621}"/>
              </a:ext>
            </a:extLst>
          </p:cNvPr>
          <p:cNvSpPr>
            <a:spLocks noGrp="1"/>
          </p:cNvSpPr>
          <p:nvPr>
            <p:ph type="sldNum" sz="quarter" idx="12"/>
          </p:nvPr>
        </p:nvSpPr>
        <p:spPr/>
        <p:txBody>
          <a:bodyPr/>
          <a:lstStyle/>
          <a:p>
            <a:fld id="{E97DE6E4-DC77-456C-872A-552B509F49AF}" type="slidenum">
              <a:rPr lang="fi-FI" smtClean="0"/>
              <a:t>13</a:t>
            </a:fld>
            <a:endParaRPr lang="fi-FI"/>
          </a:p>
        </p:txBody>
      </p:sp>
    </p:spTree>
    <p:extLst>
      <p:ext uri="{BB962C8B-B14F-4D97-AF65-F5344CB8AC3E}">
        <p14:creationId xmlns:p14="http://schemas.microsoft.com/office/powerpoint/2010/main" val="88612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1345-3F4E-4FA0-893B-8A2C78EAF352}"/>
              </a:ext>
            </a:extLst>
          </p:cNvPr>
          <p:cNvSpPr>
            <a:spLocks noGrp="1"/>
          </p:cNvSpPr>
          <p:nvPr>
            <p:ph type="title"/>
          </p:nvPr>
        </p:nvSpPr>
        <p:spPr>
          <a:xfrm>
            <a:off x="612000" y="612000"/>
            <a:ext cx="11115402" cy="1108800"/>
          </a:xfrm>
        </p:spPr>
        <p:txBody>
          <a:bodyPr/>
          <a:lstStyle/>
          <a:p>
            <a:r>
              <a:rPr lang="fi-FI"/>
              <a:t>Junaliikenteen palvelutaso ei riitä Suomessa korvaamaan lentoliikenneyhteyksiä</a:t>
            </a:r>
          </a:p>
        </p:txBody>
      </p:sp>
      <p:sp>
        <p:nvSpPr>
          <p:cNvPr id="3" name="Content Placeholder 2">
            <a:extLst>
              <a:ext uri="{FF2B5EF4-FFF2-40B4-BE49-F238E27FC236}">
                <a16:creationId xmlns:a16="http://schemas.microsoft.com/office/drawing/2014/main" id="{EA1F30FB-0EEE-442B-A2CB-DDDE39FB60CF}"/>
              </a:ext>
            </a:extLst>
          </p:cNvPr>
          <p:cNvSpPr>
            <a:spLocks noGrp="1"/>
          </p:cNvSpPr>
          <p:nvPr>
            <p:ph idx="1"/>
          </p:nvPr>
        </p:nvSpPr>
        <p:spPr>
          <a:xfrm>
            <a:off x="611999" y="1720800"/>
            <a:ext cx="7663650" cy="4453200"/>
          </a:xfrm>
        </p:spPr>
        <p:txBody>
          <a:bodyPr/>
          <a:lstStyle/>
          <a:p>
            <a:pPr marL="0" indent="0">
              <a:buNone/>
            </a:pPr>
            <a:r>
              <a:rPr lang="fi-FI" sz="1600" dirty="0"/>
              <a:t>Useissa maissa junaliikenne ja lentoliikenne kilpailevat keskenään matkustajista. Suomessa vastaavaa on nähty mm. Seinäjoen, Mikkelin ja Lappeenrannan osalta junaliikenteen nopeutumisen myötä. Myös tieyhteyksien nopeutumisella on vaikutusta lentoliikenteen kysyntään. Kriittisenä rajana pidetään noin 3 tunnin matka-aikaa: mitä enemmän juna- tai automatka ylittää 3 tunnin rajan, sitä enemmän nousee lentoliikenteen kulkutapaosuus kyseisellä yhteysvälillä. 6 tunnin kohdalla lentoliikenne on yleensä huomattavasti junaliikennettä suositumpaa.</a:t>
            </a:r>
          </a:p>
          <a:p>
            <a:pPr marL="0" indent="0">
              <a:buNone/>
            </a:pPr>
            <a:r>
              <a:rPr lang="fi-FI" sz="1600" dirty="0"/>
              <a:t>Kolmen tunnin matka-aikaraja pätee vain kotimaan sisäisessä matkustamisessa. Kansainvälisessä matkustamisessa, jossa Helsinki-Vantaa on vain kauttakulkuasema, kotimaan lentoyhteys on osa pidempää matkaketjua. Käytännössä alueellisilta lentoasemilta päästään kotimaan lentoyhteydellä kansainvälisen lennon lähtöselvitysalueelle samassa ajassa, joka täytyy varata Helsinki-Vantaalla siirtymiin ja turvatarkastukseen. Toisin sanoen, esimerkiksi Jyväskylästä täytyisi lähteä henkilöautolla kohti Helsinki-Vantaata n. 3 tuntia aikaisemmin, mitä matkustajan on tarve olla Jyväskylän lentoasemalla.</a:t>
            </a:r>
          </a:p>
        </p:txBody>
      </p:sp>
      <p:sp>
        <p:nvSpPr>
          <p:cNvPr id="6" name="Slide Number Placeholder 5">
            <a:extLst>
              <a:ext uri="{FF2B5EF4-FFF2-40B4-BE49-F238E27FC236}">
                <a16:creationId xmlns:a16="http://schemas.microsoft.com/office/drawing/2014/main" id="{B9BA2F7F-A05E-437A-AFB9-39B7D5CF770F}"/>
              </a:ext>
            </a:extLst>
          </p:cNvPr>
          <p:cNvSpPr>
            <a:spLocks noGrp="1"/>
          </p:cNvSpPr>
          <p:nvPr>
            <p:ph type="sldNum" sz="quarter" idx="12"/>
          </p:nvPr>
        </p:nvSpPr>
        <p:spPr/>
        <p:txBody>
          <a:bodyPr/>
          <a:lstStyle/>
          <a:p>
            <a:fld id="{E97DE6E4-DC77-456C-872A-552B509F49AF}" type="slidenum">
              <a:rPr lang="fi-FI" smtClean="0"/>
              <a:t>14</a:t>
            </a:fld>
            <a:endParaRPr lang="fi-FI"/>
          </a:p>
        </p:txBody>
      </p:sp>
      <p:pic>
        <p:nvPicPr>
          <p:cNvPr id="7" name="Kuva 2">
            <a:extLst>
              <a:ext uri="{FF2B5EF4-FFF2-40B4-BE49-F238E27FC236}">
                <a16:creationId xmlns:a16="http://schemas.microsoft.com/office/drawing/2014/main" id="{DFF94FB5-7CC7-46FB-A466-404C861D90EC}"/>
              </a:ext>
            </a:extLst>
          </p:cNvPr>
          <p:cNvPicPr>
            <a:picLocks noChangeAspect="1"/>
          </p:cNvPicPr>
          <p:nvPr/>
        </p:nvPicPr>
        <p:blipFill>
          <a:blip r:embed="rId2"/>
          <a:stretch>
            <a:fillRect/>
          </a:stretch>
        </p:blipFill>
        <p:spPr>
          <a:xfrm>
            <a:off x="8424502" y="1255176"/>
            <a:ext cx="3451753" cy="4725483"/>
          </a:xfrm>
          <a:prstGeom prst="rect">
            <a:avLst/>
          </a:prstGeom>
        </p:spPr>
      </p:pic>
      <p:sp>
        <p:nvSpPr>
          <p:cNvPr id="8" name="TextBox 7">
            <a:extLst>
              <a:ext uri="{FF2B5EF4-FFF2-40B4-BE49-F238E27FC236}">
                <a16:creationId xmlns:a16="http://schemas.microsoft.com/office/drawing/2014/main" id="{AB46FD37-A575-4DD2-9758-AE96373C68EB}"/>
              </a:ext>
            </a:extLst>
          </p:cNvPr>
          <p:cNvSpPr txBox="1"/>
          <p:nvPr/>
        </p:nvSpPr>
        <p:spPr>
          <a:xfrm>
            <a:off x="8080926" y="5992584"/>
            <a:ext cx="4246697" cy="430887"/>
          </a:xfrm>
          <a:prstGeom prst="rect">
            <a:avLst/>
          </a:prstGeom>
          <a:noFill/>
          <a:ln>
            <a:noFill/>
          </a:ln>
        </p:spPr>
        <p:txBody>
          <a:bodyPr wrap="square" rtlCol="0">
            <a:spAutoFit/>
          </a:bodyPr>
          <a:lstStyle/>
          <a:p>
            <a:pPr algn="l"/>
            <a:r>
              <a:rPr lang="fi-FI" sz="1100" b="1"/>
              <a:t>Kuva 3. </a:t>
            </a:r>
            <a:r>
              <a:rPr lang="fi-FI" sz="1100"/>
              <a:t>Junaliikenteen matka-ajat nopeimmilla vuoroilla. Lähde: Väylävirasto</a:t>
            </a:r>
          </a:p>
        </p:txBody>
      </p:sp>
    </p:spTree>
    <p:extLst>
      <p:ext uri="{BB962C8B-B14F-4D97-AF65-F5344CB8AC3E}">
        <p14:creationId xmlns:p14="http://schemas.microsoft.com/office/powerpoint/2010/main" val="92714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6781-78C1-49C3-AA5F-B1C8CD8D3996}"/>
              </a:ext>
            </a:extLst>
          </p:cNvPr>
          <p:cNvSpPr>
            <a:spLocks noGrp="1"/>
          </p:cNvSpPr>
          <p:nvPr>
            <p:ph type="title"/>
          </p:nvPr>
        </p:nvSpPr>
        <p:spPr>
          <a:xfrm>
            <a:off x="612001" y="612000"/>
            <a:ext cx="7293750" cy="1108800"/>
          </a:xfrm>
        </p:spPr>
        <p:txBody>
          <a:bodyPr/>
          <a:lstStyle/>
          <a:p>
            <a:r>
              <a:rPr lang="fi-FI"/>
              <a:t>Kotimaan lentoyhteyksien matkustajamäärät vaihtelevat</a:t>
            </a:r>
          </a:p>
        </p:txBody>
      </p:sp>
      <p:sp>
        <p:nvSpPr>
          <p:cNvPr id="6" name="Slide Number Placeholder 5">
            <a:extLst>
              <a:ext uri="{FF2B5EF4-FFF2-40B4-BE49-F238E27FC236}">
                <a16:creationId xmlns:a16="http://schemas.microsoft.com/office/drawing/2014/main" id="{88B31694-0A91-405D-BB76-396DB6DA89AF}"/>
              </a:ext>
            </a:extLst>
          </p:cNvPr>
          <p:cNvSpPr>
            <a:spLocks noGrp="1"/>
          </p:cNvSpPr>
          <p:nvPr>
            <p:ph type="sldNum" sz="quarter" idx="12"/>
          </p:nvPr>
        </p:nvSpPr>
        <p:spPr/>
        <p:txBody>
          <a:bodyPr/>
          <a:lstStyle/>
          <a:p>
            <a:fld id="{E97DE6E4-DC77-456C-872A-552B509F49AF}" type="slidenum">
              <a:rPr lang="fi-FI" smtClean="0"/>
              <a:t>15</a:t>
            </a:fld>
            <a:endParaRPr lang="fi-FI"/>
          </a:p>
        </p:txBody>
      </p:sp>
      <p:sp>
        <p:nvSpPr>
          <p:cNvPr id="15" name="TextBox 14">
            <a:extLst>
              <a:ext uri="{FF2B5EF4-FFF2-40B4-BE49-F238E27FC236}">
                <a16:creationId xmlns:a16="http://schemas.microsoft.com/office/drawing/2014/main" id="{83D9BB18-41ED-4199-B073-F5FDFEE14A29}"/>
              </a:ext>
            </a:extLst>
          </p:cNvPr>
          <p:cNvSpPr txBox="1"/>
          <p:nvPr/>
        </p:nvSpPr>
        <p:spPr>
          <a:xfrm>
            <a:off x="8059621" y="6038988"/>
            <a:ext cx="4246697" cy="430887"/>
          </a:xfrm>
          <a:prstGeom prst="rect">
            <a:avLst/>
          </a:prstGeom>
          <a:noFill/>
          <a:ln>
            <a:noFill/>
          </a:ln>
        </p:spPr>
        <p:txBody>
          <a:bodyPr wrap="square" rtlCol="0">
            <a:spAutoFit/>
          </a:bodyPr>
          <a:lstStyle/>
          <a:p>
            <a:pPr algn="l"/>
            <a:r>
              <a:rPr lang="fi-FI" sz="1100" b="1"/>
              <a:t>Kuva 4. </a:t>
            </a:r>
            <a:r>
              <a:rPr lang="fi-FI" sz="1100"/>
              <a:t>Kotimaan yhteyksien matkustajamäärät 2019. Tietojen lähde: Finavia.</a:t>
            </a:r>
          </a:p>
        </p:txBody>
      </p:sp>
      <p:sp>
        <p:nvSpPr>
          <p:cNvPr id="21" name="Content Placeholder 20">
            <a:extLst>
              <a:ext uri="{FF2B5EF4-FFF2-40B4-BE49-F238E27FC236}">
                <a16:creationId xmlns:a16="http://schemas.microsoft.com/office/drawing/2014/main" id="{B9CDBB05-521B-4049-ADC3-84ACE2E43B61}"/>
              </a:ext>
            </a:extLst>
          </p:cNvPr>
          <p:cNvSpPr>
            <a:spLocks noGrp="1"/>
          </p:cNvSpPr>
          <p:nvPr>
            <p:ph idx="1"/>
          </p:nvPr>
        </p:nvSpPr>
        <p:spPr>
          <a:xfrm>
            <a:off x="611999" y="2829600"/>
            <a:ext cx="8151001" cy="2849775"/>
          </a:xfrm>
        </p:spPr>
        <p:txBody>
          <a:bodyPr/>
          <a:lstStyle/>
          <a:p>
            <a:r>
              <a:rPr lang="fi-FI" sz="1600" b="1"/>
              <a:t>Joensuu</a:t>
            </a:r>
            <a:r>
              <a:rPr lang="fi-FI" sz="1600"/>
              <a:t>, 112 500 matk., 7. suurin kotimaan lentoyhteys</a:t>
            </a:r>
          </a:p>
          <a:p>
            <a:r>
              <a:rPr lang="fi-FI" sz="1600" b="1"/>
              <a:t>Kajaani</a:t>
            </a:r>
            <a:r>
              <a:rPr lang="fi-FI" sz="1600"/>
              <a:t>, 84 300  matk., 10. suurin kotimaan lentoyhteys</a:t>
            </a:r>
          </a:p>
          <a:p>
            <a:r>
              <a:rPr lang="fi-FI" sz="1600" b="1"/>
              <a:t>Kemi-Tornio</a:t>
            </a:r>
            <a:r>
              <a:rPr lang="fi-FI" sz="1600"/>
              <a:t>, 62 500 matk. 12. suurin kotimaan lentoyhteys</a:t>
            </a:r>
          </a:p>
          <a:p>
            <a:r>
              <a:rPr lang="fi-FI" sz="1600" b="1"/>
              <a:t>Jyväskylä</a:t>
            </a:r>
            <a:r>
              <a:rPr lang="fi-FI" sz="1600"/>
              <a:t>, 57 000 matk., 13. suurin kotimaan lentoyhteys</a:t>
            </a:r>
          </a:p>
          <a:p>
            <a:r>
              <a:rPr lang="fi-FI" sz="1600" b="1"/>
              <a:t>Kokkola-Pietarsaari</a:t>
            </a:r>
            <a:r>
              <a:rPr lang="fi-FI" sz="1600"/>
              <a:t>, 51 300 matk., 14. suurin kotimaan lentoyhteys</a:t>
            </a:r>
          </a:p>
          <a:p>
            <a:r>
              <a:rPr lang="fi-FI" sz="1600" b="1"/>
              <a:t>Savonlinna</a:t>
            </a:r>
            <a:r>
              <a:rPr lang="fi-FI" sz="1600"/>
              <a:t>, 7 100 matk., 15. suurin kotimaan lentoyhteys</a:t>
            </a:r>
          </a:p>
          <a:p>
            <a:endParaRPr lang="fi-FI" sz="1600"/>
          </a:p>
          <a:p>
            <a:endParaRPr lang="fi-FI" sz="1600"/>
          </a:p>
        </p:txBody>
      </p:sp>
      <p:pic>
        <p:nvPicPr>
          <p:cNvPr id="27" name="Picture 26" descr="A picture containing colorful, light, blue&#10;&#10;Description automatically generated">
            <a:extLst>
              <a:ext uri="{FF2B5EF4-FFF2-40B4-BE49-F238E27FC236}">
                <a16:creationId xmlns:a16="http://schemas.microsoft.com/office/drawing/2014/main" id="{E3CBC084-1A12-49F3-BC3E-2CF1C92A3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951" y="200980"/>
            <a:ext cx="4387050" cy="5838008"/>
          </a:xfrm>
          <a:prstGeom prst="rect">
            <a:avLst/>
          </a:prstGeom>
        </p:spPr>
      </p:pic>
      <p:sp>
        <p:nvSpPr>
          <p:cNvPr id="31" name="Rectangle 30">
            <a:extLst>
              <a:ext uri="{FF2B5EF4-FFF2-40B4-BE49-F238E27FC236}">
                <a16:creationId xmlns:a16="http://schemas.microsoft.com/office/drawing/2014/main" id="{A0096806-1951-4713-BF9F-B62D869656F2}"/>
              </a:ext>
            </a:extLst>
          </p:cNvPr>
          <p:cNvSpPr/>
          <p:nvPr/>
        </p:nvSpPr>
        <p:spPr>
          <a:xfrm>
            <a:off x="611999" y="1720800"/>
            <a:ext cx="6884176" cy="830997"/>
          </a:xfrm>
          <a:prstGeom prst="rect">
            <a:avLst/>
          </a:prstGeom>
        </p:spPr>
        <p:txBody>
          <a:bodyPr wrap="square">
            <a:spAutoFit/>
          </a:bodyPr>
          <a:lstStyle/>
          <a:p>
            <a:r>
              <a:rPr lang="fi-FI" sz="1600"/>
              <a:t>Kotimaan säännöllisiä reittilentoja operoitiin 16 lentoasemalle  vuonna 2019. Tarkastelussa olevien lentoasemien matkustajamäärät olivat keskitasoa tai alhaisempaa puolikasta:</a:t>
            </a:r>
          </a:p>
        </p:txBody>
      </p:sp>
    </p:spTree>
    <p:extLst>
      <p:ext uri="{BB962C8B-B14F-4D97-AF65-F5344CB8AC3E}">
        <p14:creationId xmlns:p14="http://schemas.microsoft.com/office/powerpoint/2010/main" val="181598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619E7AB5-1EDE-4449-B8AC-9EFA6754EE44}"/>
              </a:ext>
            </a:extLst>
          </p:cNvPr>
          <p:cNvGraphicFramePr>
            <a:graphicFrameLocks/>
          </p:cNvGraphicFramePr>
          <p:nvPr>
            <p:extLst>
              <p:ext uri="{D42A27DB-BD31-4B8C-83A1-F6EECF244321}">
                <p14:modId xmlns:p14="http://schemas.microsoft.com/office/powerpoint/2010/main" val="4038026437"/>
              </p:ext>
            </p:extLst>
          </p:nvPr>
        </p:nvGraphicFramePr>
        <p:xfrm>
          <a:off x="624287" y="1561258"/>
          <a:ext cx="10138963" cy="4344242"/>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id="{C4E0BBB6-81BA-4E7F-8BBC-2D742C513F1B}"/>
              </a:ext>
            </a:extLst>
          </p:cNvPr>
          <p:cNvSpPr>
            <a:spLocks noGrp="1"/>
          </p:cNvSpPr>
          <p:nvPr>
            <p:ph type="title"/>
          </p:nvPr>
        </p:nvSpPr>
        <p:spPr/>
        <p:txBody>
          <a:bodyPr/>
          <a:lstStyle/>
          <a:p>
            <a:r>
              <a:rPr lang="fi-FI"/>
              <a:t>Tarkasteltavien lentoyhteyksien matkustajamäärien kehitys vuosina 2010–2019 on ollut tasaista</a:t>
            </a:r>
          </a:p>
        </p:txBody>
      </p:sp>
      <p:sp>
        <p:nvSpPr>
          <p:cNvPr id="7" name="Slide Number Placeholder 6">
            <a:extLst>
              <a:ext uri="{FF2B5EF4-FFF2-40B4-BE49-F238E27FC236}">
                <a16:creationId xmlns:a16="http://schemas.microsoft.com/office/drawing/2014/main" id="{CB4E2671-40C8-4234-AE75-EE7048EB3157}"/>
              </a:ext>
            </a:extLst>
          </p:cNvPr>
          <p:cNvSpPr>
            <a:spLocks noGrp="1"/>
          </p:cNvSpPr>
          <p:nvPr>
            <p:ph type="sldNum" sz="quarter" idx="12"/>
          </p:nvPr>
        </p:nvSpPr>
        <p:spPr/>
        <p:txBody>
          <a:bodyPr/>
          <a:lstStyle/>
          <a:p>
            <a:fld id="{E97DE6E4-DC77-456C-872A-552B509F49AF}" type="slidenum">
              <a:rPr lang="fi-FI" smtClean="0"/>
              <a:t>16</a:t>
            </a:fld>
            <a:endParaRPr lang="fi-FI"/>
          </a:p>
        </p:txBody>
      </p:sp>
      <p:sp>
        <p:nvSpPr>
          <p:cNvPr id="11" name="TextBox 10">
            <a:extLst>
              <a:ext uri="{FF2B5EF4-FFF2-40B4-BE49-F238E27FC236}">
                <a16:creationId xmlns:a16="http://schemas.microsoft.com/office/drawing/2014/main" id="{B39314D2-59C1-4E7A-92EC-82B8B4BBCB5E}"/>
              </a:ext>
            </a:extLst>
          </p:cNvPr>
          <p:cNvSpPr txBox="1"/>
          <p:nvPr/>
        </p:nvSpPr>
        <p:spPr>
          <a:xfrm>
            <a:off x="10296000" y="2213233"/>
            <a:ext cx="1679616" cy="369332"/>
          </a:xfrm>
          <a:prstGeom prst="rect">
            <a:avLst/>
          </a:prstGeom>
          <a:noFill/>
        </p:spPr>
        <p:txBody>
          <a:bodyPr wrap="square" rtlCol="0">
            <a:spAutoFit/>
          </a:bodyPr>
          <a:lstStyle/>
          <a:p>
            <a:pPr algn="l"/>
            <a:r>
              <a:rPr lang="fi-FI" b="1">
                <a:solidFill>
                  <a:schemeClr val="accent2"/>
                </a:solidFill>
              </a:rPr>
              <a:t>Joensuu</a:t>
            </a:r>
          </a:p>
        </p:txBody>
      </p:sp>
      <p:sp>
        <p:nvSpPr>
          <p:cNvPr id="12" name="TextBox 11">
            <a:extLst>
              <a:ext uri="{FF2B5EF4-FFF2-40B4-BE49-F238E27FC236}">
                <a16:creationId xmlns:a16="http://schemas.microsoft.com/office/drawing/2014/main" id="{83C2FB19-79FA-47D4-8B10-C1497BE60583}"/>
              </a:ext>
            </a:extLst>
          </p:cNvPr>
          <p:cNvSpPr txBox="1"/>
          <p:nvPr/>
        </p:nvSpPr>
        <p:spPr>
          <a:xfrm>
            <a:off x="10271788" y="4930746"/>
            <a:ext cx="1679616" cy="369332"/>
          </a:xfrm>
          <a:prstGeom prst="rect">
            <a:avLst/>
          </a:prstGeom>
          <a:noFill/>
        </p:spPr>
        <p:txBody>
          <a:bodyPr wrap="square" rtlCol="0">
            <a:spAutoFit/>
          </a:bodyPr>
          <a:lstStyle/>
          <a:p>
            <a:pPr algn="l"/>
            <a:r>
              <a:rPr lang="fi-FI" b="1">
                <a:solidFill>
                  <a:schemeClr val="tx1">
                    <a:lumMod val="50000"/>
                    <a:lumOff val="50000"/>
                  </a:schemeClr>
                </a:solidFill>
              </a:rPr>
              <a:t>Savonlinna</a:t>
            </a:r>
          </a:p>
        </p:txBody>
      </p:sp>
      <p:sp>
        <p:nvSpPr>
          <p:cNvPr id="14" name="TextBox 13">
            <a:extLst>
              <a:ext uri="{FF2B5EF4-FFF2-40B4-BE49-F238E27FC236}">
                <a16:creationId xmlns:a16="http://schemas.microsoft.com/office/drawing/2014/main" id="{CA71C831-8F27-463A-913A-36E73975D967}"/>
              </a:ext>
            </a:extLst>
          </p:cNvPr>
          <p:cNvSpPr txBox="1"/>
          <p:nvPr/>
        </p:nvSpPr>
        <p:spPr>
          <a:xfrm>
            <a:off x="10288500" y="2930503"/>
            <a:ext cx="1679616" cy="369332"/>
          </a:xfrm>
          <a:prstGeom prst="rect">
            <a:avLst/>
          </a:prstGeom>
          <a:noFill/>
        </p:spPr>
        <p:txBody>
          <a:bodyPr wrap="square" rtlCol="0">
            <a:spAutoFit/>
          </a:bodyPr>
          <a:lstStyle/>
          <a:p>
            <a:pPr algn="l"/>
            <a:r>
              <a:rPr lang="fi-FI" b="1">
                <a:solidFill>
                  <a:schemeClr val="accent4"/>
                </a:solidFill>
              </a:rPr>
              <a:t>Kajaani</a:t>
            </a:r>
          </a:p>
        </p:txBody>
      </p:sp>
      <p:sp>
        <p:nvSpPr>
          <p:cNvPr id="15" name="TextBox 14">
            <a:extLst>
              <a:ext uri="{FF2B5EF4-FFF2-40B4-BE49-F238E27FC236}">
                <a16:creationId xmlns:a16="http://schemas.microsoft.com/office/drawing/2014/main" id="{ABC37029-3D82-4C5E-8A1A-98C543BD2322}"/>
              </a:ext>
            </a:extLst>
          </p:cNvPr>
          <p:cNvSpPr txBox="1"/>
          <p:nvPr/>
        </p:nvSpPr>
        <p:spPr>
          <a:xfrm>
            <a:off x="10191629" y="3736904"/>
            <a:ext cx="1679616" cy="369332"/>
          </a:xfrm>
          <a:prstGeom prst="rect">
            <a:avLst/>
          </a:prstGeom>
          <a:noFill/>
        </p:spPr>
        <p:txBody>
          <a:bodyPr wrap="square" rtlCol="0">
            <a:spAutoFit/>
          </a:bodyPr>
          <a:lstStyle/>
          <a:p>
            <a:pPr algn="l"/>
            <a:r>
              <a:rPr lang="fi-FI" b="1">
                <a:solidFill>
                  <a:srgbClr val="81D600"/>
                </a:solidFill>
              </a:rPr>
              <a:t>Jyväskylä</a:t>
            </a:r>
          </a:p>
        </p:txBody>
      </p:sp>
      <p:sp>
        <p:nvSpPr>
          <p:cNvPr id="16" name="TextBox 15">
            <a:extLst>
              <a:ext uri="{FF2B5EF4-FFF2-40B4-BE49-F238E27FC236}">
                <a16:creationId xmlns:a16="http://schemas.microsoft.com/office/drawing/2014/main" id="{257334F2-A1F1-4C0D-AAB0-01D2AD40BE84}"/>
              </a:ext>
            </a:extLst>
          </p:cNvPr>
          <p:cNvSpPr txBox="1"/>
          <p:nvPr/>
        </p:nvSpPr>
        <p:spPr>
          <a:xfrm>
            <a:off x="10191629" y="3449544"/>
            <a:ext cx="1839934" cy="369332"/>
          </a:xfrm>
          <a:prstGeom prst="rect">
            <a:avLst/>
          </a:prstGeom>
          <a:noFill/>
        </p:spPr>
        <p:txBody>
          <a:bodyPr wrap="square" rtlCol="0">
            <a:spAutoFit/>
          </a:bodyPr>
          <a:lstStyle/>
          <a:p>
            <a:pPr algn="l"/>
            <a:r>
              <a:rPr lang="fi-FI" b="1">
                <a:solidFill>
                  <a:schemeClr val="accent5"/>
                </a:solidFill>
              </a:rPr>
              <a:t>Kemi-Tornio</a:t>
            </a:r>
          </a:p>
        </p:txBody>
      </p:sp>
      <p:sp>
        <p:nvSpPr>
          <p:cNvPr id="18" name="TextBox 17">
            <a:extLst>
              <a:ext uri="{FF2B5EF4-FFF2-40B4-BE49-F238E27FC236}">
                <a16:creationId xmlns:a16="http://schemas.microsoft.com/office/drawing/2014/main" id="{B1F6079E-E3B2-4ED4-9F6C-9337618CF352}"/>
              </a:ext>
            </a:extLst>
          </p:cNvPr>
          <p:cNvSpPr txBox="1"/>
          <p:nvPr/>
        </p:nvSpPr>
        <p:spPr>
          <a:xfrm>
            <a:off x="363421" y="6004509"/>
            <a:ext cx="7151804" cy="261610"/>
          </a:xfrm>
          <a:prstGeom prst="rect">
            <a:avLst/>
          </a:prstGeom>
          <a:noFill/>
          <a:ln>
            <a:noFill/>
          </a:ln>
        </p:spPr>
        <p:txBody>
          <a:bodyPr wrap="square" rtlCol="0">
            <a:spAutoFit/>
          </a:bodyPr>
          <a:lstStyle/>
          <a:p>
            <a:pPr algn="l"/>
            <a:r>
              <a:rPr lang="fi-FI" sz="1100" b="1"/>
              <a:t>Kuva 5. </a:t>
            </a:r>
            <a:r>
              <a:rPr lang="fi-FI" sz="1100"/>
              <a:t>Tarkasteltavien lentoyhteyksien matkustajamäärät 2019. Tietojen lähde: Finavia.</a:t>
            </a:r>
          </a:p>
        </p:txBody>
      </p:sp>
      <p:sp>
        <p:nvSpPr>
          <p:cNvPr id="13" name="TextBox 12">
            <a:extLst>
              <a:ext uri="{FF2B5EF4-FFF2-40B4-BE49-F238E27FC236}">
                <a16:creationId xmlns:a16="http://schemas.microsoft.com/office/drawing/2014/main" id="{A6D5F506-90D8-4052-A75B-4B3D4BDE2BC3}"/>
              </a:ext>
            </a:extLst>
          </p:cNvPr>
          <p:cNvSpPr txBox="1"/>
          <p:nvPr/>
        </p:nvSpPr>
        <p:spPr>
          <a:xfrm>
            <a:off x="9360000" y="4054097"/>
            <a:ext cx="2783272" cy="369332"/>
          </a:xfrm>
          <a:prstGeom prst="rect">
            <a:avLst/>
          </a:prstGeom>
          <a:noFill/>
        </p:spPr>
        <p:txBody>
          <a:bodyPr wrap="square" rtlCol="0">
            <a:spAutoFit/>
          </a:bodyPr>
          <a:lstStyle/>
          <a:p>
            <a:pPr algn="l"/>
            <a:r>
              <a:rPr lang="fi-FI" b="1">
                <a:solidFill>
                  <a:srgbClr val="159637"/>
                </a:solidFill>
              </a:rPr>
              <a:t>Kokkola-Pietarsaari</a:t>
            </a:r>
          </a:p>
        </p:txBody>
      </p:sp>
    </p:spTree>
    <p:extLst>
      <p:ext uri="{BB962C8B-B14F-4D97-AF65-F5344CB8AC3E}">
        <p14:creationId xmlns:p14="http://schemas.microsoft.com/office/powerpoint/2010/main" val="3980673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a:t>3. Lentoliikenteen julkinen palveluvelvoite</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r>
              <a:rPr lang="fi-FI"/>
              <a:t>Velvoitteen edellytykset ja sen käyttö Euroopassa</a:t>
            </a:r>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17</a:t>
            </a:fld>
            <a:endParaRPr lang="fi-FI"/>
          </a:p>
        </p:txBody>
      </p:sp>
    </p:spTree>
    <p:extLst>
      <p:ext uri="{BB962C8B-B14F-4D97-AF65-F5344CB8AC3E}">
        <p14:creationId xmlns:p14="http://schemas.microsoft.com/office/powerpoint/2010/main" val="201392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E9828F-FAEA-4047-B414-A5DADF697B5A}"/>
              </a:ext>
            </a:extLst>
          </p:cNvPr>
          <p:cNvSpPr>
            <a:spLocks noGrp="1"/>
          </p:cNvSpPr>
          <p:nvPr>
            <p:ph type="title"/>
          </p:nvPr>
        </p:nvSpPr>
        <p:spPr/>
        <p:txBody>
          <a:bodyPr/>
          <a:lstStyle/>
          <a:p>
            <a:r>
              <a:rPr lang="fi-FI"/>
              <a:t>Julkisen palveluvelvoitteen käytön edellytykset</a:t>
            </a:r>
          </a:p>
        </p:txBody>
      </p:sp>
      <p:sp>
        <p:nvSpPr>
          <p:cNvPr id="8" name="Content Placeholder 7">
            <a:extLst>
              <a:ext uri="{FF2B5EF4-FFF2-40B4-BE49-F238E27FC236}">
                <a16:creationId xmlns:a16="http://schemas.microsoft.com/office/drawing/2014/main" id="{0905C0D1-9094-4CCE-9D9B-1C43E504744D}"/>
              </a:ext>
            </a:extLst>
          </p:cNvPr>
          <p:cNvSpPr>
            <a:spLocks noGrp="1"/>
          </p:cNvSpPr>
          <p:nvPr>
            <p:ph idx="1"/>
          </p:nvPr>
        </p:nvSpPr>
        <p:spPr>
          <a:xfrm>
            <a:off x="612000" y="1556792"/>
            <a:ext cx="10746000" cy="4617208"/>
          </a:xfrm>
        </p:spPr>
        <p:txBody>
          <a:bodyPr/>
          <a:lstStyle/>
          <a:p>
            <a:pPr marL="0" indent="0">
              <a:buNone/>
            </a:pPr>
            <a:r>
              <a:rPr lang="fi-FI" sz="1600" dirty="0"/>
              <a:t>Lentoliikenne – kuten liikenne yleisesti – on Euroopan unionin näkökulmasta lähtökohtaisesti markkinaehtoista toimintaa. Jos markkinaehtoisia yhteyksiä ei synny ja jäsenvaltio katsoo yhteyden olevan välttämätön, se voi määrätä julkisen palveluvelvoitteen ja kilpailuttaa yhteysvälille operaattorin. </a:t>
            </a:r>
            <a:r>
              <a:rPr lang="fi-FI" sz="1600" b="1" dirty="0"/>
              <a:t>Välttämättömäksi yhteys voidaan katsoa, jos alue on joko syrjäistä tai kehitysaluetta tai reitti vähäliikenteinen, minkä lisäksi reitin tulee olla ehdottoman tärkeä liikennöintialueen taloudelliselle ja sosiaaliselle kehitykselle. </a:t>
            </a:r>
            <a:r>
              <a:rPr lang="fi-FI" sz="1600" dirty="0"/>
              <a:t>Näiden lisäksi tulee huomioida matkaketjut muilla liikennemuodoilla tai läheisten lentoasemien kautta.</a:t>
            </a:r>
            <a:endParaRPr lang="fi-FI" sz="1600" b="1" dirty="0"/>
          </a:p>
          <a:p>
            <a:r>
              <a:rPr lang="fi-FI" sz="1600" i="1" dirty="0"/>
              <a:t>Syrjäinen sijainti </a:t>
            </a:r>
            <a:r>
              <a:rPr lang="fi-FI" sz="1600" dirty="0"/>
              <a:t>määritetään suhteessa maan pääkaupunkiin tai muihin Euroopan unionin suuriin kaupunkeihin, käytännössä Suomen osalta syrjäisyyden katsotaan täyttyvän kun etäisyys on yli 400 km Helsingistä.</a:t>
            </a:r>
          </a:p>
          <a:p>
            <a:r>
              <a:rPr lang="fi-FI" sz="1600" i="1" dirty="0"/>
              <a:t>Alueen kehittyneisyyttä </a:t>
            </a:r>
            <a:r>
              <a:rPr lang="fi-FI" sz="1600" dirty="0"/>
              <a:t>voidaan arvioida vertaamalla mm. maakunta- ja seutukohtaisia BKT-arvoja ja niiden kehitystä koko Suomen keskiarvoon.</a:t>
            </a:r>
          </a:p>
          <a:p>
            <a:r>
              <a:rPr lang="fi-FI" sz="1600" i="1" dirty="0"/>
              <a:t>Vähäliikenteinen reitti </a:t>
            </a:r>
            <a:r>
              <a:rPr lang="fi-FI" sz="1600" dirty="0"/>
              <a:t>on alle 100 000 matkustajan reitti.</a:t>
            </a:r>
          </a:p>
          <a:p>
            <a:r>
              <a:rPr lang="fi-FI" sz="1600" dirty="0"/>
              <a:t>Raideliikenteen </a:t>
            </a:r>
            <a:r>
              <a:rPr lang="fi-FI" sz="1600" i="1" dirty="0"/>
              <a:t>matkaketjut</a:t>
            </a:r>
            <a:r>
              <a:rPr lang="fi-FI" sz="1600" dirty="0"/>
              <a:t> ovat korvaavia lentoliikenteelle, jos matka-aika on alle 3 tuntia. Muiden lentoasemien yhteyksien katsotaan vastaavasti palvelevan aluetta riittävästi, jos matkaketjun kokonaisaika jää alle 3 tuntiin.</a:t>
            </a:r>
          </a:p>
          <a:p>
            <a:endParaRPr lang="fi-FI" sz="1800" dirty="0"/>
          </a:p>
          <a:p>
            <a:endParaRPr lang="fi-FI" sz="1600" dirty="0"/>
          </a:p>
        </p:txBody>
      </p:sp>
      <p:sp>
        <p:nvSpPr>
          <p:cNvPr id="6" name="Slide Number Placeholder 5">
            <a:extLst>
              <a:ext uri="{FF2B5EF4-FFF2-40B4-BE49-F238E27FC236}">
                <a16:creationId xmlns:a16="http://schemas.microsoft.com/office/drawing/2014/main" id="{FF00F26C-2F15-4F80-8F4F-355C293737B0}"/>
              </a:ext>
            </a:extLst>
          </p:cNvPr>
          <p:cNvSpPr>
            <a:spLocks noGrp="1"/>
          </p:cNvSpPr>
          <p:nvPr>
            <p:ph type="sldNum" sz="quarter" idx="12"/>
          </p:nvPr>
        </p:nvSpPr>
        <p:spPr/>
        <p:txBody>
          <a:bodyPr/>
          <a:lstStyle/>
          <a:p>
            <a:fld id="{E97DE6E4-DC77-456C-872A-552B509F49AF}" type="slidenum">
              <a:rPr lang="fi-FI" smtClean="0"/>
              <a:t>18</a:t>
            </a:fld>
            <a:endParaRPr lang="fi-FI"/>
          </a:p>
        </p:txBody>
      </p:sp>
    </p:spTree>
    <p:extLst>
      <p:ext uri="{BB962C8B-B14F-4D97-AF65-F5344CB8AC3E}">
        <p14:creationId xmlns:p14="http://schemas.microsoft.com/office/powerpoint/2010/main" val="99704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4B576-67B3-49D4-9884-9A707D5ED6FD}"/>
              </a:ext>
            </a:extLst>
          </p:cNvPr>
          <p:cNvPicPr>
            <a:picLocks noChangeAspect="1"/>
          </p:cNvPicPr>
          <p:nvPr/>
        </p:nvPicPr>
        <p:blipFill rotWithShape="1">
          <a:blip r:embed="rId2"/>
          <a:srcRect t="1" b="3057"/>
          <a:stretch/>
        </p:blipFill>
        <p:spPr>
          <a:xfrm>
            <a:off x="5951984" y="0"/>
            <a:ext cx="6240016" cy="5979120"/>
          </a:xfrm>
          <a:prstGeom prst="rect">
            <a:avLst/>
          </a:prstGeom>
        </p:spPr>
      </p:pic>
      <p:sp>
        <p:nvSpPr>
          <p:cNvPr id="2" name="Title 1">
            <a:extLst>
              <a:ext uri="{FF2B5EF4-FFF2-40B4-BE49-F238E27FC236}">
                <a16:creationId xmlns:a16="http://schemas.microsoft.com/office/drawing/2014/main" id="{0315599B-66EC-42CD-A650-08559AE8EBB4}"/>
              </a:ext>
            </a:extLst>
          </p:cNvPr>
          <p:cNvSpPr>
            <a:spLocks noGrp="1"/>
          </p:cNvSpPr>
          <p:nvPr>
            <p:ph type="title"/>
          </p:nvPr>
        </p:nvSpPr>
        <p:spPr>
          <a:xfrm>
            <a:off x="612000" y="612000"/>
            <a:ext cx="7788256" cy="1108800"/>
          </a:xfrm>
        </p:spPr>
        <p:txBody>
          <a:bodyPr/>
          <a:lstStyle/>
          <a:p>
            <a:r>
              <a:rPr lang="fi-FI"/>
              <a:t>Julkinen palveluvelvoite </a:t>
            </a:r>
            <a:br>
              <a:rPr lang="fi-FI"/>
            </a:br>
            <a:r>
              <a:rPr lang="fi-FI"/>
              <a:t>EU-maissa</a:t>
            </a:r>
          </a:p>
        </p:txBody>
      </p:sp>
      <p:sp>
        <p:nvSpPr>
          <p:cNvPr id="3" name="Content Placeholder 2">
            <a:extLst>
              <a:ext uri="{FF2B5EF4-FFF2-40B4-BE49-F238E27FC236}">
                <a16:creationId xmlns:a16="http://schemas.microsoft.com/office/drawing/2014/main" id="{EE2D3546-F7BD-43AB-B216-3A7BEB3EA99D}"/>
              </a:ext>
            </a:extLst>
          </p:cNvPr>
          <p:cNvSpPr>
            <a:spLocks noGrp="1"/>
          </p:cNvSpPr>
          <p:nvPr>
            <p:ph idx="1"/>
          </p:nvPr>
        </p:nvSpPr>
        <p:spPr>
          <a:xfrm>
            <a:off x="611999" y="1908000"/>
            <a:ext cx="5339983" cy="4266000"/>
          </a:xfrm>
        </p:spPr>
        <p:txBody>
          <a:bodyPr/>
          <a:lstStyle/>
          <a:p>
            <a:r>
              <a:rPr lang="fi-FI" sz="1600"/>
              <a:t>14 eli puolet EU-maista oli syksyllä 2019 kilpailuttanut julkisen palveluvelvoitteen mukaisia lentoreittejä (yhteensä 176 kpl). Suurin osa reiteistä on kotimaan liikennettä, mutta myös kansainvälisiä reittejä on kilpailutettu, esimerkiksi Tšekin kolmesta yhteydestä kaksi on Saksaan ja yksi Itävaltaan.</a:t>
            </a:r>
          </a:p>
          <a:p>
            <a:r>
              <a:rPr lang="fi-FI" sz="1600"/>
              <a:t>Espanjalla, Italialla, Iso-Britannialla, Kreikalla, Portugalilla ja Ranskalla osa reiteistä on saaristojen tai saariston ja mantereen välisiä yhteyksiä. </a:t>
            </a:r>
          </a:p>
          <a:p>
            <a:r>
              <a:rPr lang="fi-FI" sz="1600"/>
              <a:t>Mukana on Suomen näkökulmasta isohkojen kaupunkien välisiä yhteyksiä, esimerkiksi reitit Strasbourgista Amsterdamiin, Madridiin, Müncheniin ja Prahaan.</a:t>
            </a:r>
          </a:p>
        </p:txBody>
      </p:sp>
      <p:sp>
        <p:nvSpPr>
          <p:cNvPr id="6" name="Slide Number Placeholder 5">
            <a:extLst>
              <a:ext uri="{FF2B5EF4-FFF2-40B4-BE49-F238E27FC236}">
                <a16:creationId xmlns:a16="http://schemas.microsoft.com/office/drawing/2014/main" id="{1407B9F2-B3B9-4930-812A-21CBF2F8DA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8" name="TextBox 7">
            <a:extLst>
              <a:ext uri="{FF2B5EF4-FFF2-40B4-BE49-F238E27FC236}">
                <a16:creationId xmlns:a16="http://schemas.microsoft.com/office/drawing/2014/main" id="{C7FA027F-DEDF-4408-A507-955866661C0F}"/>
              </a:ext>
            </a:extLst>
          </p:cNvPr>
          <p:cNvSpPr txBox="1"/>
          <p:nvPr/>
        </p:nvSpPr>
        <p:spPr>
          <a:xfrm rot="16200000">
            <a:off x="9277028" y="2530250"/>
            <a:ext cx="5445224" cy="384721"/>
          </a:xfrm>
          <a:prstGeom prst="rect">
            <a:avLst/>
          </a:prstGeom>
          <a:solidFill>
            <a:srgbClr val="FFFFFF">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Lähde: Euroopan komissio, joka kerännyt tiedot jäsenmaista. Tilanne 18.9.2019. </a:t>
            </a:r>
            <a:r>
              <a:rPr kumimoji="0" lang="fi-FI" sz="9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Saatavilla: https://ec.europa.eu/transport/modes/air/internal-market/pso_en</a:t>
            </a:r>
            <a:endParaRPr kumimoji="0" lang="fi-FI"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 name="TextBox 10">
            <a:extLst>
              <a:ext uri="{FF2B5EF4-FFF2-40B4-BE49-F238E27FC236}">
                <a16:creationId xmlns:a16="http://schemas.microsoft.com/office/drawing/2014/main" id="{C8A3467F-9FB5-4D78-BB4F-E2862956B558}"/>
              </a:ext>
            </a:extLst>
          </p:cNvPr>
          <p:cNvSpPr txBox="1"/>
          <p:nvPr/>
        </p:nvSpPr>
        <p:spPr>
          <a:xfrm>
            <a:off x="5624946" y="6030716"/>
            <a:ext cx="6553870"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6. </a:t>
            </a:r>
            <a:r>
              <a:rPr kumimoji="0" lang="fi-FI" sz="1100" b="0" i="0" u="none" strike="noStrike" kern="1200" cap="none" spc="0" normalizeH="0" baseline="0" noProof="0">
                <a:ln>
                  <a:noFill/>
                </a:ln>
                <a:solidFill>
                  <a:prstClr val="black"/>
                </a:solidFill>
                <a:effectLst/>
                <a:uLnTx/>
                <a:uFillTx/>
                <a:latin typeface="Verdana"/>
                <a:ea typeface="+mn-ea"/>
                <a:cs typeface="+mn-cs"/>
              </a:rPr>
              <a:t>Julkisen palveluvelvoitteen lentoreittien lukumäärä, niissä EU-maissa, joissa on edes yksi julkisen palveluvelvoitteen lentoreitti. Tilanne 18.9.2019. Yhteensä 176 reittiä.</a:t>
            </a:r>
          </a:p>
        </p:txBody>
      </p:sp>
    </p:spTree>
    <p:extLst>
      <p:ext uri="{BB962C8B-B14F-4D97-AF65-F5344CB8AC3E}">
        <p14:creationId xmlns:p14="http://schemas.microsoft.com/office/powerpoint/2010/main" val="126208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8C9290E-AB9B-4313-986D-13CF8B44816E}"/>
              </a:ext>
            </a:extLst>
          </p:cNvPr>
          <p:cNvSpPr>
            <a:spLocks noGrp="1"/>
          </p:cNvSpPr>
          <p:nvPr>
            <p:ph type="title"/>
          </p:nvPr>
        </p:nvSpPr>
        <p:spPr/>
        <p:txBody>
          <a:bodyPr/>
          <a:lstStyle/>
          <a:p>
            <a:r>
              <a:rPr lang="fi-FI"/>
              <a:t>Sisällys</a:t>
            </a:r>
          </a:p>
        </p:txBody>
      </p:sp>
      <p:sp>
        <p:nvSpPr>
          <p:cNvPr id="12" name="Content Placeholder 11">
            <a:extLst>
              <a:ext uri="{FF2B5EF4-FFF2-40B4-BE49-F238E27FC236}">
                <a16:creationId xmlns:a16="http://schemas.microsoft.com/office/drawing/2014/main" id="{5F971A4A-9B5A-4518-AC31-2092EEEA2104}"/>
              </a:ext>
            </a:extLst>
          </p:cNvPr>
          <p:cNvSpPr>
            <a:spLocks noGrp="1"/>
          </p:cNvSpPr>
          <p:nvPr>
            <p:ph idx="1"/>
          </p:nvPr>
        </p:nvSpPr>
        <p:spPr>
          <a:xfrm>
            <a:off x="612000" y="1412776"/>
            <a:ext cx="10746000" cy="4266000"/>
          </a:xfrm>
        </p:spPr>
        <p:txBody>
          <a:bodyPr vert="horz" lIns="91440" tIns="45720" rIns="91440" bIns="45720" numCol="1" rtlCol="0" anchor="t">
            <a:noAutofit/>
          </a:bodyPr>
          <a:lstStyle/>
          <a:p>
            <a:pPr marL="457200" indent="-457200">
              <a:buFont typeface="+mj-lt"/>
              <a:buAutoNum type="arabicPeriod"/>
            </a:pPr>
            <a:r>
              <a:rPr lang="fi-FI" sz="1600" dirty="0"/>
              <a:t>Johdanto</a:t>
            </a:r>
          </a:p>
          <a:p>
            <a:pPr marL="457200" indent="-457200">
              <a:buFont typeface="+mj-lt"/>
              <a:buAutoNum type="arabicPeriod"/>
            </a:pPr>
            <a:r>
              <a:rPr lang="fi-FI" sz="1600" dirty="0"/>
              <a:t>Lentoliikenne osana liikennejärjestelmää</a:t>
            </a:r>
          </a:p>
          <a:p>
            <a:pPr marL="457200" indent="-457200">
              <a:buFont typeface="+mj-lt"/>
              <a:buAutoNum type="arabicPeriod"/>
            </a:pPr>
            <a:r>
              <a:rPr lang="fi-FI" sz="1600" dirty="0"/>
              <a:t>Lentoliikenteen julkinen palveluvelvoite</a:t>
            </a:r>
          </a:p>
          <a:p>
            <a:pPr marL="457200" indent="-457200">
              <a:buFont typeface="+mj-lt"/>
              <a:buAutoNum type="arabicPeriod"/>
            </a:pPr>
            <a:r>
              <a:rPr lang="fi-FI" sz="1600" dirty="0"/>
              <a:t>Tarkasteltavien yhteyksien ehdottoman tärkeyden arviointi</a:t>
            </a:r>
          </a:p>
          <a:p>
            <a:pPr marL="457200" indent="-457200">
              <a:buFont typeface="+mj-lt"/>
              <a:buAutoNum type="arabicPeriod"/>
            </a:pPr>
            <a:r>
              <a:rPr lang="fi-FI" sz="1600" dirty="0"/>
              <a:t>Aluekohtaiset yhteenvedot lentoliikennetarpeista</a:t>
            </a:r>
          </a:p>
          <a:p>
            <a:pPr marL="457200" indent="-457200">
              <a:buFont typeface="+mj-lt"/>
              <a:buAutoNum type="arabicPeriod"/>
            </a:pPr>
            <a:r>
              <a:rPr lang="fi-FI" sz="1600" dirty="0"/>
              <a:t>Oikeatasoisuuden arviointi</a:t>
            </a:r>
          </a:p>
          <a:p>
            <a:pPr marL="457200" indent="-457200">
              <a:buFont typeface="+mj-lt"/>
              <a:buAutoNum type="arabicPeriod"/>
            </a:pPr>
            <a:r>
              <a:rPr lang="fi-FI" sz="1600" dirty="0"/>
              <a:t>Johtopäätökset</a:t>
            </a:r>
          </a:p>
          <a:p>
            <a:pPr marL="457200" indent="-457200">
              <a:buFont typeface="+mj-lt"/>
              <a:buAutoNum type="arabicPeriod"/>
            </a:pPr>
            <a:endParaRPr lang="fi-FI" sz="1600" dirty="0"/>
          </a:p>
          <a:p>
            <a:pPr marL="0" indent="0">
              <a:buNone/>
            </a:pPr>
            <a:r>
              <a:rPr lang="fi-FI" sz="1600" dirty="0"/>
              <a:t>Liite 1. Tarkemmat aluekohtaiset kuvaukset</a:t>
            </a:r>
          </a:p>
          <a:p>
            <a:pPr marL="0" indent="0">
              <a:buNone/>
            </a:pPr>
            <a:r>
              <a:rPr lang="fi-FI" sz="1600" dirty="0"/>
              <a:t>Liite 2. Muita elinkeino- ja aluekehitystarkasteluja</a:t>
            </a:r>
          </a:p>
          <a:p>
            <a:pPr marL="0" indent="0">
              <a:buNone/>
            </a:pPr>
            <a:r>
              <a:rPr lang="fi-FI" sz="1600" dirty="0"/>
              <a:t>Liite 3. Potentiaalisten lentoyhteyksien kustannuslaskentaa hankintojen tueksi</a:t>
            </a:r>
          </a:p>
          <a:p>
            <a:pPr marL="0" indent="0">
              <a:buNone/>
            </a:pPr>
            <a:endParaRPr lang="fi-FI" sz="1600" dirty="0"/>
          </a:p>
          <a:p>
            <a:pPr marL="457200" indent="-457200">
              <a:buFont typeface="+mj-lt"/>
              <a:buAutoNum type="arabicPeriod"/>
            </a:pPr>
            <a:endParaRPr lang="fi-FI" sz="1600" dirty="0"/>
          </a:p>
        </p:txBody>
      </p:sp>
      <p:sp>
        <p:nvSpPr>
          <p:cNvPr id="6" name="Slide Number Placeholder 5">
            <a:extLst>
              <a:ext uri="{FF2B5EF4-FFF2-40B4-BE49-F238E27FC236}">
                <a16:creationId xmlns:a16="http://schemas.microsoft.com/office/drawing/2014/main" id="{0187DEB0-C80D-4901-BCD4-8EB50C291FE1}"/>
              </a:ext>
            </a:extLst>
          </p:cNvPr>
          <p:cNvSpPr>
            <a:spLocks noGrp="1"/>
          </p:cNvSpPr>
          <p:nvPr>
            <p:ph type="sldNum" sz="quarter" idx="12"/>
          </p:nvPr>
        </p:nvSpPr>
        <p:spPr/>
        <p:txBody>
          <a:bodyPr/>
          <a:lstStyle/>
          <a:p>
            <a:fld id="{E97DE6E4-DC77-456C-872A-552B509F49AF}" type="slidenum">
              <a:rPr lang="fi-FI" smtClean="0"/>
              <a:t>2</a:t>
            </a:fld>
            <a:endParaRPr lang="fi-FI"/>
          </a:p>
        </p:txBody>
      </p:sp>
    </p:spTree>
    <p:extLst>
      <p:ext uri="{BB962C8B-B14F-4D97-AF65-F5344CB8AC3E}">
        <p14:creationId xmlns:p14="http://schemas.microsoft.com/office/powerpoint/2010/main" val="11604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2EE0-1D44-454D-B940-13D8CA7598B8}"/>
              </a:ext>
            </a:extLst>
          </p:cNvPr>
          <p:cNvSpPr>
            <a:spLocks noGrp="1"/>
          </p:cNvSpPr>
          <p:nvPr>
            <p:ph type="title"/>
          </p:nvPr>
        </p:nvSpPr>
        <p:spPr/>
        <p:txBody>
          <a:bodyPr/>
          <a:lstStyle/>
          <a:p>
            <a:r>
              <a:rPr lang="fi-FI"/>
              <a:t>Keskeisiä tunnuslukuja Euroopan julkisen palveluvelvoitteen lentoreiteistä </a:t>
            </a:r>
            <a:r>
              <a:rPr lang="fi-FI" sz="2000"/>
              <a:t>(tilanne 18.9.2019)</a:t>
            </a:r>
            <a:endParaRPr lang="fi-FI"/>
          </a:p>
        </p:txBody>
      </p:sp>
      <p:sp>
        <p:nvSpPr>
          <p:cNvPr id="10" name="Content Placeholder 9">
            <a:extLst>
              <a:ext uri="{FF2B5EF4-FFF2-40B4-BE49-F238E27FC236}">
                <a16:creationId xmlns:a16="http://schemas.microsoft.com/office/drawing/2014/main" id="{D8D61406-DD52-4D16-9E53-A37DC53E666E}"/>
              </a:ext>
            </a:extLst>
          </p:cNvPr>
          <p:cNvSpPr>
            <a:spLocks noGrp="1"/>
          </p:cNvSpPr>
          <p:nvPr>
            <p:ph idx="1"/>
          </p:nvPr>
        </p:nvSpPr>
        <p:spPr>
          <a:xfrm>
            <a:off x="612000" y="5209009"/>
            <a:ext cx="10746000" cy="1088816"/>
          </a:xfrm>
        </p:spPr>
        <p:txBody>
          <a:bodyPr/>
          <a:lstStyle/>
          <a:p>
            <a:pPr marL="0" indent="0">
              <a:buNone/>
            </a:pPr>
            <a:r>
              <a:rPr lang="fi-FI" sz="1600"/>
              <a:t>Täyttöasteen tiedoista voidaan päätellä, että reittien konekoko on mitoitettu hyvin vastaamaan reittien kysyntää. Osalla reiteistä operaattorin on ollut mahdollista tarjota enemmän kapasiteettia kuin minimi, mistä johtuen matkustajamäärän keskiarvo ylittää istuinminimin keskiarvon ja täyttöasteen keskiarvo on huomattavan korkea.</a:t>
            </a:r>
          </a:p>
        </p:txBody>
      </p:sp>
      <p:sp>
        <p:nvSpPr>
          <p:cNvPr id="6" name="Slide Number Placeholder 5">
            <a:extLst>
              <a:ext uri="{FF2B5EF4-FFF2-40B4-BE49-F238E27FC236}">
                <a16:creationId xmlns:a16="http://schemas.microsoft.com/office/drawing/2014/main" id="{A4C7C23B-2D44-4E88-B30A-3CE4C87E8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7" name="Table 7">
            <a:extLst>
              <a:ext uri="{FF2B5EF4-FFF2-40B4-BE49-F238E27FC236}">
                <a16:creationId xmlns:a16="http://schemas.microsoft.com/office/drawing/2014/main" id="{2B6A1DB7-2ECF-4E11-9E14-A93749F2B344}"/>
              </a:ext>
            </a:extLst>
          </p:cNvPr>
          <p:cNvGraphicFramePr>
            <a:graphicFrameLocks noGrp="1"/>
          </p:cNvGraphicFramePr>
          <p:nvPr>
            <p:extLst>
              <p:ext uri="{D42A27DB-BD31-4B8C-83A1-F6EECF244321}">
                <p14:modId xmlns:p14="http://schemas.microsoft.com/office/powerpoint/2010/main" val="3076082073"/>
              </p:ext>
            </p:extLst>
          </p:nvPr>
        </p:nvGraphicFramePr>
        <p:xfrm>
          <a:off x="612000" y="2023438"/>
          <a:ext cx="10968000" cy="3048000"/>
        </p:xfrm>
        <a:graphic>
          <a:graphicData uri="http://schemas.openxmlformats.org/drawingml/2006/table">
            <a:tbl>
              <a:tblPr firstRow="1" bandRow="1">
                <a:tableStyleId>{5C22544A-7EE6-4342-B048-85BDC9FD1C3A}</a:tableStyleId>
              </a:tblPr>
              <a:tblGrid>
                <a:gridCol w="4547896">
                  <a:extLst>
                    <a:ext uri="{9D8B030D-6E8A-4147-A177-3AD203B41FA5}">
                      <a16:colId xmlns:a16="http://schemas.microsoft.com/office/drawing/2014/main" val="1289301413"/>
                    </a:ext>
                  </a:extLst>
                </a:gridCol>
                <a:gridCol w="3210052">
                  <a:extLst>
                    <a:ext uri="{9D8B030D-6E8A-4147-A177-3AD203B41FA5}">
                      <a16:colId xmlns:a16="http://schemas.microsoft.com/office/drawing/2014/main" val="3048475726"/>
                    </a:ext>
                  </a:extLst>
                </a:gridCol>
                <a:gridCol w="3210052">
                  <a:extLst>
                    <a:ext uri="{9D8B030D-6E8A-4147-A177-3AD203B41FA5}">
                      <a16:colId xmlns:a16="http://schemas.microsoft.com/office/drawing/2014/main" val="2800345976"/>
                    </a:ext>
                  </a:extLst>
                </a:gridCol>
              </a:tblGrid>
              <a:tr h="307138">
                <a:tc>
                  <a:txBody>
                    <a:bodyPr/>
                    <a:lstStyle/>
                    <a:p>
                      <a:r>
                        <a:rPr lang="fi-FI" sz="1600"/>
                        <a:t>Reittien tunnusluku (reitti/vuosi)</a:t>
                      </a:r>
                    </a:p>
                  </a:txBody>
                  <a:tcPr anchor="ctr"/>
                </a:tc>
                <a:tc>
                  <a:txBody>
                    <a:bodyPr/>
                    <a:lstStyle/>
                    <a:p>
                      <a:pPr algn="ctr"/>
                      <a:r>
                        <a:rPr lang="fi-FI" sz="1600"/>
                        <a:t>Mediaani</a:t>
                      </a:r>
                    </a:p>
                  </a:txBody>
                  <a:tcPr anchor="ctr"/>
                </a:tc>
                <a:tc>
                  <a:txBody>
                    <a:bodyPr/>
                    <a:lstStyle/>
                    <a:p>
                      <a:pPr algn="ctr"/>
                      <a:r>
                        <a:rPr lang="fi-FI" sz="1600"/>
                        <a:t>Keskiarvo</a:t>
                      </a:r>
                    </a:p>
                  </a:txBody>
                  <a:tcPr anchor="ctr"/>
                </a:tc>
                <a:extLst>
                  <a:ext uri="{0D108BD9-81ED-4DB2-BD59-A6C34878D82A}">
                    <a16:rowId xmlns:a16="http://schemas.microsoft.com/office/drawing/2014/main" val="3369103127"/>
                  </a:ext>
                </a:extLst>
              </a:tr>
              <a:tr h="307138">
                <a:tc>
                  <a:txBody>
                    <a:bodyPr/>
                    <a:lstStyle/>
                    <a:p>
                      <a:r>
                        <a:rPr lang="fi-FI" sz="1600"/>
                        <a:t>Matkustajamäärä</a:t>
                      </a:r>
                    </a:p>
                  </a:txBody>
                  <a:tcPr anchor="ctr"/>
                </a:tc>
                <a:tc>
                  <a:txBody>
                    <a:bodyPr/>
                    <a:lstStyle/>
                    <a:p>
                      <a:pPr algn="ctr"/>
                      <a:r>
                        <a:rPr lang="fi-FI" sz="1600"/>
                        <a:t>22 000 kpl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t>111 500 kpl</a:t>
                      </a:r>
                    </a:p>
                  </a:txBody>
                  <a:tcPr anchor="ctr"/>
                </a:tc>
                <a:extLst>
                  <a:ext uri="{0D108BD9-81ED-4DB2-BD59-A6C34878D82A}">
                    <a16:rowId xmlns:a16="http://schemas.microsoft.com/office/drawing/2014/main" val="3020500138"/>
                  </a:ext>
                </a:extLst>
              </a:tr>
              <a:tr h="307138">
                <a:tc>
                  <a:txBody>
                    <a:bodyPr/>
                    <a:lstStyle/>
                    <a:p>
                      <a:r>
                        <a:rPr lang="fi-FI" sz="1600"/>
                        <a:t>Täyttöaste</a:t>
                      </a:r>
                    </a:p>
                  </a:txBody>
                  <a:tcPr anchor="ctr"/>
                </a:tc>
                <a:tc>
                  <a:txBody>
                    <a:bodyPr/>
                    <a:lstStyle/>
                    <a:p>
                      <a:pPr algn="ctr"/>
                      <a:r>
                        <a:rPr lang="fi-FI" sz="1600"/>
                        <a:t>74 %</a:t>
                      </a:r>
                    </a:p>
                  </a:txBody>
                  <a:tcPr anchor="ctr"/>
                </a:tc>
                <a:tc>
                  <a:txBody>
                    <a:bodyPr/>
                    <a:lstStyle/>
                    <a:p>
                      <a:pPr algn="ctr"/>
                      <a:r>
                        <a:rPr lang="fi-FI" sz="1600"/>
                        <a:t>91 % </a:t>
                      </a:r>
                    </a:p>
                  </a:txBody>
                  <a:tcPr anchor="ctr"/>
                </a:tc>
                <a:extLst>
                  <a:ext uri="{0D108BD9-81ED-4DB2-BD59-A6C34878D82A}">
                    <a16:rowId xmlns:a16="http://schemas.microsoft.com/office/drawing/2014/main" val="2495123216"/>
                  </a:ext>
                </a:extLst>
              </a:tr>
              <a:tr h="307138">
                <a:tc>
                  <a:txBody>
                    <a:bodyPr/>
                    <a:lstStyle/>
                    <a:p>
                      <a:r>
                        <a:rPr lang="fi-FI" sz="1600"/>
                        <a:t>Istuinminimi</a:t>
                      </a:r>
                    </a:p>
                  </a:txBody>
                  <a:tcPr anchor="ctr"/>
                </a:tc>
                <a:tc>
                  <a:txBody>
                    <a:bodyPr/>
                    <a:lstStyle/>
                    <a:p>
                      <a:pPr algn="ctr"/>
                      <a:r>
                        <a:rPr lang="fi-FI" sz="1600"/>
                        <a:t>28 250 kpl</a:t>
                      </a:r>
                    </a:p>
                  </a:txBody>
                  <a:tcPr anchor="ctr"/>
                </a:tc>
                <a:tc>
                  <a:txBody>
                    <a:bodyPr/>
                    <a:lstStyle/>
                    <a:p>
                      <a:pPr algn="ctr"/>
                      <a:r>
                        <a:rPr lang="fi-FI" sz="1600"/>
                        <a:t>92 500 kpl</a:t>
                      </a:r>
                    </a:p>
                  </a:txBody>
                  <a:tcPr anchor="ctr"/>
                </a:tc>
                <a:extLst>
                  <a:ext uri="{0D108BD9-81ED-4DB2-BD59-A6C34878D82A}">
                    <a16:rowId xmlns:a16="http://schemas.microsoft.com/office/drawing/2014/main" val="802222797"/>
                  </a:ext>
                </a:extLst>
              </a:tr>
              <a:tr h="307138">
                <a:tc>
                  <a:txBody>
                    <a:bodyPr/>
                    <a:lstStyle/>
                    <a:p>
                      <a:r>
                        <a:rPr lang="fi-FI" sz="1600"/>
                        <a:t>Viikkovuoromäärä</a:t>
                      </a:r>
                    </a:p>
                  </a:txBody>
                  <a:tcPr anchor="ctr"/>
                </a:tc>
                <a:tc>
                  <a:txBody>
                    <a:bodyPr/>
                    <a:lstStyle/>
                    <a:p>
                      <a:pPr algn="ctr"/>
                      <a:r>
                        <a:rPr lang="fi-FI" sz="1600"/>
                        <a:t>11</a:t>
                      </a:r>
                    </a:p>
                  </a:txBody>
                  <a:tcPr anchor="ctr"/>
                </a:tc>
                <a:tc>
                  <a:txBody>
                    <a:bodyPr/>
                    <a:lstStyle/>
                    <a:p>
                      <a:pPr algn="ctr"/>
                      <a:r>
                        <a:rPr lang="fi-FI" sz="1600"/>
                        <a:t>10</a:t>
                      </a:r>
                    </a:p>
                  </a:txBody>
                  <a:tcPr anchor="ctr"/>
                </a:tc>
                <a:extLst>
                  <a:ext uri="{0D108BD9-81ED-4DB2-BD59-A6C34878D82A}">
                    <a16:rowId xmlns:a16="http://schemas.microsoft.com/office/drawing/2014/main" val="3617530387"/>
                  </a:ext>
                </a:extLst>
              </a:tr>
              <a:tr h="486302">
                <a:tc>
                  <a:txBody>
                    <a:bodyPr/>
                    <a:lstStyle/>
                    <a:p>
                      <a:r>
                        <a:rPr lang="fi-FI" sz="1600"/>
                        <a:t>Taloudellinen tuki </a:t>
                      </a:r>
                      <a:r>
                        <a:rPr lang="fi-FI" sz="1200"/>
                        <a:t>(niillä reiteillä, joita on tuettu ja määrä on tiedossa, n = 122)</a:t>
                      </a:r>
                      <a:endParaRPr lang="fi-FI" sz="1600"/>
                    </a:p>
                  </a:txBody>
                  <a:tcPr anchor="ctr"/>
                </a:tc>
                <a:tc>
                  <a:txBody>
                    <a:bodyPr/>
                    <a:lstStyle/>
                    <a:p>
                      <a:pPr algn="ctr"/>
                      <a:r>
                        <a:rPr lang="fi-FI" sz="1600"/>
                        <a:t>1 180 000 €</a:t>
                      </a:r>
                    </a:p>
                  </a:txBody>
                  <a:tcPr anchor="ctr"/>
                </a:tc>
                <a:tc>
                  <a:txBody>
                    <a:bodyPr/>
                    <a:lstStyle/>
                    <a:p>
                      <a:pPr algn="ctr"/>
                      <a:r>
                        <a:rPr lang="fi-FI" sz="1600"/>
                        <a:t>1 725 000 €</a:t>
                      </a:r>
                    </a:p>
                  </a:txBody>
                  <a:tcPr anchor="ctr"/>
                </a:tc>
                <a:extLst>
                  <a:ext uri="{0D108BD9-81ED-4DB2-BD59-A6C34878D82A}">
                    <a16:rowId xmlns:a16="http://schemas.microsoft.com/office/drawing/2014/main" val="1959024281"/>
                  </a:ext>
                </a:extLst>
              </a:tr>
              <a:tr h="307138">
                <a:tc>
                  <a:txBody>
                    <a:bodyPr/>
                    <a:lstStyle/>
                    <a:p>
                      <a:r>
                        <a:rPr lang="fi-FI" sz="1600"/>
                        <a:t>Tuki matkustajaa kohden </a:t>
                      </a:r>
                      <a:r>
                        <a:rPr lang="fi-FI" sz="1200"/>
                        <a:t>(n = 113)</a:t>
                      </a:r>
                      <a:endParaRPr lang="fi-FI" sz="1600"/>
                    </a:p>
                  </a:txBody>
                  <a:tcPr anchor="ctr"/>
                </a:tc>
                <a:tc>
                  <a:txBody>
                    <a:bodyPr/>
                    <a:lstStyle/>
                    <a:p>
                      <a:pPr algn="ctr"/>
                      <a:r>
                        <a:rPr lang="fi-FI" sz="1600"/>
                        <a:t>60 €</a:t>
                      </a:r>
                    </a:p>
                  </a:txBody>
                  <a:tcPr anchor="ctr"/>
                </a:tc>
                <a:tc>
                  <a:txBody>
                    <a:bodyPr/>
                    <a:lstStyle/>
                    <a:p>
                      <a:pPr algn="ctr"/>
                      <a:r>
                        <a:rPr lang="fi-FI" sz="1600"/>
                        <a:t>270 €</a:t>
                      </a:r>
                    </a:p>
                  </a:txBody>
                  <a:tcPr anchor="ctr"/>
                </a:tc>
                <a:extLst>
                  <a:ext uri="{0D108BD9-81ED-4DB2-BD59-A6C34878D82A}">
                    <a16:rowId xmlns:a16="http://schemas.microsoft.com/office/drawing/2014/main" val="3148967478"/>
                  </a:ext>
                </a:extLst>
              </a:tr>
              <a:tr h="486302">
                <a:tc>
                  <a:txBody>
                    <a:bodyPr/>
                    <a:lstStyle/>
                    <a:p>
                      <a:r>
                        <a:rPr lang="fi-FI" sz="1600"/>
                        <a:t>Maksimilipunhinta </a:t>
                      </a:r>
                      <a:r>
                        <a:rPr lang="fi-FI" sz="1200"/>
                        <a:t>(niillä reiteillä, joilla on maksimi ja sen määrä on tiedossa, n = 75)</a:t>
                      </a:r>
                    </a:p>
                  </a:txBody>
                  <a:tcPr anchor="ctr"/>
                </a:tc>
                <a:tc>
                  <a:txBody>
                    <a:bodyPr/>
                    <a:lstStyle/>
                    <a:p>
                      <a:pPr algn="ctr"/>
                      <a:r>
                        <a:rPr lang="fi-FI" sz="1600"/>
                        <a:t>120 €</a:t>
                      </a:r>
                    </a:p>
                  </a:txBody>
                  <a:tcPr anchor="ctr"/>
                </a:tc>
                <a:tc>
                  <a:txBody>
                    <a:bodyPr/>
                    <a:lstStyle/>
                    <a:p>
                      <a:pPr algn="ctr"/>
                      <a:r>
                        <a:rPr lang="fi-FI" sz="1600"/>
                        <a:t>120 €</a:t>
                      </a:r>
                    </a:p>
                  </a:txBody>
                  <a:tcPr anchor="ctr"/>
                </a:tc>
                <a:extLst>
                  <a:ext uri="{0D108BD9-81ED-4DB2-BD59-A6C34878D82A}">
                    <a16:rowId xmlns:a16="http://schemas.microsoft.com/office/drawing/2014/main" val="1506254017"/>
                  </a:ext>
                </a:extLst>
              </a:tr>
            </a:tbl>
          </a:graphicData>
        </a:graphic>
      </p:graphicFrame>
      <p:sp>
        <p:nvSpPr>
          <p:cNvPr id="8" name="TextBox 7">
            <a:extLst>
              <a:ext uri="{FF2B5EF4-FFF2-40B4-BE49-F238E27FC236}">
                <a16:creationId xmlns:a16="http://schemas.microsoft.com/office/drawing/2014/main" id="{A85073CF-6187-48DF-9A49-8F933FE32198}"/>
              </a:ext>
            </a:extLst>
          </p:cNvPr>
          <p:cNvSpPr txBox="1"/>
          <p:nvPr/>
        </p:nvSpPr>
        <p:spPr>
          <a:xfrm>
            <a:off x="612000" y="1720800"/>
            <a:ext cx="11376000"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Taulukko 4. </a:t>
            </a:r>
            <a:r>
              <a:rPr kumimoji="0" lang="fi-FI" sz="1100" b="0" i="0" u="none" strike="noStrike" kern="1200" cap="none" spc="0" normalizeH="0" baseline="0" noProof="0">
                <a:ln>
                  <a:noFill/>
                </a:ln>
                <a:solidFill>
                  <a:prstClr val="black"/>
                </a:solidFill>
                <a:effectLst/>
                <a:uLnTx/>
                <a:uFillTx/>
                <a:latin typeface="Verdana"/>
                <a:ea typeface="+mn-ea"/>
                <a:cs typeface="+mn-cs"/>
              </a:rPr>
              <a:t>Tunnuslukuja Euroopan julkisen palveluvelvoitteen lentoreiteistä (tilanne 18.9.2019).</a:t>
            </a:r>
          </a:p>
        </p:txBody>
      </p:sp>
    </p:spTree>
    <p:extLst>
      <p:ext uri="{BB962C8B-B14F-4D97-AF65-F5344CB8AC3E}">
        <p14:creationId xmlns:p14="http://schemas.microsoft.com/office/powerpoint/2010/main" val="2260790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2EE0-1D44-454D-B940-13D8CA7598B8}"/>
              </a:ext>
            </a:extLst>
          </p:cNvPr>
          <p:cNvSpPr>
            <a:spLocks noGrp="1"/>
          </p:cNvSpPr>
          <p:nvPr>
            <p:ph type="title"/>
          </p:nvPr>
        </p:nvSpPr>
        <p:spPr/>
        <p:txBody>
          <a:bodyPr/>
          <a:lstStyle/>
          <a:p>
            <a:r>
              <a:rPr lang="fi-FI"/>
              <a:t>Case Ruotsi</a:t>
            </a:r>
            <a:br>
              <a:rPr lang="fi-FI"/>
            </a:br>
            <a:r>
              <a:rPr lang="fi-FI" sz="2000"/>
              <a:t>(tilanne 18.9.2019)</a:t>
            </a:r>
            <a:endParaRPr lang="fi-FI"/>
          </a:p>
        </p:txBody>
      </p:sp>
      <p:sp>
        <p:nvSpPr>
          <p:cNvPr id="3" name="Content Placeholder 2">
            <a:extLst>
              <a:ext uri="{FF2B5EF4-FFF2-40B4-BE49-F238E27FC236}">
                <a16:creationId xmlns:a16="http://schemas.microsoft.com/office/drawing/2014/main" id="{E6A252DF-6F23-45A0-B0AB-FBE4D564B546}"/>
              </a:ext>
            </a:extLst>
          </p:cNvPr>
          <p:cNvSpPr>
            <a:spLocks noGrp="1"/>
          </p:cNvSpPr>
          <p:nvPr>
            <p:ph idx="1"/>
          </p:nvPr>
        </p:nvSpPr>
        <p:spPr>
          <a:xfrm>
            <a:off x="612000" y="1720800"/>
            <a:ext cx="6675492" cy="4453200"/>
          </a:xfrm>
        </p:spPr>
        <p:txBody>
          <a:bodyPr/>
          <a:lstStyle/>
          <a:p>
            <a:r>
              <a:rPr lang="fi-FI" sz="1600" dirty="0"/>
              <a:t>Ruotsissa on 11 julkisen palveluvelvoitteen lentoyhteyttä, joista 9 suuntautui Tukholmaan. Kaksi yhteyttä on Pohjois-Ruotsin sisäisiä lentoyhteyksiä. Ruotsi on perustellut yhteydet sekä alueen syrjäisyydellä että reittien ohuudella. </a:t>
            </a:r>
          </a:p>
          <a:p>
            <a:r>
              <a:rPr lang="fi-FI" sz="1600" dirty="0"/>
              <a:t>Yhteyksiä Tukholmaan operoidaan pääasiassa 30- ja 50-paikkaisilla koneilla ympäri vuoden, pääosin 10–12 vuoroa viikossa. Täyttöaste on ollut keskimäärin noin 50 %. Tuen määrä matkustajaa kohden on ollut noin 250 €, hieman reitistä riippuen. </a:t>
            </a:r>
          </a:p>
          <a:p>
            <a:r>
              <a:rPr lang="fi-FI" sz="1600" dirty="0"/>
              <a:t>Ruotsin vuonna 2019 tukemat julkisen palveluvelvoitteen lentoreitit vastaavat matkustajamääriltään Savonlinnan reittiä. Covid-19-pandemian takia tarkastelussa olevan viisikon matkustajamäärät ovat 3–6-kertaa suuremmat kuin Ruotsin ostoliikenteen vilkkain reitti </a:t>
            </a:r>
            <a:r>
              <a:rPr lang="fi-FI" sz="1600" dirty="0" err="1"/>
              <a:t>Arvidsjaur</a:t>
            </a:r>
            <a:r>
              <a:rPr lang="fi-FI" sz="1600" dirty="0"/>
              <a:t>–Tukholma.  </a:t>
            </a:r>
          </a:p>
          <a:p>
            <a:r>
              <a:rPr lang="fi-FI" sz="1600" dirty="0"/>
              <a:t>Ruotsi määritti julkisen palveluvelvoitteen kahdeksalle lentoyhteydelle Covid-19-tilanteen johdosta huhtikuussa 2020 ja varasi ostoliikenteeseen noin 10,1 miljoonaa euroa. Asian käsittelyn aikana kolmelle näistä yhteysväleistä aloitettiin markkinaehtoinen liikenne. </a:t>
            </a:r>
          </a:p>
        </p:txBody>
      </p:sp>
      <p:sp>
        <p:nvSpPr>
          <p:cNvPr id="6" name="Slide Number Placeholder 5">
            <a:extLst>
              <a:ext uri="{FF2B5EF4-FFF2-40B4-BE49-F238E27FC236}">
                <a16:creationId xmlns:a16="http://schemas.microsoft.com/office/drawing/2014/main" id="{A4C7C23B-2D44-4E88-B30A-3CE4C87E8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9" name="TextBox 8">
            <a:extLst>
              <a:ext uri="{FF2B5EF4-FFF2-40B4-BE49-F238E27FC236}">
                <a16:creationId xmlns:a16="http://schemas.microsoft.com/office/drawing/2014/main" id="{002AB4BE-D6B7-4F70-AAA3-14005B6BA23F}"/>
              </a:ext>
            </a:extLst>
          </p:cNvPr>
          <p:cNvSpPr txBox="1"/>
          <p:nvPr/>
        </p:nvSpPr>
        <p:spPr>
          <a:xfrm>
            <a:off x="7490691" y="5678492"/>
            <a:ext cx="4604997"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7. </a:t>
            </a:r>
            <a:r>
              <a:rPr kumimoji="0" lang="fi-FI" sz="1100" b="0" i="0" u="none" strike="noStrike" kern="1200" cap="none" spc="0" normalizeH="0" baseline="0" noProof="0">
                <a:ln>
                  <a:noFill/>
                </a:ln>
                <a:solidFill>
                  <a:prstClr val="black"/>
                </a:solidFill>
                <a:effectLst/>
                <a:uLnTx/>
                <a:uFillTx/>
                <a:latin typeface="Verdana"/>
                <a:ea typeface="+mn-ea"/>
                <a:cs typeface="+mn-cs"/>
              </a:rPr>
              <a:t>Tukholmaan suuntautuvat julkisen palveluvelvoitteen lentoreitit Ruotsissa sekä tarkemmat tiedot kolmesta reitistä. Tilanne 18.9.2019.</a:t>
            </a:r>
          </a:p>
        </p:txBody>
      </p:sp>
      <p:sp>
        <p:nvSpPr>
          <p:cNvPr id="10" name="Rectangle 9">
            <a:extLst>
              <a:ext uri="{FF2B5EF4-FFF2-40B4-BE49-F238E27FC236}">
                <a16:creationId xmlns:a16="http://schemas.microsoft.com/office/drawing/2014/main" id="{E47529E2-2D89-43B3-B75E-03CC8F8F288C}"/>
              </a:ext>
            </a:extLst>
          </p:cNvPr>
          <p:cNvSpPr/>
          <p:nvPr/>
        </p:nvSpPr>
        <p:spPr>
          <a:xfrm>
            <a:off x="9632218" y="609247"/>
            <a:ext cx="2354473" cy="1438828"/>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1) </a:t>
            </a:r>
            <a:r>
              <a:rPr lang="fi-FI" sz="1100" b="1" err="1">
                <a:solidFill>
                  <a:schemeClr val="tx1"/>
                </a:solidFill>
              </a:rPr>
              <a:t>Arvidsjaur</a:t>
            </a:r>
            <a:r>
              <a:rPr lang="fi-FI" sz="1100">
                <a:solidFill>
                  <a:schemeClr val="tx1"/>
                </a:solidFill>
              </a:rPr>
              <a:t> </a:t>
            </a:r>
          </a:p>
          <a:p>
            <a:pPr marL="171450" indent="-171450">
              <a:buFont typeface="Arial" panose="020B0604020202020204" pitchFamily="34" charset="0"/>
              <a:buChar char="•"/>
            </a:pPr>
            <a:r>
              <a:rPr lang="fi-FI" sz="1100">
                <a:solidFill>
                  <a:schemeClr val="tx1"/>
                </a:solidFill>
              </a:rPr>
              <a:t>21 500 matkustajaa </a:t>
            </a:r>
          </a:p>
          <a:p>
            <a:pPr marL="171450" indent="-171450">
              <a:buFont typeface="Arial" panose="020B0604020202020204" pitchFamily="34" charset="0"/>
              <a:buChar char="•"/>
            </a:pPr>
            <a:r>
              <a:rPr lang="fi-FI" sz="1100">
                <a:solidFill>
                  <a:schemeClr val="tx1"/>
                </a:solidFill>
              </a:rPr>
              <a:t>47 % täyttöaste</a:t>
            </a:r>
          </a:p>
          <a:p>
            <a:pPr marL="171450" indent="-171450">
              <a:buFont typeface="Arial" panose="020B0604020202020204" pitchFamily="34" charset="0"/>
              <a:buChar char="•"/>
            </a:pPr>
            <a:r>
              <a:rPr lang="fi-FI" sz="1100">
                <a:solidFill>
                  <a:schemeClr val="tx1"/>
                </a:solidFill>
              </a:rPr>
              <a:t>12 viikkovuoroa</a:t>
            </a:r>
          </a:p>
          <a:p>
            <a:pPr marL="171450" indent="-171450">
              <a:buFont typeface="Arial" panose="020B0604020202020204" pitchFamily="34" charset="0"/>
              <a:buChar char="•"/>
            </a:pPr>
            <a:r>
              <a:rPr lang="fi-FI" sz="1100">
                <a:solidFill>
                  <a:schemeClr val="tx1"/>
                </a:solidFill>
              </a:rPr>
              <a:t>ATP (68) lentokoneena</a:t>
            </a:r>
          </a:p>
          <a:p>
            <a:pPr marL="171450" indent="-171450">
              <a:buFont typeface="Arial" panose="020B0604020202020204" pitchFamily="34" charset="0"/>
              <a:buChar char="•"/>
            </a:pPr>
            <a:r>
              <a:rPr lang="fi-FI" sz="1100">
                <a:solidFill>
                  <a:schemeClr val="tx1"/>
                </a:solidFill>
              </a:rPr>
              <a:t>2 037 778 € (94 €/matk.)</a:t>
            </a:r>
          </a:p>
          <a:p>
            <a:pPr marL="171450" indent="-171450">
              <a:buFont typeface="Arial" panose="020B0604020202020204" pitchFamily="34" charset="0"/>
              <a:buChar char="•"/>
            </a:pPr>
            <a:r>
              <a:rPr lang="fi-FI" sz="1100">
                <a:solidFill>
                  <a:schemeClr val="tx1"/>
                </a:solidFill>
              </a:rPr>
              <a:t>860 km Tukholmasta</a:t>
            </a:r>
          </a:p>
          <a:p>
            <a:pPr marL="171450" indent="-171450">
              <a:buFont typeface="Arial" panose="020B0604020202020204" pitchFamily="34" charset="0"/>
              <a:buChar char="•"/>
            </a:pPr>
            <a:r>
              <a:rPr lang="fi-FI" sz="1100">
                <a:solidFill>
                  <a:schemeClr val="tx1"/>
                </a:solidFill>
              </a:rPr>
              <a:t>4 600 asukasta (kaupunki)</a:t>
            </a:r>
          </a:p>
          <a:p>
            <a:pPr marL="171450" indent="-171450">
              <a:buFont typeface="Arial" panose="020B0604020202020204" pitchFamily="34" charset="0"/>
              <a:buChar char="•"/>
            </a:pPr>
            <a:endParaRPr lang="fi-FI" sz="1100">
              <a:solidFill>
                <a:schemeClr val="tx1"/>
              </a:solidFill>
            </a:endParaRPr>
          </a:p>
        </p:txBody>
      </p:sp>
      <p:sp>
        <p:nvSpPr>
          <p:cNvPr id="18" name="Rectangle 17">
            <a:extLst>
              <a:ext uri="{FF2B5EF4-FFF2-40B4-BE49-F238E27FC236}">
                <a16:creationId xmlns:a16="http://schemas.microsoft.com/office/drawing/2014/main" id="{DF07435C-2FC3-4047-898C-80F724FE8CC1}"/>
              </a:ext>
            </a:extLst>
          </p:cNvPr>
          <p:cNvSpPr/>
          <p:nvPr/>
        </p:nvSpPr>
        <p:spPr>
          <a:xfrm>
            <a:off x="9652582" y="3942034"/>
            <a:ext cx="2354473" cy="1438827"/>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3) Hagfors</a:t>
            </a:r>
            <a:r>
              <a:rPr lang="fi-FI" sz="1100">
                <a:solidFill>
                  <a:schemeClr val="tx1"/>
                </a:solidFill>
              </a:rPr>
              <a:t> </a:t>
            </a:r>
          </a:p>
          <a:p>
            <a:pPr marL="171450" indent="-171450">
              <a:buFont typeface="Arial" panose="020B0604020202020204" pitchFamily="34" charset="0"/>
              <a:buChar char="•"/>
            </a:pPr>
            <a:r>
              <a:rPr lang="fi-FI" sz="1100">
                <a:solidFill>
                  <a:schemeClr val="tx1"/>
                </a:solidFill>
              </a:rPr>
              <a:t>3 250 matkustajaa </a:t>
            </a:r>
          </a:p>
          <a:p>
            <a:pPr marL="171450" indent="-171450">
              <a:buFont typeface="Arial" panose="020B0604020202020204" pitchFamily="34" charset="0"/>
              <a:buChar char="•"/>
            </a:pPr>
            <a:r>
              <a:rPr lang="fi-FI" sz="1100">
                <a:solidFill>
                  <a:schemeClr val="tx1"/>
                </a:solidFill>
              </a:rPr>
              <a:t>77 % täyttöaste</a:t>
            </a:r>
          </a:p>
          <a:p>
            <a:pPr marL="171450" indent="-171450">
              <a:buFont typeface="Arial" panose="020B0604020202020204" pitchFamily="34" charset="0"/>
              <a:buChar char="•"/>
            </a:pPr>
            <a:r>
              <a:rPr lang="fi-FI" sz="1100">
                <a:solidFill>
                  <a:schemeClr val="tx1"/>
                </a:solidFill>
              </a:rPr>
              <a:t>10 viikkovuoroa</a:t>
            </a:r>
          </a:p>
          <a:p>
            <a:pPr marL="171450" indent="-171450">
              <a:buFont typeface="Arial" panose="020B0604020202020204" pitchFamily="34" charset="0"/>
              <a:buChar char="•"/>
            </a:pPr>
            <a:r>
              <a:rPr lang="fi-FI" sz="1100">
                <a:solidFill>
                  <a:schemeClr val="tx1"/>
                </a:solidFill>
              </a:rPr>
              <a:t>JetStream31 lentokoneena</a:t>
            </a:r>
          </a:p>
          <a:p>
            <a:pPr marL="171450" indent="-171450">
              <a:buFont typeface="Arial" panose="020B0604020202020204" pitchFamily="34" charset="0"/>
              <a:buChar char="•"/>
            </a:pPr>
            <a:r>
              <a:rPr lang="fi-FI" sz="1100">
                <a:solidFill>
                  <a:schemeClr val="tx1"/>
                </a:solidFill>
              </a:rPr>
              <a:t>828 138 € (255 €/matk.)</a:t>
            </a:r>
          </a:p>
          <a:p>
            <a:pPr marL="171450" indent="-171450">
              <a:buFont typeface="Arial" panose="020B0604020202020204" pitchFamily="34" charset="0"/>
              <a:buChar char="•"/>
            </a:pPr>
            <a:r>
              <a:rPr lang="fi-FI" sz="1100">
                <a:solidFill>
                  <a:schemeClr val="tx1"/>
                </a:solidFill>
              </a:rPr>
              <a:t>330 km Tukholmasta</a:t>
            </a:r>
          </a:p>
          <a:p>
            <a:pPr marL="171450" indent="-171450">
              <a:buFont typeface="Arial" panose="020B0604020202020204" pitchFamily="34" charset="0"/>
              <a:buChar char="•"/>
            </a:pPr>
            <a:r>
              <a:rPr lang="fi-FI" sz="1100">
                <a:solidFill>
                  <a:schemeClr val="tx1"/>
                </a:solidFill>
              </a:rPr>
              <a:t>12 200 asukasta (kaupunki)</a:t>
            </a:r>
          </a:p>
          <a:p>
            <a:pPr marL="171450" indent="-171450">
              <a:buFont typeface="Arial" panose="020B0604020202020204" pitchFamily="34" charset="0"/>
              <a:buChar char="•"/>
            </a:pPr>
            <a:endParaRPr lang="fi-FI" sz="1100">
              <a:solidFill>
                <a:schemeClr val="tx1"/>
              </a:solidFill>
            </a:endParaRPr>
          </a:p>
          <a:p>
            <a:pPr marL="171450" indent="-171450">
              <a:buFont typeface="Arial" panose="020B0604020202020204" pitchFamily="34" charset="0"/>
              <a:buChar char="•"/>
            </a:pPr>
            <a:endParaRPr lang="fi-FI" sz="1100">
              <a:solidFill>
                <a:schemeClr val="tx1"/>
              </a:solidFill>
            </a:endParaRPr>
          </a:p>
        </p:txBody>
      </p:sp>
      <p:sp>
        <p:nvSpPr>
          <p:cNvPr id="15" name="Rectangle 14">
            <a:extLst>
              <a:ext uri="{FF2B5EF4-FFF2-40B4-BE49-F238E27FC236}">
                <a16:creationId xmlns:a16="http://schemas.microsoft.com/office/drawing/2014/main" id="{B914FC36-7D6D-446F-AB44-0CAF0DF66278}"/>
              </a:ext>
            </a:extLst>
          </p:cNvPr>
          <p:cNvSpPr/>
          <p:nvPr/>
        </p:nvSpPr>
        <p:spPr>
          <a:xfrm>
            <a:off x="9632218" y="2275641"/>
            <a:ext cx="2354473" cy="1438827"/>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2) </a:t>
            </a:r>
            <a:r>
              <a:rPr lang="fi-FI" sz="1100" b="1" err="1">
                <a:solidFill>
                  <a:schemeClr val="tx1"/>
                </a:solidFill>
              </a:rPr>
              <a:t>Lycksele</a:t>
            </a:r>
            <a:endParaRPr lang="fi-FI" sz="1100">
              <a:solidFill>
                <a:schemeClr val="tx1"/>
              </a:solidFill>
            </a:endParaRPr>
          </a:p>
          <a:p>
            <a:pPr marL="171450" indent="-171450">
              <a:buFont typeface="Arial" panose="020B0604020202020204" pitchFamily="34" charset="0"/>
              <a:buChar char="•"/>
            </a:pPr>
            <a:r>
              <a:rPr lang="fi-FI" sz="1100">
                <a:solidFill>
                  <a:schemeClr val="tx1"/>
                </a:solidFill>
              </a:rPr>
              <a:t>14 000 matkustajaa </a:t>
            </a:r>
          </a:p>
          <a:p>
            <a:pPr marL="171450" indent="-171450">
              <a:buFont typeface="Arial" panose="020B0604020202020204" pitchFamily="34" charset="0"/>
              <a:buChar char="•"/>
            </a:pPr>
            <a:r>
              <a:rPr lang="fi-FI" sz="1100">
                <a:solidFill>
                  <a:schemeClr val="tx1"/>
                </a:solidFill>
              </a:rPr>
              <a:t>41 % täyttöaste</a:t>
            </a:r>
          </a:p>
          <a:p>
            <a:pPr marL="171450" indent="-171450">
              <a:buFont typeface="Arial" panose="020B0604020202020204" pitchFamily="34" charset="0"/>
              <a:buChar char="•"/>
            </a:pPr>
            <a:r>
              <a:rPr lang="fi-FI" sz="1100">
                <a:solidFill>
                  <a:schemeClr val="tx1"/>
                </a:solidFill>
              </a:rPr>
              <a:t>11 viikkovuoroa</a:t>
            </a:r>
          </a:p>
          <a:p>
            <a:pPr marL="171450" indent="-171450">
              <a:buFont typeface="Arial" panose="020B0604020202020204" pitchFamily="34" charset="0"/>
              <a:buChar char="•"/>
            </a:pPr>
            <a:r>
              <a:rPr lang="fi-FI" sz="1100">
                <a:solidFill>
                  <a:schemeClr val="tx1"/>
                </a:solidFill>
              </a:rPr>
              <a:t>Fokker50 lentokoneena</a:t>
            </a:r>
          </a:p>
          <a:p>
            <a:pPr marL="171450" indent="-171450">
              <a:buFont typeface="Arial" panose="020B0604020202020204" pitchFamily="34" charset="0"/>
              <a:buChar char="•"/>
            </a:pPr>
            <a:r>
              <a:rPr lang="fi-FI" sz="1100">
                <a:solidFill>
                  <a:schemeClr val="tx1"/>
                </a:solidFill>
              </a:rPr>
              <a:t>2 000 558 € (142 €/matk.)</a:t>
            </a:r>
          </a:p>
          <a:p>
            <a:pPr marL="171450" indent="-171450">
              <a:buFont typeface="Arial" panose="020B0604020202020204" pitchFamily="34" charset="0"/>
              <a:buChar char="•"/>
            </a:pPr>
            <a:r>
              <a:rPr lang="fi-FI" sz="1100">
                <a:solidFill>
                  <a:schemeClr val="tx1"/>
                </a:solidFill>
              </a:rPr>
              <a:t>710 km Tukholmasta</a:t>
            </a:r>
          </a:p>
          <a:p>
            <a:pPr marL="171450" indent="-171450">
              <a:buFont typeface="Arial" panose="020B0604020202020204" pitchFamily="34" charset="0"/>
              <a:buChar char="•"/>
            </a:pPr>
            <a:r>
              <a:rPr lang="fi-FI" sz="1100">
                <a:solidFill>
                  <a:schemeClr val="tx1"/>
                </a:solidFill>
              </a:rPr>
              <a:t>8 500 asukasta (kaupunki)</a:t>
            </a:r>
          </a:p>
          <a:p>
            <a:pPr marL="171450" indent="-171450">
              <a:buFont typeface="Arial" panose="020B0604020202020204" pitchFamily="34" charset="0"/>
              <a:buChar char="•"/>
            </a:pPr>
            <a:endParaRPr lang="fi-FI" sz="1100">
              <a:solidFill>
                <a:schemeClr val="tx1"/>
              </a:solidFill>
            </a:endParaRPr>
          </a:p>
        </p:txBody>
      </p:sp>
      <p:pic>
        <p:nvPicPr>
          <p:cNvPr id="33" name="Picture 32">
            <a:extLst>
              <a:ext uri="{FF2B5EF4-FFF2-40B4-BE49-F238E27FC236}">
                <a16:creationId xmlns:a16="http://schemas.microsoft.com/office/drawing/2014/main" id="{D36CF986-98DB-4B3F-9F51-E55CDF7B9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346" y="447951"/>
            <a:ext cx="2749654" cy="5073801"/>
          </a:xfrm>
          <a:prstGeom prst="rect">
            <a:avLst/>
          </a:prstGeom>
        </p:spPr>
      </p:pic>
    </p:spTree>
    <p:extLst>
      <p:ext uri="{BB962C8B-B14F-4D97-AF65-F5344CB8AC3E}">
        <p14:creationId xmlns:p14="http://schemas.microsoft.com/office/powerpoint/2010/main" val="1275556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C141D8F5-6900-4400-B982-BB07016F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326" y="2543175"/>
            <a:ext cx="3065426" cy="2990744"/>
          </a:xfrm>
          <a:prstGeom prst="rect">
            <a:avLst/>
          </a:prstGeom>
        </p:spPr>
      </p:pic>
      <p:sp>
        <p:nvSpPr>
          <p:cNvPr id="2" name="Title 1">
            <a:extLst>
              <a:ext uri="{FF2B5EF4-FFF2-40B4-BE49-F238E27FC236}">
                <a16:creationId xmlns:a16="http://schemas.microsoft.com/office/drawing/2014/main" id="{3DCB2EE0-1D44-454D-B940-13D8CA7598B8}"/>
              </a:ext>
            </a:extLst>
          </p:cNvPr>
          <p:cNvSpPr>
            <a:spLocks noGrp="1"/>
          </p:cNvSpPr>
          <p:nvPr>
            <p:ph type="title"/>
          </p:nvPr>
        </p:nvSpPr>
        <p:spPr/>
        <p:txBody>
          <a:bodyPr/>
          <a:lstStyle/>
          <a:p>
            <a:r>
              <a:rPr lang="fi-FI"/>
              <a:t>Case Irlanti</a:t>
            </a:r>
            <a:br>
              <a:rPr lang="fi-FI"/>
            </a:br>
            <a:r>
              <a:rPr lang="fi-FI" sz="2000"/>
              <a:t>(tilanne 18.9.2019)</a:t>
            </a:r>
            <a:endParaRPr lang="fi-FI"/>
          </a:p>
        </p:txBody>
      </p:sp>
      <p:sp>
        <p:nvSpPr>
          <p:cNvPr id="3" name="Content Placeholder 2">
            <a:extLst>
              <a:ext uri="{FF2B5EF4-FFF2-40B4-BE49-F238E27FC236}">
                <a16:creationId xmlns:a16="http://schemas.microsoft.com/office/drawing/2014/main" id="{E6A252DF-6F23-45A0-B0AB-FBE4D564B546}"/>
              </a:ext>
            </a:extLst>
          </p:cNvPr>
          <p:cNvSpPr>
            <a:spLocks noGrp="1"/>
          </p:cNvSpPr>
          <p:nvPr>
            <p:ph idx="1"/>
          </p:nvPr>
        </p:nvSpPr>
        <p:spPr>
          <a:xfrm>
            <a:off x="612000" y="1720800"/>
            <a:ext cx="7131825" cy="4453200"/>
          </a:xfrm>
        </p:spPr>
        <p:txBody>
          <a:bodyPr/>
          <a:lstStyle/>
          <a:p>
            <a:r>
              <a:rPr lang="fi-FI" sz="1600" dirty="0"/>
              <a:t>Irlannissa, jonka on väkiluku on hieman Suomea alhaisempi ja pinta-ala noin neljäsosa Suomesta, on kolme julkisen palveluvelvoitteen lentoyhteyttä, joista kaksi on Manner-Irlannin sisäisiä yhteyksiä.</a:t>
            </a:r>
          </a:p>
          <a:p>
            <a:pPr lvl="1"/>
            <a:r>
              <a:rPr lang="fi-FI" sz="1400" dirty="0" err="1"/>
              <a:t>Donegalista</a:t>
            </a:r>
            <a:r>
              <a:rPr lang="fi-FI" sz="1400" dirty="0"/>
              <a:t> Dubliniin ympärivuoden 14 kertaa viikossa noin 100-paikkaisella koneella. Kaupunkien välinen etäisyys tietä pitkin on Pohjois-Irlannin kautta noin 220 km ja Irlannin kautta noin 260 km. Reitin matkustajamäärä vuonna 2018 oli noin 36 800 hlö ja täyttöaste noin 84 %.</a:t>
            </a:r>
          </a:p>
          <a:p>
            <a:pPr lvl="1"/>
            <a:r>
              <a:rPr lang="fi-FI" sz="1400" dirty="0"/>
              <a:t>Kerrystä Dubliniin ympärivuoden 14 kertaa viikossa noin 135-paikkaisella koneella. Kaupunkien välinen etäisyys tietä pitkin on noin 300 km. Reitin matkustajamäärä vuonna 2018 oli noin 57 500 hlö ja täyttöaste noin 82 %.</a:t>
            </a:r>
          </a:p>
          <a:p>
            <a:r>
              <a:rPr lang="fi-FI" sz="1600" dirty="0"/>
              <a:t>Molempia lentoyhteyksiä on perusteltu alueiden kehitysalue-statuksella. Niitä tuetaan yhteensä noin 1 miljoonalla eurolla. Matkustajaa kohden tuen määrä on keskimäärin 105 €.</a:t>
            </a:r>
          </a:p>
          <a:p>
            <a:r>
              <a:rPr lang="fi-FI" sz="1600" dirty="0"/>
              <a:t>Matkustajamäärältään Kerryn reitti on samaa suuruusluokkaa kuin Kokkola-Pietarsaari, </a:t>
            </a:r>
            <a:r>
              <a:rPr lang="fi-FI" sz="1600" dirty="0" err="1"/>
              <a:t>Donegalin</a:t>
            </a:r>
            <a:r>
              <a:rPr lang="fi-FI" sz="1600" dirty="0"/>
              <a:t> reitti on tarkasteltavaa viisikkoa pienempi.</a:t>
            </a:r>
          </a:p>
          <a:p>
            <a:pPr lvl="1"/>
            <a:endParaRPr lang="fi-FI" sz="1400" dirty="0"/>
          </a:p>
        </p:txBody>
      </p:sp>
      <p:sp>
        <p:nvSpPr>
          <p:cNvPr id="6" name="Slide Number Placeholder 5">
            <a:extLst>
              <a:ext uri="{FF2B5EF4-FFF2-40B4-BE49-F238E27FC236}">
                <a16:creationId xmlns:a16="http://schemas.microsoft.com/office/drawing/2014/main" id="{A4C7C23B-2D44-4E88-B30A-3CE4C87E8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8CC14797-5910-49EB-8BB8-849E1B08F3E4}"/>
              </a:ext>
            </a:extLst>
          </p:cNvPr>
          <p:cNvSpPr/>
          <p:nvPr/>
        </p:nvSpPr>
        <p:spPr>
          <a:xfrm>
            <a:off x="8061752" y="206317"/>
            <a:ext cx="2883982" cy="1490258"/>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1) Donegal</a:t>
            </a:r>
            <a:r>
              <a:rPr lang="fi-FI" sz="1100">
                <a:solidFill>
                  <a:schemeClr val="tx1"/>
                </a:solidFill>
              </a:rPr>
              <a:t> </a:t>
            </a:r>
          </a:p>
          <a:p>
            <a:pPr marL="171450" indent="-171450">
              <a:buFont typeface="Arial" panose="020B0604020202020204" pitchFamily="34" charset="0"/>
              <a:buChar char="•"/>
            </a:pPr>
            <a:r>
              <a:rPr lang="fi-FI" sz="1100">
                <a:solidFill>
                  <a:schemeClr val="tx1"/>
                </a:solidFill>
              </a:rPr>
              <a:t>36 800 matkustajaa </a:t>
            </a:r>
          </a:p>
          <a:p>
            <a:pPr marL="171450" indent="-171450">
              <a:buFont typeface="Arial" panose="020B0604020202020204" pitchFamily="34" charset="0"/>
              <a:buChar char="•"/>
            </a:pPr>
            <a:r>
              <a:rPr lang="fi-FI" sz="1100">
                <a:solidFill>
                  <a:schemeClr val="tx1"/>
                </a:solidFill>
              </a:rPr>
              <a:t>84 % täyttöaste</a:t>
            </a:r>
          </a:p>
          <a:p>
            <a:pPr marL="171450" indent="-171450">
              <a:buFont typeface="Arial" panose="020B0604020202020204" pitchFamily="34" charset="0"/>
              <a:buChar char="•"/>
            </a:pPr>
            <a:r>
              <a:rPr lang="fi-FI" sz="1100">
                <a:solidFill>
                  <a:schemeClr val="tx1"/>
                </a:solidFill>
              </a:rPr>
              <a:t>14 viikkovuoroa</a:t>
            </a:r>
          </a:p>
          <a:p>
            <a:pPr marL="171450" indent="-171450">
              <a:buFont typeface="Arial" panose="020B0604020202020204" pitchFamily="34" charset="0"/>
              <a:buChar char="•"/>
            </a:pPr>
            <a:r>
              <a:rPr lang="fi-FI" sz="1100">
                <a:solidFill>
                  <a:schemeClr val="tx1"/>
                </a:solidFill>
              </a:rPr>
              <a:t>Lentokoneena min. 30-paikkainen</a:t>
            </a:r>
          </a:p>
          <a:p>
            <a:pPr marL="171450" indent="-171450">
              <a:buFont typeface="Arial" panose="020B0604020202020204" pitchFamily="34" charset="0"/>
              <a:buChar char="•"/>
            </a:pPr>
            <a:r>
              <a:rPr lang="fi-FI" sz="1100">
                <a:solidFill>
                  <a:schemeClr val="tx1"/>
                </a:solidFill>
              </a:rPr>
              <a:t>487 000 € (106 €/matk.)</a:t>
            </a:r>
          </a:p>
          <a:p>
            <a:pPr marL="171450" indent="-171450">
              <a:buFont typeface="Arial" panose="020B0604020202020204" pitchFamily="34" charset="0"/>
              <a:buChar char="•"/>
            </a:pPr>
            <a:r>
              <a:rPr lang="fi-FI" sz="1100">
                <a:solidFill>
                  <a:schemeClr val="tx1"/>
                </a:solidFill>
              </a:rPr>
              <a:t>220 km Dublinista</a:t>
            </a:r>
          </a:p>
          <a:p>
            <a:pPr marL="171450" indent="-171450">
              <a:buFont typeface="Arial" panose="020B0604020202020204" pitchFamily="34" charset="0"/>
              <a:buChar char="•"/>
            </a:pPr>
            <a:r>
              <a:rPr lang="fi-FI" sz="1100">
                <a:solidFill>
                  <a:schemeClr val="tx1"/>
                </a:solidFill>
              </a:rPr>
              <a:t>160 000 asukasta (kreivikunta)</a:t>
            </a:r>
          </a:p>
          <a:p>
            <a:pPr marL="171450" indent="-171450">
              <a:buFont typeface="Arial" panose="020B0604020202020204" pitchFamily="34" charset="0"/>
              <a:buChar char="•"/>
            </a:pPr>
            <a:endParaRPr lang="fi-FI" sz="1100">
              <a:solidFill>
                <a:schemeClr val="tx1"/>
              </a:solidFill>
            </a:endParaRPr>
          </a:p>
        </p:txBody>
      </p:sp>
      <p:sp>
        <p:nvSpPr>
          <p:cNvPr id="13" name="Rectangle 12">
            <a:extLst>
              <a:ext uri="{FF2B5EF4-FFF2-40B4-BE49-F238E27FC236}">
                <a16:creationId xmlns:a16="http://schemas.microsoft.com/office/drawing/2014/main" id="{B8A9AA85-5502-42FC-8D1E-A5A88533BA5E}"/>
              </a:ext>
            </a:extLst>
          </p:cNvPr>
          <p:cNvSpPr/>
          <p:nvPr/>
        </p:nvSpPr>
        <p:spPr>
          <a:xfrm>
            <a:off x="9833434" y="1849786"/>
            <a:ext cx="2171216" cy="1814422"/>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2) Kerry</a:t>
            </a:r>
            <a:endParaRPr lang="fi-FI" sz="1100">
              <a:solidFill>
                <a:schemeClr val="tx1"/>
              </a:solidFill>
            </a:endParaRPr>
          </a:p>
          <a:p>
            <a:pPr marL="171450" indent="-171450">
              <a:buFont typeface="Arial" panose="020B0604020202020204" pitchFamily="34" charset="0"/>
              <a:buChar char="•"/>
            </a:pPr>
            <a:r>
              <a:rPr lang="fi-FI" sz="1100">
                <a:solidFill>
                  <a:schemeClr val="tx1"/>
                </a:solidFill>
              </a:rPr>
              <a:t>57 500 matkustajaa </a:t>
            </a:r>
          </a:p>
          <a:p>
            <a:pPr marL="171450" indent="-171450">
              <a:buFont typeface="Arial" panose="020B0604020202020204" pitchFamily="34" charset="0"/>
              <a:buChar char="•"/>
            </a:pPr>
            <a:r>
              <a:rPr lang="fi-FI" sz="1100">
                <a:solidFill>
                  <a:schemeClr val="tx1"/>
                </a:solidFill>
              </a:rPr>
              <a:t>82 % täyttöaste</a:t>
            </a:r>
          </a:p>
          <a:p>
            <a:pPr marL="171450" indent="-171450">
              <a:buFont typeface="Arial" panose="020B0604020202020204" pitchFamily="34" charset="0"/>
              <a:buChar char="•"/>
            </a:pPr>
            <a:r>
              <a:rPr lang="fi-FI" sz="1100">
                <a:solidFill>
                  <a:schemeClr val="tx1"/>
                </a:solidFill>
              </a:rPr>
              <a:t>14 viikkovuoroa</a:t>
            </a:r>
          </a:p>
          <a:p>
            <a:pPr marL="171450" indent="-171450">
              <a:buFont typeface="Arial" panose="020B0604020202020204" pitchFamily="34" charset="0"/>
              <a:buChar char="•"/>
            </a:pPr>
            <a:r>
              <a:rPr lang="fi-FI" sz="1100">
                <a:solidFill>
                  <a:schemeClr val="tx1"/>
                </a:solidFill>
              </a:rPr>
              <a:t>Lentokoneena min. 30-paikkainen</a:t>
            </a:r>
          </a:p>
          <a:p>
            <a:pPr marL="171450" indent="-171450">
              <a:buFont typeface="Arial" panose="020B0604020202020204" pitchFamily="34" charset="0"/>
              <a:buChar char="•"/>
            </a:pPr>
            <a:r>
              <a:rPr lang="fi-FI" sz="1100">
                <a:solidFill>
                  <a:schemeClr val="tx1"/>
                </a:solidFill>
              </a:rPr>
              <a:t>487 000 € (106 €/matk.)</a:t>
            </a:r>
          </a:p>
          <a:p>
            <a:pPr marL="171450" indent="-171450">
              <a:buFont typeface="Arial" panose="020B0604020202020204" pitchFamily="34" charset="0"/>
              <a:buChar char="•"/>
            </a:pPr>
            <a:r>
              <a:rPr lang="fi-FI" sz="1100">
                <a:solidFill>
                  <a:schemeClr val="tx1"/>
                </a:solidFill>
              </a:rPr>
              <a:t>300 km Dublinista</a:t>
            </a:r>
          </a:p>
          <a:p>
            <a:pPr marL="171450" indent="-171450">
              <a:buFont typeface="Arial" panose="020B0604020202020204" pitchFamily="34" charset="0"/>
              <a:buChar char="•"/>
            </a:pPr>
            <a:r>
              <a:rPr lang="fi-FI" sz="1100">
                <a:solidFill>
                  <a:schemeClr val="tx1"/>
                </a:solidFill>
              </a:rPr>
              <a:t>150 000 asukasta (kreivikunta)</a:t>
            </a:r>
          </a:p>
          <a:p>
            <a:pPr marL="171450" indent="-171450">
              <a:buFont typeface="Arial" panose="020B0604020202020204" pitchFamily="34" charset="0"/>
              <a:buChar char="•"/>
            </a:pPr>
            <a:endParaRPr lang="fi-FI" sz="1100">
              <a:solidFill>
                <a:schemeClr val="tx1"/>
              </a:solidFill>
            </a:endParaRPr>
          </a:p>
        </p:txBody>
      </p:sp>
      <p:sp>
        <p:nvSpPr>
          <p:cNvPr id="15" name="TextBox 14">
            <a:extLst>
              <a:ext uri="{FF2B5EF4-FFF2-40B4-BE49-F238E27FC236}">
                <a16:creationId xmlns:a16="http://schemas.microsoft.com/office/drawing/2014/main" id="{CC10FFA8-16BE-49A8-97D1-5222E72DE690}"/>
              </a:ext>
            </a:extLst>
          </p:cNvPr>
          <p:cNvSpPr txBox="1"/>
          <p:nvPr/>
        </p:nvSpPr>
        <p:spPr>
          <a:xfrm>
            <a:off x="7461720" y="5795315"/>
            <a:ext cx="453393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8. </a:t>
            </a:r>
            <a:r>
              <a:rPr lang="fi-FI" sz="1100">
                <a:solidFill>
                  <a:prstClr val="black"/>
                </a:solidFill>
                <a:latin typeface="Verdana"/>
              </a:rPr>
              <a:t>Dubliniin</a:t>
            </a:r>
            <a:r>
              <a:rPr kumimoji="0" lang="fi-FI" sz="1100" b="0" i="0" u="none" strike="noStrike" kern="1200" cap="none" spc="0" normalizeH="0" baseline="0" noProof="0">
                <a:ln>
                  <a:noFill/>
                </a:ln>
                <a:solidFill>
                  <a:prstClr val="black"/>
                </a:solidFill>
                <a:effectLst/>
                <a:uLnTx/>
                <a:uFillTx/>
                <a:latin typeface="Verdana"/>
                <a:ea typeface="+mn-ea"/>
                <a:cs typeface="+mn-cs"/>
              </a:rPr>
              <a:t> suuntautuvat julkisen palveluvelvoitteen lentoreitit Irlannissa. Tilanne 18.9.2019.</a:t>
            </a:r>
          </a:p>
        </p:txBody>
      </p:sp>
    </p:spTree>
    <p:extLst>
      <p:ext uri="{BB962C8B-B14F-4D97-AF65-F5344CB8AC3E}">
        <p14:creationId xmlns:p14="http://schemas.microsoft.com/office/powerpoint/2010/main" val="136242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48817DA8-1CFC-4392-B02C-1478FDD4A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033" y="1768311"/>
            <a:ext cx="4061417" cy="3912326"/>
          </a:xfrm>
          <a:prstGeom prst="rect">
            <a:avLst/>
          </a:prstGeom>
        </p:spPr>
      </p:pic>
      <p:sp>
        <p:nvSpPr>
          <p:cNvPr id="2" name="Title 1">
            <a:extLst>
              <a:ext uri="{FF2B5EF4-FFF2-40B4-BE49-F238E27FC236}">
                <a16:creationId xmlns:a16="http://schemas.microsoft.com/office/drawing/2014/main" id="{3DCB2EE0-1D44-454D-B940-13D8CA7598B8}"/>
              </a:ext>
            </a:extLst>
          </p:cNvPr>
          <p:cNvSpPr>
            <a:spLocks noGrp="1"/>
          </p:cNvSpPr>
          <p:nvPr>
            <p:ph type="title"/>
          </p:nvPr>
        </p:nvSpPr>
        <p:spPr/>
        <p:txBody>
          <a:bodyPr/>
          <a:lstStyle/>
          <a:p>
            <a:r>
              <a:rPr lang="fi-FI"/>
              <a:t>Case Ranska</a:t>
            </a:r>
            <a:br>
              <a:rPr lang="fi-FI"/>
            </a:br>
            <a:r>
              <a:rPr lang="fi-FI" sz="2000"/>
              <a:t>(tilanne 18.9.2019)</a:t>
            </a:r>
            <a:endParaRPr lang="fi-FI"/>
          </a:p>
        </p:txBody>
      </p:sp>
      <p:sp>
        <p:nvSpPr>
          <p:cNvPr id="3" name="Content Placeholder 2">
            <a:extLst>
              <a:ext uri="{FF2B5EF4-FFF2-40B4-BE49-F238E27FC236}">
                <a16:creationId xmlns:a16="http://schemas.microsoft.com/office/drawing/2014/main" id="{E6A252DF-6F23-45A0-B0AB-FBE4D564B546}"/>
              </a:ext>
            </a:extLst>
          </p:cNvPr>
          <p:cNvSpPr>
            <a:spLocks noGrp="1"/>
          </p:cNvSpPr>
          <p:nvPr>
            <p:ph idx="1"/>
          </p:nvPr>
        </p:nvSpPr>
        <p:spPr>
          <a:xfrm>
            <a:off x="612002" y="1720800"/>
            <a:ext cx="5575734" cy="4453200"/>
          </a:xfrm>
        </p:spPr>
        <p:txBody>
          <a:bodyPr/>
          <a:lstStyle/>
          <a:p>
            <a:r>
              <a:rPr lang="fi-FI" sz="1600" dirty="0"/>
              <a:t>Vaikka Ranska on väkiluvultaan huomattavasti Suomea suurempi maa, sopii se vertailukohteeksi siksi, että sen lentoliikennejärjestelmä on hyvin Suomen kaltainen: vahva kansallinen lentoyhtiö ja pääkaupunkikeskeinen lentoverkostojärjestelmä. Suoria kansainvälisiä lentoyhteyksiä on toki myös muista suurimmista kaupungeista Suomea enemmän, mutta ei samassa määrin kuin asukasluvultaan Ranskaa paremmin vastaavissa Iso-Britanniassa, Espanjassa ja Saksassa.</a:t>
            </a:r>
          </a:p>
          <a:p>
            <a:r>
              <a:rPr lang="fi-FI" sz="1600" dirty="0"/>
              <a:t>Suurin osa Ranskan julkisen palveluvelvoitteen lentoreiteistä on saarten välisiä tai saarilta mantereelle. Manner-Ranskan sisällä on kuitenkin yhdeksän Pariisiin suuntautuvaa yhteyttä ja yksi Lyoniin. Reittejä operoidaan pääosin ympäri vuoden 10–18 viikkovuorolla, kompensaation ollessa keskimäärin n. 55 €/matkustaja. Lippujen hinnoille ei ole määritetty maksimia.</a:t>
            </a:r>
          </a:p>
        </p:txBody>
      </p:sp>
      <p:sp>
        <p:nvSpPr>
          <p:cNvPr id="6" name="Slide Number Placeholder 5">
            <a:extLst>
              <a:ext uri="{FF2B5EF4-FFF2-40B4-BE49-F238E27FC236}">
                <a16:creationId xmlns:a16="http://schemas.microsoft.com/office/drawing/2014/main" id="{A4C7C23B-2D44-4E88-B30A-3CE4C87E8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C1DC11DA-C612-4987-8536-E1C38F1E62D3}"/>
              </a:ext>
            </a:extLst>
          </p:cNvPr>
          <p:cNvSpPr/>
          <p:nvPr/>
        </p:nvSpPr>
        <p:spPr>
          <a:xfrm>
            <a:off x="6506764" y="255692"/>
            <a:ext cx="2853236" cy="1648092"/>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1) </a:t>
            </a:r>
            <a:r>
              <a:rPr lang="fi-FI" sz="1100" b="1" err="1">
                <a:solidFill>
                  <a:schemeClr val="tx1"/>
                </a:solidFill>
              </a:rPr>
              <a:t>Limoges</a:t>
            </a:r>
            <a:r>
              <a:rPr lang="fi-FI" sz="1100" b="1">
                <a:solidFill>
                  <a:schemeClr val="tx1"/>
                </a:solidFill>
              </a:rPr>
              <a:t> (Pariisiin/Lyoniin)</a:t>
            </a:r>
            <a:endParaRPr lang="fi-FI" sz="1100">
              <a:solidFill>
                <a:schemeClr val="tx1"/>
              </a:solidFill>
            </a:endParaRPr>
          </a:p>
          <a:p>
            <a:pPr marL="171450" indent="-171450">
              <a:buFont typeface="Arial" panose="020B0604020202020204" pitchFamily="34" charset="0"/>
              <a:buChar char="•"/>
            </a:pPr>
            <a:r>
              <a:rPr lang="fi-FI" sz="1100">
                <a:solidFill>
                  <a:schemeClr val="tx1"/>
                </a:solidFill>
              </a:rPr>
              <a:t>7 300 / 18 500 matkustajaa </a:t>
            </a:r>
          </a:p>
          <a:p>
            <a:pPr marL="171450" indent="-171450">
              <a:buFont typeface="Arial" panose="020B0604020202020204" pitchFamily="34" charset="0"/>
              <a:buChar char="•"/>
            </a:pPr>
            <a:r>
              <a:rPr lang="fi-FI" sz="1100">
                <a:solidFill>
                  <a:schemeClr val="tx1"/>
                </a:solidFill>
              </a:rPr>
              <a:t>24 % / 38 % täyttöaste</a:t>
            </a:r>
          </a:p>
          <a:p>
            <a:pPr marL="171450" indent="-171450">
              <a:buFont typeface="Arial" panose="020B0604020202020204" pitchFamily="34" charset="0"/>
              <a:buChar char="•"/>
            </a:pPr>
            <a:r>
              <a:rPr lang="fi-FI" sz="1100">
                <a:solidFill>
                  <a:schemeClr val="tx1"/>
                </a:solidFill>
              </a:rPr>
              <a:t>11 viikkovuoroa molempiin</a:t>
            </a:r>
          </a:p>
          <a:p>
            <a:pPr marL="171450" indent="-171450">
              <a:buFont typeface="Arial" panose="020B0604020202020204" pitchFamily="34" charset="0"/>
              <a:buChar char="•"/>
            </a:pPr>
            <a:r>
              <a:rPr lang="fi-FI" sz="1100">
                <a:solidFill>
                  <a:schemeClr val="tx1"/>
                </a:solidFill>
              </a:rPr>
              <a:t>Lentokoneena ATR-42</a:t>
            </a:r>
          </a:p>
          <a:p>
            <a:pPr marL="171450" indent="-171450">
              <a:buFont typeface="Arial" panose="020B0604020202020204" pitchFamily="34" charset="0"/>
              <a:buChar char="•"/>
            </a:pPr>
            <a:r>
              <a:rPr lang="fi-FI" sz="1100">
                <a:solidFill>
                  <a:schemeClr val="tx1"/>
                </a:solidFill>
              </a:rPr>
              <a:t>2 532 000 € (347 €/matk.) </a:t>
            </a:r>
            <a:br>
              <a:rPr lang="fi-FI" sz="1100">
                <a:solidFill>
                  <a:schemeClr val="tx1"/>
                </a:solidFill>
              </a:rPr>
            </a:br>
            <a:r>
              <a:rPr lang="fi-FI" sz="1100">
                <a:solidFill>
                  <a:schemeClr val="tx1"/>
                </a:solidFill>
              </a:rPr>
              <a:t>/ 2 457 000 € (133 €/matk.)</a:t>
            </a:r>
          </a:p>
          <a:p>
            <a:pPr marL="171450" indent="-171450">
              <a:buFont typeface="Arial" panose="020B0604020202020204" pitchFamily="34" charset="0"/>
              <a:buChar char="•"/>
            </a:pPr>
            <a:r>
              <a:rPr lang="fi-FI" sz="1100">
                <a:solidFill>
                  <a:schemeClr val="tx1"/>
                </a:solidFill>
              </a:rPr>
              <a:t>390 km Pariisista, 410 km Lyonista</a:t>
            </a:r>
          </a:p>
          <a:p>
            <a:pPr marL="171450" indent="-171450">
              <a:buFont typeface="Arial" panose="020B0604020202020204" pitchFamily="34" charset="0"/>
              <a:buChar char="•"/>
            </a:pPr>
            <a:r>
              <a:rPr lang="fi-FI" sz="1100">
                <a:solidFill>
                  <a:schemeClr val="tx1"/>
                </a:solidFill>
              </a:rPr>
              <a:t>140 000 asukasta (kaupunki)</a:t>
            </a:r>
          </a:p>
          <a:p>
            <a:pPr marL="171450" indent="-171450">
              <a:buFont typeface="Arial" panose="020B0604020202020204" pitchFamily="34" charset="0"/>
              <a:buChar char="•"/>
            </a:pPr>
            <a:endParaRPr lang="fi-FI" sz="1100">
              <a:solidFill>
                <a:schemeClr val="tx1"/>
              </a:solidFill>
            </a:endParaRPr>
          </a:p>
        </p:txBody>
      </p:sp>
      <p:sp>
        <p:nvSpPr>
          <p:cNvPr id="17" name="Rectangle 16">
            <a:extLst>
              <a:ext uri="{FF2B5EF4-FFF2-40B4-BE49-F238E27FC236}">
                <a16:creationId xmlns:a16="http://schemas.microsoft.com/office/drawing/2014/main" id="{ADBDD58F-59C5-4720-81B2-2BBFD7D24251}"/>
              </a:ext>
            </a:extLst>
          </p:cNvPr>
          <p:cNvSpPr/>
          <p:nvPr/>
        </p:nvSpPr>
        <p:spPr>
          <a:xfrm>
            <a:off x="9383309" y="3329741"/>
            <a:ext cx="2604691" cy="2001001"/>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3) </a:t>
            </a:r>
            <a:r>
              <a:rPr lang="fi-FI" sz="1100" b="1" err="1">
                <a:solidFill>
                  <a:schemeClr val="tx1"/>
                </a:solidFill>
              </a:rPr>
              <a:t>Tarbes</a:t>
            </a:r>
            <a:endParaRPr lang="fi-FI" sz="1100">
              <a:solidFill>
                <a:schemeClr val="tx1"/>
              </a:solidFill>
            </a:endParaRPr>
          </a:p>
          <a:p>
            <a:pPr marL="171450" indent="-171450">
              <a:buFont typeface="Arial" panose="020B0604020202020204" pitchFamily="34" charset="0"/>
              <a:buChar char="•"/>
            </a:pPr>
            <a:r>
              <a:rPr lang="fi-FI" sz="1100">
                <a:solidFill>
                  <a:schemeClr val="tx1"/>
                </a:solidFill>
              </a:rPr>
              <a:t>144 000 matkustajaa</a:t>
            </a:r>
          </a:p>
          <a:p>
            <a:pPr marL="171450" indent="-171450">
              <a:buFont typeface="Arial" panose="020B0604020202020204" pitchFamily="34" charset="0"/>
              <a:buChar char="•"/>
            </a:pPr>
            <a:r>
              <a:rPr lang="fi-FI" sz="1100">
                <a:solidFill>
                  <a:schemeClr val="tx1"/>
                </a:solidFill>
              </a:rPr>
              <a:t>Reitille vaadittu istuinminimi 140 000 (vähemmän kuin matkustajamäärän toteuma)</a:t>
            </a:r>
          </a:p>
          <a:p>
            <a:pPr marL="171450" indent="-171450">
              <a:buFont typeface="Arial" panose="020B0604020202020204" pitchFamily="34" charset="0"/>
              <a:buChar char="•"/>
            </a:pPr>
            <a:r>
              <a:rPr lang="fi-FI" sz="1100">
                <a:solidFill>
                  <a:schemeClr val="tx1"/>
                </a:solidFill>
              </a:rPr>
              <a:t>14 viikkovuoroa</a:t>
            </a:r>
          </a:p>
          <a:p>
            <a:pPr marL="171450" indent="-171450">
              <a:buFont typeface="Arial" panose="020B0604020202020204" pitchFamily="34" charset="0"/>
              <a:buChar char="•"/>
            </a:pPr>
            <a:r>
              <a:rPr lang="fi-FI" sz="1100">
                <a:solidFill>
                  <a:schemeClr val="tx1"/>
                </a:solidFill>
              </a:rPr>
              <a:t>Lentokoneena CRJ-100</a:t>
            </a:r>
          </a:p>
          <a:p>
            <a:pPr marL="171450" indent="-171450">
              <a:buFont typeface="Arial" panose="020B0604020202020204" pitchFamily="34" charset="0"/>
              <a:buChar char="•"/>
            </a:pPr>
            <a:r>
              <a:rPr lang="fi-FI" sz="1100">
                <a:solidFill>
                  <a:schemeClr val="tx1"/>
                </a:solidFill>
              </a:rPr>
              <a:t>2 375 000 € (16 €/matk.) </a:t>
            </a:r>
          </a:p>
          <a:p>
            <a:pPr marL="171450" indent="-171450">
              <a:buFont typeface="Arial" panose="020B0604020202020204" pitchFamily="34" charset="0"/>
              <a:buChar char="•"/>
            </a:pPr>
            <a:r>
              <a:rPr lang="fi-FI" sz="1100">
                <a:solidFill>
                  <a:schemeClr val="tx1"/>
                </a:solidFill>
              </a:rPr>
              <a:t>830 km Pariisista, </a:t>
            </a:r>
            <a:br>
              <a:rPr lang="fi-FI" sz="1100">
                <a:solidFill>
                  <a:schemeClr val="tx1"/>
                </a:solidFill>
              </a:rPr>
            </a:br>
            <a:r>
              <a:rPr lang="fi-FI" sz="1100">
                <a:solidFill>
                  <a:schemeClr val="tx1"/>
                </a:solidFill>
              </a:rPr>
              <a:t>150 km Toulousesta</a:t>
            </a:r>
          </a:p>
          <a:p>
            <a:pPr marL="171450" indent="-171450">
              <a:buFont typeface="Arial" panose="020B0604020202020204" pitchFamily="34" charset="0"/>
              <a:buChar char="•"/>
            </a:pPr>
            <a:r>
              <a:rPr lang="fi-FI" sz="1100">
                <a:solidFill>
                  <a:schemeClr val="tx1"/>
                </a:solidFill>
              </a:rPr>
              <a:t>41 000 asukasta (kaupunki)</a:t>
            </a:r>
          </a:p>
          <a:p>
            <a:pPr marL="171450" indent="-171450">
              <a:buFont typeface="Arial" panose="020B0604020202020204" pitchFamily="34" charset="0"/>
              <a:buChar char="•"/>
            </a:pPr>
            <a:endParaRPr lang="fi-FI" sz="1100">
              <a:solidFill>
                <a:schemeClr val="tx1"/>
              </a:solidFill>
            </a:endParaRPr>
          </a:p>
        </p:txBody>
      </p:sp>
      <p:sp>
        <p:nvSpPr>
          <p:cNvPr id="12" name="Rectangle 11">
            <a:extLst>
              <a:ext uri="{FF2B5EF4-FFF2-40B4-BE49-F238E27FC236}">
                <a16:creationId xmlns:a16="http://schemas.microsoft.com/office/drawing/2014/main" id="{2E331DE6-6CDA-42E0-826C-40A97BE7BCAF}"/>
              </a:ext>
            </a:extLst>
          </p:cNvPr>
          <p:cNvSpPr/>
          <p:nvPr/>
        </p:nvSpPr>
        <p:spPr>
          <a:xfrm>
            <a:off x="9588292" y="1177363"/>
            <a:ext cx="2399708" cy="1648091"/>
          </a:xfrm>
          <a:prstGeom prst="rect">
            <a:avLst/>
          </a:prstGeom>
          <a:solidFill>
            <a:srgbClr val="E7F9FF"/>
          </a:solidFill>
          <a:ln w="38100">
            <a:solidFill>
              <a:srgbClr val="0099C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b="1">
                <a:solidFill>
                  <a:schemeClr val="tx1"/>
                </a:solidFill>
              </a:rPr>
              <a:t>2) </a:t>
            </a:r>
            <a:r>
              <a:rPr lang="fi-FI" sz="1100" b="1" err="1">
                <a:solidFill>
                  <a:schemeClr val="tx1"/>
                </a:solidFill>
              </a:rPr>
              <a:t>Agen</a:t>
            </a:r>
            <a:endParaRPr lang="fi-FI" sz="1100">
              <a:solidFill>
                <a:schemeClr val="tx1"/>
              </a:solidFill>
            </a:endParaRPr>
          </a:p>
          <a:p>
            <a:pPr marL="171450" indent="-171450">
              <a:buFont typeface="Arial" panose="020B0604020202020204" pitchFamily="34" charset="0"/>
              <a:buChar char="•"/>
            </a:pPr>
            <a:r>
              <a:rPr lang="fi-FI" sz="1100">
                <a:solidFill>
                  <a:schemeClr val="tx1"/>
                </a:solidFill>
              </a:rPr>
              <a:t>31 000 matkustajaa </a:t>
            </a:r>
          </a:p>
          <a:p>
            <a:pPr marL="171450" indent="-171450">
              <a:buFont typeface="Arial" panose="020B0604020202020204" pitchFamily="34" charset="0"/>
              <a:buChar char="•"/>
            </a:pPr>
            <a:r>
              <a:rPr lang="fi-FI" sz="1100">
                <a:solidFill>
                  <a:schemeClr val="tx1"/>
                </a:solidFill>
              </a:rPr>
              <a:t>65 % täyttöaste</a:t>
            </a:r>
          </a:p>
          <a:p>
            <a:pPr marL="171450" indent="-171450">
              <a:buFont typeface="Arial" panose="020B0604020202020204" pitchFamily="34" charset="0"/>
              <a:buChar char="•"/>
            </a:pPr>
            <a:r>
              <a:rPr lang="fi-FI" sz="1100">
                <a:solidFill>
                  <a:schemeClr val="tx1"/>
                </a:solidFill>
              </a:rPr>
              <a:t>11 viikkovuoroa</a:t>
            </a:r>
          </a:p>
          <a:p>
            <a:pPr marL="171450" indent="-171450">
              <a:buFont typeface="Arial" panose="020B0604020202020204" pitchFamily="34" charset="0"/>
              <a:buChar char="•"/>
            </a:pPr>
            <a:r>
              <a:rPr lang="fi-FI" sz="1100">
                <a:solidFill>
                  <a:schemeClr val="tx1"/>
                </a:solidFill>
              </a:rPr>
              <a:t>Lentokoneena ATR-42</a:t>
            </a:r>
          </a:p>
          <a:p>
            <a:pPr marL="171450" indent="-171450">
              <a:buFont typeface="Arial" panose="020B0604020202020204" pitchFamily="34" charset="0"/>
              <a:buChar char="•"/>
            </a:pPr>
            <a:r>
              <a:rPr lang="fi-FI" sz="1100">
                <a:solidFill>
                  <a:schemeClr val="tx1"/>
                </a:solidFill>
              </a:rPr>
              <a:t>2 585 000 € (83 €/matk.)</a:t>
            </a:r>
          </a:p>
          <a:p>
            <a:pPr marL="171450" indent="-171450">
              <a:buFont typeface="Arial" panose="020B0604020202020204" pitchFamily="34" charset="0"/>
              <a:buChar char="•"/>
            </a:pPr>
            <a:r>
              <a:rPr lang="fi-FI" sz="1100">
                <a:solidFill>
                  <a:schemeClr val="tx1"/>
                </a:solidFill>
              </a:rPr>
              <a:t>710 km Pariisista, </a:t>
            </a:r>
            <a:br>
              <a:rPr lang="fi-FI" sz="1100">
                <a:solidFill>
                  <a:schemeClr val="tx1"/>
                </a:solidFill>
              </a:rPr>
            </a:br>
            <a:r>
              <a:rPr lang="fi-FI" sz="1100">
                <a:solidFill>
                  <a:schemeClr val="tx1"/>
                </a:solidFill>
              </a:rPr>
              <a:t>115 km Toulousesta</a:t>
            </a:r>
          </a:p>
          <a:p>
            <a:pPr marL="171450" indent="-171450">
              <a:buFont typeface="Arial" panose="020B0604020202020204" pitchFamily="34" charset="0"/>
              <a:buChar char="•"/>
            </a:pPr>
            <a:r>
              <a:rPr lang="fi-FI" sz="1100">
                <a:solidFill>
                  <a:schemeClr val="tx1"/>
                </a:solidFill>
              </a:rPr>
              <a:t>35 000 asukasta (kaupunki)</a:t>
            </a:r>
          </a:p>
          <a:p>
            <a:pPr marL="171450" indent="-171450">
              <a:buFont typeface="Arial" panose="020B0604020202020204" pitchFamily="34" charset="0"/>
              <a:buChar char="•"/>
            </a:pPr>
            <a:endParaRPr lang="fi-FI" sz="1100">
              <a:solidFill>
                <a:schemeClr val="tx1"/>
              </a:solidFill>
            </a:endParaRPr>
          </a:p>
        </p:txBody>
      </p:sp>
      <p:sp>
        <p:nvSpPr>
          <p:cNvPr id="20" name="TextBox 19">
            <a:extLst>
              <a:ext uri="{FF2B5EF4-FFF2-40B4-BE49-F238E27FC236}">
                <a16:creationId xmlns:a16="http://schemas.microsoft.com/office/drawing/2014/main" id="{91470802-3FBE-4CC7-9375-8A9596EC83ED}"/>
              </a:ext>
            </a:extLst>
          </p:cNvPr>
          <p:cNvSpPr txBox="1"/>
          <p:nvPr/>
        </p:nvSpPr>
        <p:spPr>
          <a:xfrm>
            <a:off x="6506764" y="5748058"/>
            <a:ext cx="5354710"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9. </a:t>
            </a:r>
            <a:r>
              <a:rPr kumimoji="0" lang="fi-FI" sz="1100" i="0" u="none" strike="noStrike" kern="1200" cap="none" spc="0" normalizeH="0" baseline="0" noProof="0">
                <a:ln>
                  <a:noFill/>
                </a:ln>
                <a:solidFill>
                  <a:prstClr val="black"/>
                </a:solidFill>
                <a:effectLst/>
                <a:uLnTx/>
                <a:uFillTx/>
                <a:latin typeface="Verdana"/>
                <a:ea typeface="+mn-ea"/>
                <a:cs typeface="+mn-cs"/>
              </a:rPr>
              <a:t>Manner-Ranskan</a:t>
            </a:r>
            <a:r>
              <a:rPr kumimoji="0" lang="fi-FI" sz="1100" b="0" i="0" u="none" strike="noStrike" kern="1200" cap="none" spc="0" normalizeH="0" baseline="0" noProof="0">
                <a:ln>
                  <a:noFill/>
                </a:ln>
                <a:solidFill>
                  <a:prstClr val="black"/>
                </a:solidFill>
                <a:effectLst/>
                <a:uLnTx/>
                <a:uFillTx/>
                <a:latin typeface="Verdana"/>
                <a:ea typeface="+mn-ea"/>
                <a:cs typeface="+mn-cs"/>
              </a:rPr>
              <a:t> julkisen palveluvelvoitteen lentoreitit ja tarkemmat tiedot kolmesta reitistä. Tilanne 18.9.2019.</a:t>
            </a:r>
          </a:p>
        </p:txBody>
      </p:sp>
    </p:spTree>
    <p:extLst>
      <p:ext uri="{BB962C8B-B14F-4D97-AF65-F5344CB8AC3E}">
        <p14:creationId xmlns:p14="http://schemas.microsoft.com/office/powerpoint/2010/main" val="3749852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4111-76C8-4A8D-9266-C0EB006CF3AE}"/>
              </a:ext>
            </a:extLst>
          </p:cNvPr>
          <p:cNvSpPr>
            <a:spLocks noGrp="1"/>
          </p:cNvSpPr>
          <p:nvPr>
            <p:ph type="title"/>
          </p:nvPr>
        </p:nvSpPr>
        <p:spPr/>
        <p:txBody>
          <a:bodyPr/>
          <a:lstStyle/>
          <a:p>
            <a:r>
              <a:rPr lang="fi-FI"/>
              <a:t>Case 55 000–125 000 matkustajan reitit</a:t>
            </a:r>
            <a:br>
              <a:rPr lang="fi-FI"/>
            </a:br>
            <a:r>
              <a:rPr lang="fi-FI" sz="2000"/>
              <a:t>(tilanne 18.9.2019) </a:t>
            </a:r>
            <a:endParaRPr lang="fi-FI"/>
          </a:p>
        </p:txBody>
      </p:sp>
      <p:sp>
        <p:nvSpPr>
          <p:cNvPr id="3" name="Content Placeholder 2">
            <a:extLst>
              <a:ext uri="{FF2B5EF4-FFF2-40B4-BE49-F238E27FC236}">
                <a16:creationId xmlns:a16="http://schemas.microsoft.com/office/drawing/2014/main" id="{FD55F577-DED3-44F8-AC70-19B044B3205E}"/>
              </a:ext>
            </a:extLst>
          </p:cNvPr>
          <p:cNvSpPr>
            <a:spLocks noGrp="1"/>
          </p:cNvSpPr>
          <p:nvPr>
            <p:ph idx="1"/>
          </p:nvPr>
        </p:nvSpPr>
        <p:spPr>
          <a:xfrm>
            <a:off x="612000" y="1720800"/>
            <a:ext cx="10745999" cy="4453200"/>
          </a:xfrm>
        </p:spPr>
        <p:txBody>
          <a:bodyPr/>
          <a:lstStyle/>
          <a:p>
            <a:r>
              <a:rPr lang="fi-FI" sz="1600" dirty="0"/>
              <a:t>Euroopan Unionin julkisen palvelun velvoitteen reiteistä 16 kpl oli vuonna 2018 matkustajamäärältään välillä 55 000 ja 125 000 eli hyvin verrannollisia nyt tarkasteltavaan viiteen lentoyhteyteen. Reiteistä 11 sai rahallista tukea ja 5 reittiä ei saanut. </a:t>
            </a:r>
          </a:p>
          <a:p>
            <a:r>
              <a:rPr lang="fi-FI" sz="1600" dirty="0"/>
              <a:t>Ainoastaan kaksi näistä reiteistä ei ole saarten tai saaren ja mantereen välinen yhteys: aikaisemmin käsitelty Dublinin ja Kerryn välinen reitti (58 000 matkustajaa) sekä Strasbourgin ja Amsterdamin välinen reitti (90 000 matkustajaa). </a:t>
            </a:r>
          </a:p>
          <a:p>
            <a:pPr lvl="2"/>
            <a:r>
              <a:rPr lang="fi-FI" sz="1400" dirty="0"/>
              <a:t>Saarten väliset tai saarelta mantereelle suuntautuvat yhteydet ovat huonosti verrattavissa mantereen sisäisiin yhteyksiin puuttuvien maaliikenneyhteyksien takia.</a:t>
            </a:r>
          </a:p>
          <a:p>
            <a:r>
              <a:rPr lang="fi-FI" sz="1600" dirty="0"/>
              <a:t>Keskimäärin näitä yhteyksiä tuettiin 34 € / matkustaja ja lentojen täyttöasteet olivat pääosin 70 % ja 85 % välillä. Noin puolelle reiteistä oli määritetty lipun hinnalle maksimi, joka oli keskimäärin hieman yli 100 € (yhteen suuntaan).</a:t>
            </a:r>
          </a:p>
          <a:p>
            <a:r>
              <a:rPr lang="fi-FI" sz="1600" dirty="0"/>
              <a:t>Käytetyt konetyypit vaihtelivat huomattavasti 19-paikkaisesta 150-paikkaiseen, mutta yleisemmin näillä reiteillä on käytössä 35–40 paikkainen lentokone. Jonkin verran oli käytössä myös n. 70-paikkainen kone.</a:t>
            </a:r>
          </a:p>
        </p:txBody>
      </p:sp>
      <p:sp>
        <p:nvSpPr>
          <p:cNvPr id="6" name="Slide Number Placeholder 5">
            <a:extLst>
              <a:ext uri="{FF2B5EF4-FFF2-40B4-BE49-F238E27FC236}">
                <a16:creationId xmlns:a16="http://schemas.microsoft.com/office/drawing/2014/main" id="{1C817517-4208-43AB-9476-573C53AF6F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Tree>
    <p:extLst>
      <p:ext uri="{BB962C8B-B14F-4D97-AF65-F5344CB8AC3E}">
        <p14:creationId xmlns:p14="http://schemas.microsoft.com/office/powerpoint/2010/main" val="2283000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CAFCB-A051-4538-BA39-53FB1B3A5282}"/>
              </a:ext>
            </a:extLst>
          </p:cNvPr>
          <p:cNvSpPr>
            <a:spLocks noGrp="1"/>
          </p:cNvSpPr>
          <p:nvPr>
            <p:ph type="title"/>
          </p:nvPr>
        </p:nvSpPr>
        <p:spPr/>
        <p:txBody>
          <a:bodyPr/>
          <a:lstStyle/>
          <a:p>
            <a:r>
              <a:rPr lang="fi-FI"/>
              <a:t>Julkisen palveluvelvoitteen kustannukset</a:t>
            </a:r>
            <a:br>
              <a:rPr lang="fi-FI"/>
            </a:br>
            <a:r>
              <a:rPr lang="fi-FI" sz="1800"/>
              <a:t>Eurooppa-vertailun johtopäätöksiä JOE-, JYV-, KAJ-, KEM- ja KOK-reiteille</a:t>
            </a:r>
            <a:endParaRPr lang="fi-FI"/>
          </a:p>
        </p:txBody>
      </p:sp>
      <p:sp>
        <p:nvSpPr>
          <p:cNvPr id="6" name="Slide Number Placeholder 5">
            <a:extLst>
              <a:ext uri="{FF2B5EF4-FFF2-40B4-BE49-F238E27FC236}">
                <a16:creationId xmlns:a16="http://schemas.microsoft.com/office/drawing/2014/main" id="{71C70980-1F81-4B10-9A12-D8E7DAFB2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7" name="Table 7">
            <a:extLst>
              <a:ext uri="{FF2B5EF4-FFF2-40B4-BE49-F238E27FC236}">
                <a16:creationId xmlns:a16="http://schemas.microsoft.com/office/drawing/2014/main" id="{04A198D7-9233-4B01-9884-9B57CA3CB1AD}"/>
              </a:ext>
            </a:extLst>
          </p:cNvPr>
          <p:cNvGraphicFramePr>
            <a:graphicFrameLocks noGrp="1"/>
          </p:cNvGraphicFramePr>
          <p:nvPr>
            <p:extLst>
              <p:ext uri="{D42A27DB-BD31-4B8C-83A1-F6EECF244321}">
                <p14:modId xmlns:p14="http://schemas.microsoft.com/office/powerpoint/2010/main" val="2082768454"/>
              </p:ext>
            </p:extLst>
          </p:nvPr>
        </p:nvGraphicFramePr>
        <p:xfrm>
          <a:off x="625230" y="2054175"/>
          <a:ext cx="10954770" cy="2773680"/>
        </p:xfrm>
        <a:graphic>
          <a:graphicData uri="http://schemas.openxmlformats.org/drawingml/2006/table">
            <a:tbl>
              <a:tblPr firstRow="1" bandRow="1">
                <a:tableStyleId>{5C22544A-7EE6-4342-B048-85BDC9FD1C3A}</a:tableStyleId>
              </a:tblPr>
              <a:tblGrid>
                <a:gridCol w="5365994">
                  <a:extLst>
                    <a:ext uri="{9D8B030D-6E8A-4147-A177-3AD203B41FA5}">
                      <a16:colId xmlns:a16="http://schemas.microsoft.com/office/drawing/2014/main" val="1289301413"/>
                    </a:ext>
                  </a:extLst>
                </a:gridCol>
                <a:gridCol w="2794388">
                  <a:extLst>
                    <a:ext uri="{9D8B030D-6E8A-4147-A177-3AD203B41FA5}">
                      <a16:colId xmlns:a16="http://schemas.microsoft.com/office/drawing/2014/main" val="3048475726"/>
                    </a:ext>
                  </a:extLst>
                </a:gridCol>
                <a:gridCol w="2794388">
                  <a:extLst>
                    <a:ext uri="{9D8B030D-6E8A-4147-A177-3AD203B41FA5}">
                      <a16:colId xmlns:a16="http://schemas.microsoft.com/office/drawing/2014/main" val="2800345976"/>
                    </a:ext>
                  </a:extLst>
                </a:gridCol>
              </a:tblGrid>
              <a:tr h="519490">
                <a:tc>
                  <a:txBody>
                    <a:bodyPr/>
                    <a:lstStyle/>
                    <a:p>
                      <a:r>
                        <a:rPr lang="fi-FI" sz="1200"/>
                        <a:t>Käytettävä tuen määrä per matkustaja</a:t>
                      </a:r>
                    </a:p>
                  </a:txBody>
                  <a:tcPr anchor="ctr"/>
                </a:tc>
                <a:tc>
                  <a:txBody>
                    <a:bodyPr/>
                    <a:lstStyle/>
                    <a:p>
                      <a:pPr algn="ctr"/>
                      <a:r>
                        <a:rPr lang="fi-FI" sz="1200"/>
                        <a:t>70 % vuoden 2019 matkustajamäärä / 9 kk </a:t>
                      </a:r>
                      <a:br>
                        <a:rPr lang="fi-FI" sz="1200"/>
                      </a:br>
                      <a:r>
                        <a:rPr lang="fi-FI" sz="1200"/>
                        <a:t> = ~193 000 matkustajaa)</a:t>
                      </a:r>
                    </a:p>
                  </a:txBody>
                  <a:tcPr anchor="ctr"/>
                </a:tc>
                <a:tc>
                  <a:txBody>
                    <a:bodyPr/>
                    <a:lstStyle/>
                    <a:p>
                      <a:pPr algn="ctr"/>
                      <a:r>
                        <a:rPr lang="fi-FI" sz="1200"/>
                        <a:t>100 % vuoden 2019 matkustajamäärä / 9 kk </a:t>
                      </a:r>
                      <a:br>
                        <a:rPr lang="fi-FI" sz="1200"/>
                      </a:br>
                      <a:r>
                        <a:rPr lang="fi-FI" sz="1200"/>
                        <a:t>(= ~276 000 matkustajaa)</a:t>
                      </a:r>
                    </a:p>
                  </a:txBody>
                  <a:tcPr anchor="ctr"/>
                </a:tc>
                <a:extLst>
                  <a:ext uri="{0D108BD9-81ED-4DB2-BD59-A6C34878D82A}">
                    <a16:rowId xmlns:a16="http://schemas.microsoft.com/office/drawing/2014/main" val="3369103127"/>
                  </a:ext>
                </a:extLst>
              </a:tr>
              <a:tr h="247376">
                <a:tc>
                  <a:txBody>
                    <a:bodyPr/>
                    <a:lstStyle/>
                    <a:p>
                      <a:r>
                        <a:rPr lang="fi-FI" sz="1400" b="0"/>
                        <a:t>60 €/matkustaja </a:t>
                      </a:r>
                      <a:r>
                        <a:rPr lang="fi-FI" sz="1200"/>
                        <a:t>(EU-alueen mediaani)</a:t>
                      </a:r>
                    </a:p>
                  </a:txBody>
                  <a:tcPr anchor="ctr"/>
                </a:tc>
                <a:tc>
                  <a:txBody>
                    <a:bodyPr/>
                    <a:lstStyle/>
                    <a:p>
                      <a:pPr algn="ctr"/>
                      <a:r>
                        <a:rPr lang="fi-FI" sz="1400"/>
                        <a:t>11,6 M€</a:t>
                      </a:r>
                    </a:p>
                  </a:txBody>
                  <a:tcPr anchor="ctr"/>
                </a:tc>
                <a:tc>
                  <a:txBody>
                    <a:bodyPr/>
                    <a:lstStyle/>
                    <a:p>
                      <a:pPr marL="0" algn="ctr" defTabSz="914400" rtl="0" eaLnBrk="1" fontAlgn="t" latinLnBrk="0" hangingPunct="1"/>
                      <a:r>
                        <a:rPr lang="fi-FI" sz="1400" kern="1200">
                          <a:solidFill>
                            <a:schemeClr val="dk1"/>
                          </a:solidFill>
                          <a:latin typeface="+mn-lt"/>
                          <a:ea typeface="+mn-ea"/>
                          <a:cs typeface="+mn-cs"/>
                        </a:rPr>
                        <a:t>16,5 M€</a:t>
                      </a:r>
                    </a:p>
                  </a:txBody>
                  <a:tcPr marL="6350" marR="6350" marT="6350" marB="0" anchor="ctr"/>
                </a:tc>
                <a:extLst>
                  <a:ext uri="{0D108BD9-81ED-4DB2-BD59-A6C34878D82A}">
                    <a16:rowId xmlns:a16="http://schemas.microsoft.com/office/drawing/2014/main" val="3020500138"/>
                  </a:ext>
                </a:extLst>
              </a:tr>
              <a:tr h="247376">
                <a:tc>
                  <a:txBody>
                    <a:bodyPr/>
                    <a:lstStyle/>
                    <a:p>
                      <a:r>
                        <a:rPr lang="fi-FI" sz="1400"/>
                        <a:t>270 €/matkustaja </a:t>
                      </a:r>
                      <a:r>
                        <a:rPr lang="fi-FI" sz="1200"/>
                        <a:t>(EU-alueen keskiarvo)</a:t>
                      </a:r>
                      <a:endParaRPr lang="fi-FI" sz="1400"/>
                    </a:p>
                  </a:txBody>
                  <a:tcPr anchor="ctr">
                    <a:lnB w="12700" cmpd="sng">
                      <a:noFill/>
                    </a:lnB>
                  </a:tcPr>
                </a:tc>
                <a:tc>
                  <a:txBody>
                    <a:bodyPr/>
                    <a:lstStyle/>
                    <a:p>
                      <a:pPr algn="ctr"/>
                      <a:r>
                        <a:rPr lang="fi-FI" sz="1400"/>
                        <a:t>52,1 M€</a:t>
                      </a:r>
                    </a:p>
                  </a:txBody>
                  <a:tcPr anchor="ctr">
                    <a:lnB w="12700" cmpd="sng">
                      <a:noFill/>
                    </a:lnB>
                  </a:tcPr>
                </a:tc>
                <a:tc>
                  <a:txBody>
                    <a:bodyPr/>
                    <a:lstStyle/>
                    <a:p>
                      <a:pPr marL="0" algn="ctr" defTabSz="914400" rtl="0" eaLnBrk="1" latinLnBrk="0" hangingPunct="1"/>
                      <a:r>
                        <a:rPr lang="fi-FI" sz="1400" kern="1200">
                          <a:solidFill>
                            <a:schemeClr val="dk1"/>
                          </a:solidFill>
                          <a:latin typeface="+mn-lt"/>
                          <a:ea typeface="+mn-ea"/>
                          <a:cs typeface="+mn-cs"/>
                        </a:rPr>
                        <a:t>74,5 M€</a:t>
                      </a:r>
                    </a:p>
                  </a:txBody>
                  <a:tcPr anchor="ctr">
                    <a:lnB w="12700" cmpd="sng">
                      <a:noFill/>
                    </a:lnB>
                  </a:tcPr>
                </a:tc>
                <a:extLst>
                  <a:ext uri="{0D108BD9-81ED-4DB2-BD59-A6C34878D82A}">
                    <a16:rowId xmlns:a16="http://schemas.microsoft.com/office/drawing/2014/main" val="2495123216"/>
                  </a:ext>
                </a:extLst>
              </a:tr>
              <a:tr h="247376">
                <a:tc>
                  <a:txBody>
                    <a:bodyPr/>
                    <a:lstStyle/>
                    <a:p>
                      <a:endParaRPr lang="fi-FI" sz="14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i-FI" sz="14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endParaRPr lang="fi-FI" sz="1400" kern="1200">
                        <a:solidFill>
                          <a:schemeClr val="dk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6103622"/>
                  </a:ext>
                </a:extLst>
              </a:tr>
              <a:tr h="247376">
                <a:tc>
                  <a:txBody>
                    <a:bodyPr/>
                    <a:lstStyle/>
                    <a:p>
                      <a:r>
                        <a:rPr lang="fi-FI" sz="1400"/>
                        <a:t>250 €/matkustaja</a:t>
                      </a:r>
                      <a:r>
                        <a:rPr lang="fi-FI" sz="1200"/>
                        <a:t> (Ruotsin Tukholma-reitit keskimäärin)</a:t>
                      </a:r>
                      <a:endParaRPr lang="fi-FI" sz="1400"/>
                    </a:p>
                  </a:txBody>
                  <a:tcPr anchor="ctr">
                    <a:lnT w="12700" cmpd="sng">
                      <a:noFill/>
                    </a:lnT>
                  </a:tcPr>
                </a:tc>
                <a:tc>
                  <a:txBody>
                    <a:bodyPr/>
                    <a:lstStyle/>
                    <a:p>
                      <a:pPr algn="ctr"/>
                      <a:r>
                        <a:rPr lang="fi-FI" sz="1400"/>
                        <a:t>48,3 M€</a:t>
                      </a:r>
                    </a:p>
                  </a:txBody>
                  <a:tcPr anchor="ctr">
                    <a:lnT w="12700" cmpd="sng">
                      <a:noFill/>
                    </a:lnT>
                  </a:tcPr>
                </a:tc>
                <a:tc>
                  <a:txBody>
                    <a:bodyPr/>
                    <a:lstStyle/>
                    <a:p>
                      <a:pPr marL="0" algn="ctr" defTabSz="914400" rtl="0" eaLnBrk="1" latinLnBrk="0" hangingPunct="1"/>
                      <a:r>
                        <a:rPr lang="fi-FI" sz="1400" kern="1200">
                          <a:solidFill>
                            <a:schemeClr val="dk1"/>
                          </a:solidFill>
                          <a:latin typeface="+mn-lt"/>
                          <a:ea typeface="+mn-ea"/>
                          <a:cs typeface="+mn-cs"/>
                        </a:rPr>
                        <a:t>69,0 M€</a:t>
                      </a:r>
                    </a:p>
                  </a:txBody>
                  <a:tcPr anchor="ctr">
                    <a:lnT w="12700" cmpd="sng">
                      <a:noFill/>
                    </a:lnT>
                  </a:tcPr>
                </a:tc>
                <a:extLst>
                  <a:ext uri="{0D108BD9-81ED-4DB2-BD59-A6C34878D82A}">
                    <a16:rowId xmlns:a16="http://schemas.microsoft.com/office/drawing/2014/main" val="802222797"/>
                  </a:ext>
                </a:extLst>
              </a:tr>
              <a:tr h="247376">
                <a:tc>
                  <a:txBody>
                    <a:bodyPr/>
                    <a:lstStyle/>
                    <a:p>
                      <a:r>
                        <a:rPr lang="fi-FI" sz="1400"/>
                        <a:t>105 €/matkustaja </a:t>
                      </a:r>
                      <a:r>
                        <a:rPr lang="fi-FI" sz="1200"/>
                        <a:t>(Irlannin Dublin-reitit keskimäärin)</a:t>
                      </a:r>
                      <a:endParaRPr lang="fi-FI" sz="1400"/>
                    </a:p>
                  </a:txBody>
                  <a:tcPr anchor="ctr"/>
                </a:tc>
                <a:tc>
                  <a:txBody>
                    <a:bodyPr/>
                    <a:lstStyle/>
                    <a:p>
                      <a:pPr algn="ctr"/>
                      <a:r>
                        <a:rPr lang="fi-FI" sz="1400"/>
                        <a:t>20,3 M€</a:t>
                      </a:r>
                    </a:p>
                  </a:txBody>
                  <a:tcPr anchor="ctr"/>
                </a:tc>
                <a:tc>
                  <a:txBody>
                    <a:bodyPr/>
                    <a:lstStyle/>
                    <a:p>
                      <a:pPr marL="0" algn="ctr" defTabSz="914400" rtl="0" eaLnBrk="1" latinLnBrk="0" hangingPunct="1"/>
                      <a:r>
                        <a:rPr lang="fi-FI" sz="1400" kern="1200">
                          <a:solidFill>
                            <a:schemeClr val="dk1"/>
                          </a:solidFill>
                          <a:latin typeface="+mn-lt"/>
                          <a:ea typeface="+mn-ea"/>
                          <a:cs typeface="+mn-cs"/>
                        </a:rPr>
                        <a:t>29,0 M€</a:t>
                      </a:r>
                    </a:p>
                  </a:txBody>
                  <a:tcPr anchor="ctr"/>
                </a:tc>
                <a:extLst>
                  <a:ext uri="{0D108BD9-81ED-4DB2-BD59-A6C34878D82A}">
                    <a16:rowId xmlns:a16="http://schemas.microsoft.com/office/drawing/2014/main" val="1959024281"/>
                  </a:ext>
                </a:extLst>
              </a:tr>
              <a:tr h="247376">
                <a:tc>
                  <a:txBody>
                    <a:bodyPr/>
                    <a:lstStyle/>
                    <a:p>
                      <a:r>
                        <a:rPr lang="fi-FI" sz="1400"/>
                        <a:t>55 €/matkustaja </a:t>
                      </a:r>
                      <a:r>
                        <a:rPr lang="fi-FI" sz="1200" kern="1200">
                          <a:solidFill>
                            <a:schemeClr val="dk1"/>
                          </a:solidFill>
                          <a:latin typeface="+mn-lt"/>
                          <a:ea typeface="+mn-ea"/>
                          <a:cs typeface="+mn-cs"/>
                        </a:rPr>
                        <a:t>(Manner-Ranskan reitit keskimäärin)</a:t>
                      </a:r>
                    </a:p>
                  </a:txBody>
                  <a:tcPr anchor="ctr"/>
                </a:tc>
                <a:tc>
                  <a:txBody>
                    <a:bodyPr/>
                    <a:lstStyle/>
                    <a:p>
                      <a:pPr marL="0" algn="ctr" defTabSz="914400" rtl="0" eaLnBrk="1" latinLnBrk="0" hangingPunct="1"/>
                      <a:r>
                        <a:rPr lang="fi-FI" sz="1400" kern="1200">
                          <a:solidFill>
                            <a:schemeClr val="dk1"/>
                          </a:solidFill>
                          <a:latin typeface="+mn-lt"/>
                          <a:ea typeface="+mn-ea"/>
                          <a:cs typeface="+mn-cs"/>
                        </a:rPr>
                        <a:t>10,6 M€</a:t>
                      </a:r>
                    </a:p>
                  </a:txBody>
                  <a:tcPr anchor="ctr"/>
                </a:tc>
                <a:tc>
                  <a:txBody>
                    <a:bodyPr/>
                    <a:lstStyle/>
                    <a:p>
                      <a:pPr marL="0" algn="ctr" defTabSz="914400" rtl="0" eaLnBrk="1" latinLnBrk="0" hangingPunct="1"/>
                      <a:r>
                        <a:rPr lang="fi-FI" sz="1400" kern="1200">
                          <a:solidFill>
                            <a:schemeClr val="dk1"/>
                          </a:solidFill>
                          <a:latin typeface="+mn-lt"/>
                          <a:ea typeface="+mn-ea"/>
                          <a:cs typeface="+mn-cs"/>
                        </a:rPr>
                        <a:t>15,2 M€</a:t>
                      </a:r>
                    </a:p>
                  </a:txBody>
                  <a:tcPr anchor="ctr"/>
                </a:tc>
                <a:extLst>
                  <a:ext uri="{0D108BD9-81ED-4DB2-BD59-A6C34878D82A}">
                    <a16:rowId xmlns:a16="http://schemas.microsoft.com/office/drawing/2014/main" val="3148967478"/>
                  </a:ext>
                </a:extLst>
              </a:tr>
              <a:tr h="247376">
                <a:tc>
                  <a:txBody>
                    <a:bodyPr/>
                    <a:lstStyle/>
                    <a:p>
                      <a:r>
                        <a:rPr lang="fi-FI" sz="1400" kern="1200">
                          <a:solidFill>
                            <a:schemeClr val="dk1"/>
                          </a:solidFill>
                          <a:latin typeface="+mn-lt"/>
                          <a:ea typeface="+mn-ea"/>
                          <a:cs typeface="+mn-cs"/>
                        </a:rPr>
                        <a:t>34 €/matkustaja </a:t>
                      </a:r>
                      <a:r>
                        <a:rPr lang="fi-FI" sz="1200" kern="1200">
                          <a:solidFill>
                            <a:schemeClr val="dk1"/>
                          </a:solidFill>
                          <a:latin typeface="+mn-lt"/>
                          <a:ea typeface="+mn-ea"/>
                          <a:cs typeface="+mn-cs"/>
                        </a:rPr>
                        <a:t>(60 000–120 000 matkustajan reitit keskim.)</a:t>
                      </a:r>
                    </a:p>
                  </a:txBody>
                  <a:tcPr anchor="ctr"/>
                </a:tc>
                <a:tc>
                  <a:txBody>
                    <a:bodyPr/>
                    <a:lstStyle/>
                    <a:p>
                      <a:pPr marL="0" algn="ctr" defTabSz="914400" rtl="0" eaLnBrk="1" latinLnBrk="0" hangingPunct="1"/>
                      <a:r>
                        <a:rPr lang="fi-FI" sz="1400" kern="1200">
                          <a:solidFill>
                            <a:schemeClr val="dk1"/>
                          </a:solidFill>
                          <a:latin typeface="+mn-lt"/>
                          <a:ea typeface="+mn-ea"/>
                          <a:cs typeface="+mn-cs"/>
                        </a:rPr>
                        <a:t>6,6 M€</a:t>
                      </a:r>
                    </a:p>
                  </a:txBody>
                  <a:tcPr anchor="ctr"/>
                </a:tc>
                <a:tc>
                  <a:txBody>
                    <a:bodyPr/>
                    <a:lstStyle/>
                    <a:p>
                      <a:pPr marL="0" algn="ctr" defTabSz="914400" rtl="0" eaLnBrk="1" latinLnBrk="0" hangingPunct="1"/>
                      <a:r>
                        <a:rPr lang="fi-FI" sz="1400" kern="1200">
                          <a:solidFill>
                            <a:schemeClr val="dk1"/>
                          </a:solidFill>
                          <a:latin typeface="+mn-lt"/>
                          <a:ea typeface="+mn-ea"/>
                          <a:cs typeface="+mn-cs"/>
                        </a:rPr>
                        <a:t>9,4 M€</a:t>
                      </a:r>
                    </a:p>
                  </a:txBody>
                  <a:tcPr anchor="ctr"/>
                </a:tc>
                <a:extLst>
                  <a:ext uri="{0D108BD9-81ED-4DB2-BD59-A6C34878D82A}">
                    <a16:rowId xmlns:a16="http://schemas.microsoft.com/office/drawing/2014/main" val="4203144002"/>
                  </a:ext>
                </a:extLst>
              </a:tr>
            </a:tbl>
          </a:graphicData>
        </a:graphic>
      </p:graphicFrame>
      <p:sp>
        <p:nvSpPr>
          <p:cNvPr id="3" name="TextBox 2">
            <a:extLst>
              <a:ext uri="{FF2B5EF4-FFF2-40B4-BE49-F238E27FC236}">
                <a16:creationId xmlns:a16="http://schemas.microsoft.com/office/drawing/2014/main" id="{C1A2CB7C-CD58-4490-8AE1-018F6426AB7C}"/>
              </a:ext>
            </a:extLst>
          </p:cNvPr>
          <p:cNvSpPr txBox="1"/>
          <p:nvPr/>
        </p:nvSpPr>
        <p:spPr>
          <a:xfrm>
            <a:off x="625230" y="5024465"/>
            <a:ext cx="10954770" cy="830997"/>
          </a:xfrm>
          <a:prstGeom prst="rect">
            <a:avLst/>
          </a:prstGeom>
          <a:noFill/>
        </p:spPr>
        <p:txBody>
          <a:bodyPr wrap="square" rtlCol="0">
            <a:spAutoFit/>
          </a:bodyPr>
          <a:lstStyle/>
          <a:p>
            <a:pPr algn="l"/>
            <a:r>
              <a:rPr lang="fi-FI" sz="1600"/>
              <a:t>11,5 M€ jaettuna tarkasteltavan viisikon yhdeksään kuukauteen suhteutetulla vuoden 2019 matkustajamäärällä on n. 42 €/matkustaja. Jos matkustajamäärä on 70 % vuoden 2019 yhdeksälle kuukaudelle suhteutetusta matkustajamäärästä, vastaa 11,5 M€ n. 60 €/matkustaja.</a:t>
            </a:r>
          </a:p>
        </p:txBody>
      </p:sp>
      <p:sp>
        <p:nvSpPr>
          <p:cNvPr id="8" name="TextBox 7">
            <a:extLst>
              <a:ext uri="{FF2B5EF4-FFF2-40B4-BE49-F238E27FC236}">
                <a16:creationId xmlns:a16="http://schemas.microsoft.com/office/drawing/2014/main" id="{69ECDFF0-0AA4-4569-B553-ABBF66FB048E}"/>
              </a:ext>
            </a:extLst>
          </p:cNvPr>
          <p:cNvSpPr txBox="1"/>
          <p:nvPr/>
        </p:nvSpPr>
        <p:spPr>
          <a:xfrm>
            <a:off x="612000" y="1720800"/>
            <a:ext cx="11376000"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Taulukko 5. </a:t>
            </a:r>
            <a:r>
              <a:rPr kumimoji="0" lang="fi-FI" sz="1100" b="0" i="0" u="none" strike="noStrike" kern="1200" cap="none" spc="0" normalizeH="0" baseline="0" noProof="0">
                <a:ln>
                  <a:noFill/>
                </a:ln>
                <a:solidFill>
                  <a:prstClr val="black"/>
                </a:solidFill>
                <a:effectLst/>
                <a:uLnTx/>
                <a:uFillTx/>
                <a:latin typeface="Verdana"/>
                <a:ea typeface="+mn-ea"/>
                <a:cs typeface="+mn-cs"/>
              </a:rPr>
              <a:t>Johtopäätöksiä Euroopan julkisen palveluvelvoitteen lentoreittien kustannuksista tarkasteltaville reiteille (tilanne 18.9.2019).</a:t>
            </a:r>
          </a:p>
        </p:txBody>
      </p:sp>
    </p:spTree>
    <p:extLst>
      <p:ext uri="{BB962C8B-B14F-4D97-AF65-F5344CB8AC3E}">
        <p14:creationId xmlns:p14="http://schemas.microsoft.com/office/powerpoint/2010/main" val="2906550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6BD5-E9CF-4528-B68C-36C1AEB0FD15}"/>
              </a:ext>
            </a:extLst>
          </p:cNvPr>
          <p:cNvSpPr>
            <a:spLocks noGrp="1"/>
          </p:cNvSpPr>
          <p:nvPr>
            <p:ph type="title"/>
          </p:nvPr>
        </p:nvSpPr>
        <p:spPr/>
        <p:txBody>
          <a:bodyPr/>
          <a:lstStyle/>
          <a:p>
            <a:r>
              <a:rPr lang="fi-FI"/>
              <a:t>Johtopäätökset tarkasteltavan alueen näkökulmasta julkisen palveluvelvoitteen käytöstä Euroopassa</a:t>
            </a:r>
          </a:p>
        </p:txBody>
      </p:sp>
      <p:sp>
        <p:nvSpPr>
          <p:cNvPr id="3" name="Content Placeholder 2">
            <a:extLst>
              <a:ext uri="{FF2B5EF4-FFF2-40B4-BE49-F238E27FC236}">
                <a16:creationId xmlns:a16="http://schemas.microsoft.com/office/drawing/2014/main" id="{CDF4FDB7-51F2-4F5B-B194-CF819883892D}"/>
              </a:ext>
            </a:extLst>
          </p:cNvPr>
          <p:cNvSpPr>
            <a:spLocks noGrp="1"/>
          </p:cNvSpPr>
          <p:nvPr>
            <p:ph idx="1"/>
          </p:nvPr>
        </p:nvSpPr>
        <p:spPr>
          <a:xfrm>
            <a:off x="612000" y="1720800"/>
            <a:ext cx="10746000" cy="4453200"/>
          </a:xfrm>
        </p:spPr>
        <p:txBody>
          <a:bodyPr/>
          <a:lstStyle/>
          <a:p>
            <a:r>
              <a:rPr lang="fi-FI" sz="1500" dirty="0"/>
              <a:t>Lentoliikenteen julkisen palveluvelvoitteen määrittäneitä maita yhdistää pääosin kaksi tekijää: paljon saaria sekä pääkaupunkikeskeinen lentoliikennejärjestelmä. Koska myös Suomessa on pääkaupunkikeskeinen lentoliikennejärjestelmä, tukee se julkisen palveluvelvoitteen käyttöä.</a:t>
            </a:r>
          </a:p>
          <a:p>
            <a:r>
              <a:rPr lang="fi-FI" sz="1500" dirty="0"/>
              <a:t>Suurin osa reiteistä on erittäin vähäliikenteisiä, mediaanimatkustajamäärän ollessa noin 20 000 matkustajaa vuodessa. Tämä on huomattavasti vähemmän kuin tarkasteltava viisikko vuonna 2019, jolloin voidaan todeta, että tarkasteltavalla viisikolla on edellytyksiä markkinaehtoiseen liikennöintiin sillä kysyntätasolla, joka oli ennen Covid-19-pandemiaa.</a:t>
            </a:r>
          </a:p>
          <a:p>
            <a:r>
              <a:rPr lang="fi-FI" sz="1500" dirty="0"/>
              <a:t>Monet pääkaupungin reitille tukea saavat lentoasemat sijaitsevat n. 100–150 km etäisyydellä suuremmasta lentoasemasta, jolta on reittiliikennettä pääkaupunkiin tai toiselta palveluvelvoitteen lentoasemalta. Tältä osin tarkasteltava alue vastaa hyvin niitä alueita, joilla Euroopassa julkinen palveluvelvoite on käynnissä.</a:t>
            </a:r>
          </a:p>
          <a:p>
            <a:r>
              <a:rPr lang="fi-FI" sz="1500" dirty="0"/>
              <a:t>Yleisimmin julkisen palveluvelvoitteen reitit ovat ympärivuotisia ja viikkovuoroja on vähintään 10. Hieman suurempaakin viikkovuoromäärää (n. 14–20) voidaan perustella viisikolle, koska reitit ovat matkustajamäärältään huomattavasti vilkkaampia kuin julkisen palveluvelvoitteen reitit Euroopassa.</a:t>
            </a:r>
          </a:p>
          <a:p>
            <a:r>
              <a:rPr lang="fi-FI" sz="1500" dirty="0"/>
              <a:t>Vastaavan kokoisia reittejä (n. 55 000–125 000 </a:t>
            </a:r>
            <a:r>
              <a:rPr lang="fi-FI" sz="1500" dirty="0" err="1"/>
              <a:t>matk</a:t>
            </a:r>
            <a:r>
              <a:rPr lang="fi-FI" sz="1500" dirty="0"/>
              <a:t>./v) on liikennöity pääasiassa n. 35–40-paikkaisilla koneilla, mutta myös n. 19-paikkaisilla, n. 70-paikkaisilla ja jopa n. 150-paikkaisilla. </a:t>
            </a:r>
          </a:p>
          <a:p>
            <a:r>
              <a:rPr lang="fi-FI" sz="1500" dirty="0"/>
              <a:t>Maksimilipunhinnaksi yhteen suuntaan on yleisimmin asetettu n. 120 €, mikä voidaan Suomen kotimaan lentoliikenteessä katsoa jopa edulliseksi hinnaksi.</a:t>
            </a:r>
          </a:p>
        </p:txBody>
      </p:sp>
      <p:sp>
        <p:nvSpPr>
          <p:cNvPr id="6" name="Slide Number Placeholder 5">
            <a:extLst>
              <a:ext uri="{FF2B5EF4-FFF2-40B4-BE49-F238E27FC236}">
                <a16:creationId xmlns:a16="http://schemas.microsoft.com/office/drawing/2014/main" id="{2732266C-B0A6-4696-86BD-C5DD4717F65D}"/>
              </a:ext>
            </a:extLst>
          </p:cNvPr>
          <p:cNvSpPr>
            <a:spLocks noGrp="1"/>
          </p:cNvSpPr>
          <p:nvPr>
            <p:ph type="sldNum" sz="quarter" idx="12"/>
          </p:nvPr>
        </p:nvSpPr>
        <p:spPr/>
        <p:txBody>
          <a:bodyPr/>
          <a:lstStyle/>
          <a:p>
            <a:fld id="{E97DE6E4-DC77-456C-872A-552B509F49AF}" type="slidenum">
              <a:rPr lang="fi-FI" smtClean="0"/>
              <a:t>26</a:t>
            </a:fld>
            <a:endParaRPr lang="fi-FI"/>
          </a:p>
        </p:txBody>
      </p:sp>
    </p:spTree>
    <p:extLst>
      <p:ext uri="{BB962C8B-B14F-4D97-AF65-F5344CB8AC3E}">
        <p14:creationId xmlns:p14="http://schemas.microsoft.com/office/powerpoint/2010/main" val="3553148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a:xfrm>
            <a:off x="3429000" y="2538000"/>
            <a:ext cx="7893000" cy="1800000"/>
          </a:xfrm>
        </p:spPr>
        <p:txBody>
          <a:bodyPr/>
          <a:lstStyle/>
          <a:p>
            <a:r>
              <a:rPr lang="fi-FI"/>
              <a:t>4. Tarkasteltavien yhteyksien ehdottoman tärkeyden arviointi</a:t>
            </a:r>
          </a:p>
        </p:txBody>
      </p:sp>
      <p:sp>
        <p:nvSpPr>
          <p:cNvPr id="2" name="Text Placeholder 1">
            <a:extLst>
              <a:ext uri="{FF2B5EF4-FFF2-40B4-BE49-F238E27FC236}">
                <a16:creationId xmlns:a16="http://schemas.microsoft.com/office/drawing/2014/main" id="{AECF5592-1693-4A28-B167-3882B967EAC4}"/>
              </a:ext>
            </a:extLst>
          </p:cNvPr>
          <p:cNvSpPr>
            <a:spLocks noGrp="1"/>
          </p:cNvSpPr>
          <p:nvPr>
            <p:ph type="body" idx="1"/>
          </p:nvPr>
        </p:nvSpPr>
        <p:spPr/>
        <p:txBody>
          <a:bodyPr/>
          <a:lstStyle/>
          <a:p>
            <a:endParaRPr lang="fi-FI"/>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27</a:t>
            </a:fld>
            <a:endParaRPr lang="fi-FI"/>
          </a:p>
        </p:txBody>
      </p:sp>
    </p:spTree>
    <p:extLst>
      <p:ext uri="{BB962C8B-B14F-4D97-AF65-F5344CB8AC3E}">
        <p14:creationId xmlns:p14="http://schemas.microsoft.com/office/powerpoint/2010/main" val="2931160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7BA9B7-185E-402B-BEF5-E195D92C3603}"/>
              </a:ext>
            </a:extLst>
          </p:cNvPr>
          <p:cNvSpPr>
            <a:spLocks noGrp="1"/>
          </p:cNvSpPr>
          <p:nvPr>
            <p:ph type="title"/>
          </p:nvPr>
        </p:nvSpPr>
        <p:spPr/>
        <p:txBody>
          <a:bodyPr/>
          <a:lstStyle/>
          <a:p>
            <a:r>
              <a:rPr lang="fi-FI"/>
              <a:t>Taloudellisen ja sosiaalisen kehityksen arvioinnin lähtökohtana lentoliikennekriittisten toimialojen merkitys vaikutusalueille</a:t>
            </a:r>
          </a:p>
        </p:txBody>
      </p:sp>
      <p:sp>
        <p:nvSpPr>
          <p:cNvPr id="8" name="Content Placeholder 7">
            <a:extLst>
              <a:ext uri="{FF2B5EF4-FFF2-40B4-BE49-F238E27FC236}">
                <a16:creationId xmlns:a16="http://schemas.microsoft.com/office/drawing/2014/main" id="{4B938303-104A-4B02-9DBE-AEB537B14915}"/>
              </a:ext>
            </a:extLst>
          </p:cNvPr>
          <p:cNvSpPr>
            <a:spLocks noGrp="1"/>
          </p:cNvSpPr>
          <p:nvPr>
            <p:ph idx="1"/>
          </p:nvPr>
        </p:nvSpPr>
        <p:spPr>
          <a:xfrm>
            <a:off x="611999" y="1908000"/>
            <a:ext cx="8293875" cy="4266000"/>
          </a:xfrm>
        </p:spPr>
        <p:txBody>
          <a:bodyPr/>
          <a:lstStyle/>
          <a:p>
            <a:pPr marL="0" indent="0">
              <a:buNone/>
            </a:pPr>
            <a:r>
              <a:rPr lang="fi-FI" sz="1600"/>
              <a:t>Julkisen palveluvelvoitteen lentoreittien tulee olla vaikutusalueen taloudelliselle ja sosiaaliselle kehitykselle välttämättömiä. Tässä selvityksessä</a:t>
            </a:r>
            <a:r>
              <a:rPr lang="fi-FI" sz="1600" i="1"/>
              <a:t> taloudellista välttämättömyyttä</a:t>
            </a:r>
            <a:r>
              <a:rPr lang="fi-FI" sz="1600"/>
              <a:t> on tarkasteltu tunnistamalla lentoliikennekriittiset elinkeinot, minkä jälkeen on tarkasteltu näiden elinkeinojen esiintyvyyttä ja merkittävyyttä tarkasteltavien lentoasemien vaikutusalueella. </a:t>
            </a:r>
          </a:p>
          <a:p>
            <a:pPr marL="0" indent="0">
              <a:buNone/>
            </a:pPr>
            <a:r>
              <a:rPr lang="fi-FI" sz="1600"/>
              <a:t>Seuraavalla sivulla on esitetty taulukko, johon on tunnistettu eri toimialojen matkustus- ja kuljetustarpeita kotimaan lentoyhteyksillä. Taulukon perusteella on tehty yhteenveto, jota esitellään sen jälkeisellä sivulla. Yhteenvetoon on koottu tarkemmin millaisia lentoyhteyksiä eri matkustus- ja kuljetustarpeisiin liittyy ja mikä on vaadittu minimipalvelutaso.</a:t>
            </a:r>
          </a:p>
          <a:p>
            <a:pPr marL="0" indent="0">
              <a:buNone/>
            </a:pPr>
            <a:r>
              <a:rPr lang="fi-FI" sz="1600"/>
              <a:t>Lentoliikennekriittisten elinkeinojen </a:t>
            </a:r>
            <a:r>
              <a:rPr lang="fi-FI" sz="1600" i="1"/>
              <a:t>esiintyvyyttä</a:t>
            </a:r>
            <a:r>
              <a:rPr lang="fi-FI" sz="1600"/>
              <a:t> on arvioitu alueellisten bkt-, vienti-, investointi-, yhteisövero- ja matkailutilastojen sekä toimialakohtaisten liikevaihto- ja henkilöstömäärätilastojen avulla. </a:t>
            </a:r>
            <a:r>
              <a:rPr lang="fi-FI" sz="1600" i="1"/>
              <a:t>Merkittävyyttä</a:t>
            </a:r>
            <a:r>
              <a:rPr lang="fi-FI" sz="1600"/>
              <a:t> on arvioitu tarkastelemalla lentoliikennekriittisten elinkeinojen suhteellisia osuuksia vaikutusalueensa elinkeinoista sekä henkilömäärissä että liikevaihdoissa.</a:t>
            </a:r>
          </a:p>
          <a:p>
            <a:pPr marL="0" indent="0">
              <a:buNone/>
            </a:pPr>
            <a:r>
              <a:rPr lang="fi-FI" sz="1600" i="1"/>
              <a:t>Sosiaalista välttämättömyyttä </a:t>
            </a:r>
            <a:r>
              <a:rPr lang="fi-FI" sz="1600"/>
              <a:t>on arvioitu runkoliikenteen palvelutason ja sitä kautta saavutettavuuden tasa-arvoisuuden näkökulmasta (kts. sivu 14). </a:t>
            </a:r>
            <a:endParaRPr lang="fi-FI" sz="1600">
              <a:highlight>
                <a:srgbClr val="FFFF00"/>
              </a:highlight>
            </a:endParaRPr>
          </a:p>
        </p:txBody>
      </p:sp>
      <p:sp>
        <p:nvSpPr>
          <p:cNvPr id="6" name="Slide Number Placeholder 5">
            <a:extLst>
              <a:ext uri="{FF2B5EF4-FFF2-40B4-BE49-F238E27FC236}">
                <a16:creationId xmlns:a16="http://schemas.microsoft.com/office/drawing/2014/main" id="{0ADD4E82-C374-4406-A156-54E4416DAB87}"/>
              </a:ext>
            </a:extLst>
          </p:cNvPr>
          <p:cNvSpPr>
            <a:spLocks noGrp="1"/>
          </p:cNvSpPr>
          <p:nvPr>
            <p:ph type="sldNum" sz="quarter" idx="12"/>
          </p:nvPr>
        </p:nvSpPr>
        <p:spPr/>
        <p:txBody>
          <a:bodyPr/>
          <a:lstStyle/>
          <a:p>
            <a:fld id="{E97DE6E4-DC77-456C-872A-552B509F49AF}" type="slidenum">
              <a:rPr lang="fi-FI" smtClean="0"/>
              <a:t>28</a:t>
            </a:fld>
            <a:endParaRPr lang="fi-FI"/>
          </a:p>
        </p:txBody>
      </p:sp>
      <p:sp>
        <p:nvSpPr>
          <p:cNvPr id="9" name="Rectangle: Rounded Corners 8">
            <a:extLst>
              <a:ext uri="{FF2B5EF4-FFF2-40B4-BE49-F238E27FC236}">
                <a16:creationId xmlns:a16="http://schemas.microsoft.com/office/drawing/2014/main" id="{4647975C-43F1-4697-AC58-6EB606B8A00C}"/>
              </a:ext>
            </a:extLst>
          </p:cNvPr>
          <p:cNvSpPr/>
          <p:nvPr/>
        </p:nvSpPr>
        <p:spPr>
          <a:xfrm>
            <a:off x="9163045" y="2533796"/>
            <a:ext cx="2753621" cy="963749"/>
          </a:xfrm>
          <a:prstGeom prst="roundRect">
            <a:avLst/>
          </a:prstGeom>
          <a:solidFill>
            <a:srgbClr val="00AEB2"/>
          </a:solidFill>
          <a:ln>
            <a:solidFill>
              <a:srgbClr val="00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solidFill>
                  <a:schemeClr val="bg1"/>
                </a:solidFill>
                <a:latin typeface="+mj-lt"/>
              </a:rPr>
              <a:t>Elinkeinojen, joille lentoliikenne on kriittistä, tunnistaminen</a:t>
            </a:r>
          </a:p>
        </p:txBody>
      </p:sp>
      <p:sp>
        <p:nvSpPr>
          <p:cNvPr id="10" name="Arrow: Down 9">
            <a:extLst>
              <a:ext uri="{FF2B5EF4-FFF2-40B4-BE49-F238E27FC236}">
                <a16:creationId xmlns:a16="http://schemas.microsoft.com/office/drawing/2014/main" id="{FDA103CE-13DE-4A8B-8ED8-28604E427917}"/>
              </a:ext>
            </a:extLst>
          </p:cNvPr>
          <p:cNvSpPr/>
          <p:nvPr/>
        </p:nvSpPr>
        <p:spPr>
          <a:xfrm>
            <a:off x="9990705" y="3624902"/>
            <a:ext cx="1098307" cy="963750"/>
          </a:xfrm>
          <a:prstGeom prst="downArrow">
            <a:avLst/>
          </a:prstGeom>
          <a:solidFill>
            <a:srgbClr val="00AEB2"/>
          </a:solidFill>
          <a:ln>
            <a:solidFill>
              <a:srgbClr val="00AEB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i-FI" sz="1600" err="1">
              <a:solidFill>
                <a:schemeClr val="bg1"/>
              </a:solidFill>
              <a:latin typeface="+mj-lt"/>
            </a:endParaRPr>
          </a:p>
        </p:txBody>
      </p:sp>
      <p:sp>
        <p:nvSpPr>
          <p:cNvPr id="11" name="Rectangle: Rounded Corners 10">
            <a:extLst>
              <a:ext uri="{FF2B5EF4-FFF2-40B4-BE49-F238E27FC236}">
                <a16:creationId xmlns:a16="http://schemas.microsoft.com/office/drawing/2014/main" id="{94ABCBAE-F368-475D-B085-150DBBDDCD40}"/>
              </a:ext>
            </a:extLst>
          </p:cNvPr>
          <p:cNvSpPr/>
          <p:nvPr/>
        </p:nvSpPr>
        <p:spPr>
          <a:xfrm>
            <a:off x="9163052" y="4683349"/>
            <a:ext cx="2753621" cy="1108800"/>
          </a:xfrm>
          <a:prstGeom prst="roundRect">
            <a:avLst/>
          </a:prstGeom>
          <a:solidFill>
            <a:srgbClr val="00AEB2"/>
          </a:solidFill>
          <a:ln>
            <a:solidFill>
              <a:srgbClr val="00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solidFill>
                  <a:schemeClr val="bg1"/>
                </a:solidFill>
                <a:latin typeface="+mj-lt"/>
              </a:rPr>
              <a:t>Tunnistettujen elinkeinojen </a:t>
            </a:r>
            <a:r>
              <a:rPr lang="fi-FI" sz="1600" i="1">
                <a:solidFill>
                  <a:schemeClr val="bg1"/>
                </a:solidFill>
                <a:latin typeface="+mj-lt"/>
              </a:rPr>
              <a:t>esiintyvyys</a:t>
            </a:r>
            <a:r>
              <a:rPr lang="fi-FI" sz="1600">
                <a:solidFill>
                  <a:schemeClr val="bg1"/>
                </a:solidFill>
                <a:latin typeface="+mj-lt"/>
              </a:rPr>
              <a:t> ja </a:t>
            </a:r>
            <a:r>
              <a:rPr lang="fi-FI" sz="1600" i="1">
                <a:solidFill>
                  <a:schemeClr val="bg1"/>
                </a:solidFill>
                <a:latin typeface="+mj-lt"/>
              </a:rPr>
              <a:t>merkittävyys</a:t>
            </a:r>
            <a:r>
              <a:rPr lang="fi-FI" sz="1600">
                <a:solidFill>
                  <a:schemeClr val="bg1"/>
                </a:solidFill>
                <a:latin typeface="+mj-lt"/>
              </a:rPr>
              <a:t> tarkastelualueella</a:t>
            </a:r>
          </a:p>
        </p:txBody>
      </p:sp>
      <p:sp>
        <p:nvSpPr>
          <p:cNvPr id="12" name="TextBox 11">
            <a:extLst>
              <a:ext uri="{FF2B5EF4-FFF2-40B4-BE49-F238E27FC236}">
                <a16:creationId xmlns:a16="http://schemas.microsoft.com/office/drawing/2014/main" id="{DC34FC89-667D-440E-92D4-E4BD18E616A3}"/>
              </a:ext>
            </a:extLst>
          </p:cNvPr>
          <p:cNvSpPr txBox="1"/>
          <p:nvPr/>
        </p:nvSpPr>
        <p:spPr>
          <a:xfrm>
            <a:off x="9030142" y="1654657"/>
            <a:ext cx="3019425" cy="738664"/>
          </a:xfrm>
          <a:prstGeom prst="rect">
            <a:avLst/>
          </a:prstGeom>
          <a:noFill/>
          <a:ln>
            <a:noFill/>
          </a:ln>
        </p:spPr>
        <p:txBody>
          <a:bodyPr wrap="square" rtlCol="0">
            <a:spAutoFit/>
          </a:bodyPr>
          <a:lstStyle/>
          <a:p>
            <a:pPr algn="ctr"/>
            <a:r>
              <a:rPr lang="fi-FI" sz="1400"/>
              <a:t>Taloudellisen välttämättömyyden määrittäminen:</a:t>
            </a:r>
          </a:p>
        </p:txBody>
      </p:sp>
      <p:sp>
        <p:nvSpPr>
          <p:cNvPr id="13" name="TextBox 12">
            <a:extLst>
              <a:ext uri="{FF2B5EF4-FFF2-40B4-BE49-F238E27FC236}">
                <a16:creationId xmlns:a16="http://schemas.microsoft.com/office/drawing/2014/main" id="{A5B5A754-2A3B-4840-9288-0B73E9FBFCA2}"/>
              </a:ext>
            </a:extLst>
          </p:cNvPr>
          <p:cNvSpPr txBox="1"/>
          <p:nvPr/>
        </p:nvSpPr>
        <p:spPr>
          <a:xfrm>
            <a:off x="8902646" y="5958556"/>
            <a:ext cx="3289354"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10. </a:t>
            </a:r>
            <a:r>
              <a:rPr kumimoji="0" lang="fi-FI" sz="1100" i="0" u="none" strike="noStrike" kern="1200" cap="none" spc="0" normalizeH="0" baseline="0" noProof="0">
                <a:ln>
                  <a:noFill/>
                </a:ln>
                <a:solidFill>
                  <a:prstClr val="black"/>
                </a:solidFill>
                <a:effectLst/>
                <a:uLnTx/>
                <a:uFillTx/>
                <a:latin typeface="Verdana"/>
                <a:ea typeface="+mn-ea"/>
                <a:cs typeface="+mn-cs"/>
              </a:rPr>
              <a:t>Taloudellisen välttämättömyyden määrittely tässä selvityksessä.</a:t>
            </a:r>
          </a:p>
        </p:txBody>
      </p:sp>
    </p:spTree>
    <p:extLst>
      <p:ext uri="{BB962C8B-B14F-4D97-AF65-F5344CB8AC3E}">
        <p14:creationId xmlns:p14="http://schemas.microsoft.com/office/powerpoint/2010/main" val="2983649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C682AF-3229-4465-9D96-813AF247EA76}"/>
              </a:ext>
            </a:extLst>
          </p:cNvPr>
          <p:cNvSpPr>
            <a:spLocks noGrp="1"/>
          </p:cNvSpPr>
          <p:nvPr>
            <p:ph type="title"/>
          </p:nvPr>
        </p:nvSpPr>
        <p:spPr/>
        <p:txBody>
          <a:bodyPr/>
          <a:lstStyle/>
          <a:p>
            <a:r>
              <a:rPr lang="fi-FI"/>
              <a:t>Eri elinkeinoille tunnistettuja lentoliikennetarpeita </a:t>
            </a:r>
          </a:p>
        </p:txBody>
      </p:sp>
      <p:sp>
        <p:nvSpPr>
          <p:cNvPr id="6" name="Slide Number Placeholder 5">
            <a:extLst>
              <a:ext uri="{FF2B5EF4-FFF2-40B4-BE49-F238E27FC236}">
                <a16:creationId xmlns:a16="http://schemas.microsoft.com/office/drawing/2014/main" id="{C9E37FA5-519E-4FBD-A985-9AFC6C73F0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7" name="Table 7">
            <a:extLst>
              <a:ext uri="{FF2B5EF4-FFF2-40B4-BE49-F238E27FC236}">
                <a16:creationId xmlns:a16="http://schemas.microsoft.com/office/drawing/2014/main" id="{0161068E-3FE4-4F1E-A9E2-430F50FA0E99}"/>
              </a:ext>
            </a:extLst>
          </p:cNvPr>
          <p:cNvGraphicFramePr>
            <a:graphicFrameLocks noGrp="1"/>
          </p:cNvGraphicFramePr>
          <p:nvPr>
            <p:extLst>
              <p:ext uri="{D42A27DB-BD31-4B8C-83A1-F6EECF244321}">
                <p14:modId xmlns:p14="http://schemas.microsoft.com/office/powerpoint/2010/main" val="4034155256"/>
              </p:ext>
            </p:extLst>
          </p:nvPr>
        </p:nvGraphicFramePr>
        <p:xfrm>
          <a:off x="548832" y="1108847"/>
          <a:ext cx="11376000" cy="5126248"/>
        </p:xfrm>
        <a:graphic>
          <a:graphicData uri="http://schemas.openxmlformats.org/drawingml/2006/table">
            <a:tbl>
              <a:tblPr firstRow="1" bandRow="1">
                <a:tableStyleId>{5C22544A-7EE6-4342-B048-85BDC9FD1C3A}</a:tableStyleId>
              </a:tblPr>
              <a:tblGrid>
                <a:gridCol w="2855100">
                  <a:extLst>
                    <a:ext uri="{9D8B030D-6E8A-4147-A177-3AD203B41FA5}">
                      <a16:colId xmlns:a16="http://schemas.microsoft.com/office/drawing/2014/main" val="3312642321"/>
                    </a:ext>
                  </a:extLst>
                </a:gridCol>
                <a:gridCol w="4905371">
                  <a:extLst>
                    <a:ext uri="{9D8B030D-6E8A-4147-A177-3AD203B41FA5}">
                      <a16:colId xmlns:a16="http://schemas.microsoft.com/office/drawing/2014/main" val="50228862"/>
                    </a:ext>
                  </a:extLst>
                </a:gridCol>
                <a:gridCol w="3615529">
                  <a:extLst>
                    <a:ext uri="{9D8B030D-6E8A-4147-A177-3AD203B41FA5}">
                      <a16:colId xmlns:a16="http://schemas.microsoft.com/office/drawing/2014/main" val="778635840"/>
                    </a:ext>
                  </a:extLst>
                </a:gridCol>
              </a:tblGrid>
              <a:tr h="274236">
                <a:tc>
                  <a:txBody>
                    <a:bodyPr/>
                    <a:lstStyle/>
                    <a:p>
                      <a:r>
                        <a:rPr lang="fi-FI" sz="1400"/>
                        <a:t>Elinkeino</a:t>
                      </a:r>
                    </a:p>
                  </a:txBody>
                  <a:tcPr/>
                </a:tc>
                <a:tc>
                  <a:txBody>
                    <a:bodyPr/>
                    <a:lstStyle/>
                    <a:p>
                      <a:r>
                        <a:rPr lang="fi-FI" sz="1400"/>
                        <a:t>Matkustustarve</a:t>
                      </a:r>
                    </a:p>
                  </a:txBody>
                  <a:tcPr/>
                </a:tc>
                <a:tc>
                  <a:txBody>
                    <a:bodyPr/>
                    <a:lstStyle/>
                    <a:p>
                      <a:r>
                        <a:rPr lang="fi-FI" sz="1400"/>
                        <a:t>Kuljetustarve</a:t>
                      </a:r>
                    </a:p>
                  </a:txBody>
                  <a:tcPr/>
                </a:tc>
                <a:extLst>
                  <a:ext uri="{0D108BD9-81ED-4DB2-BD59-A6C34878D82A}">
                    <a16:rowId xmlns:a16="http://schemas.microsoft.com/office/drawing/2014/main" val="76138244"/>
                  </a:ext>
                </a:extLst>
              </a:tr>
              <a:tr h="438777">
                <a:tc>
                  <a:txBody>
                    <a:bodyPr/>
                    <a:lstStyle/>
                    <a:p>
                      <a:r>
                        <a:rPr lang="fi-FI" sz="1300" b="1"/>
                        <a:t>Matkailu ja tapahtumatuotannot</a:t>
                      </a:r>
                    </a:p>
                  </a:txBody>
                  <a:tcPr/>
                </a:tc>
                <a:tc>
                  <a:txBody>
                    <a:bodyPr/>
                    <a:lstStyle/>
                    <a:p>
                      <a:pPr marL="171450" indent="-171450">
                        <a:buFont typeface="Arial" panose="020B0604020202020204" pitchFamily="34" charset="0"/>
                        <a:buChar char="•"/>
                      </a:pPr>
                      <a:r>
                        <a:rPr lang="fi-FI" sz="1300"/>
                        <a:t>Matkailijat ja tapahtumavieraat</a:t>
                      </a:r>
                    </a:p>
                    <a:p>
                      <a:pPr marL="171450" indent="-171450">
                        <a:buFont typeface="Arial" panose="020B0604020202020204" pitchFamily="34" charset="0"/>
                        <a:buChar char="•"/>
                      </a:pPr>
                      <a:r>
                        <a:rPr lang="fi-FI" sz="1300"/>
                        <a:t>Matkanjärjestäjät tutustumiskäynneillä</a:t>
                      </a:r>
                      <a:endParaRPr lang="fi-FI" sz="1300">
                        <a:highlight>
                          <a:srgbClr val="FFFF00"/>
                        </a:highlight>
                      </a:endParaRPr>
                    </a:p>
                  </a:txBody>
                  <a:tcPr/>
                </a:tc>
                <a:tc>
                  <a:txBody>
                    <a:bodyPr/>
                    <a:lstStyle/>
                    <a:p>
                      <a:pPr marL="171450" indent="-171450" algn="l" defTabSz="914400" rtl="0" eaLnBrk="1" latinLnBrk="0" hangingPunct="1">
                        <a:buFont typeface="Arial" panose="020B0604020202020204" pitchFamily="34" charset="0"/>
                        <a:buChar char="•"/>
                      </a:pPr>
                      <a:r>
                        <a:rPr lang="fi-FI" sz="1300" kern="1200">
                          <a:solidFill>
                            <a:schemeClr val="dk1"/>
                          </a:solidFill>
                          <a:latin typeface="+mn-lt"/>
                          <a:ea typeface="+mn-ea"/>
                          <a:cs typeface="+mn-cs"/>
                        </a:rPr>
                        <a:t>Suurtapahtumien vaatimat kausittaiset kuljetukset, esim. kansainväliset urheilutapahtumat, leirit</a:t>
                      </a:r>
                    </a:p>
                  </a:txBody>
                  <a:tcPr/>
                </a:tc>
                <a:extLst>
                  <a:ext uri="{0D108BD9-81ED-4DB2-BD59-A6C34878D82A}">
                    <a16:rowId xmlns:a16="http://schemas.microsoft.com/office/drawing/2014/main" val="145899964"/>
                  </a:ext>
                </a:extLst>
              </a:tr>
              <a:tr h="973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300" b="1"/>
                        <a:t>Energiahuolto ja</a:t>
                      </a:r>
                    </a:p>
                    <a:p>
                      <a:r>
                        <a:rPr lang="fi-FI" sz="1300" b="1"/>
                        <a:t>prosessiteollisuus</a:t>
                      </a:r>
                    </a:p>
                    <a:p>
                      <a:r>
                        <a:rPr lang="fi-FI" sz="1000"/>
                        <a:t>(Metsä-, metalli-, kaivos-, kemian-, muovi-, kumi- ja elintarviketeollisuus)</a:t>
                      </a:r>
                    </a:p>
                  </a:txBody>
                  <a:tcPr/>
                </a:tc>
                <a:tc>
                  <a:txBody>
                    <a:bodyPr/>
                    <a:lstStyle/>
                    <a:p>
                      <a:pPr marL="171450" indent="-171450">
                        <a:buFont typeface="Arial" panose="020B0604020202020204" pitchFamily="34" charset="0"/>
                        <a:buChar char="•"/>
                      </a:pPr>
                      <a:r>
                        <a:rPr lang="fi-FI" sz="1300"/>
                        <a:t>Huolto- ja asennushenkilöstö (myös jälkiasennukset)</a:t>
                      </a:r>
                    </a:p>
                    <a:p>
                      <a:pPr marL="171450" indent="-171450">
                        <a:buFont typeface="Arial" panose="020B0604020202020204" pitchFamily="34" charset="0"/>
                        <a:buChar char="•"/>
                      </a:pPr>
                      <a:r>
                        <a:rPr lang="fi-FI" sz="1300"/>
                        <a:t>Muu kriittisen asiantuntemuksen henkilöstö</a:t>
                      </a:r>
                    </a:p>
                    <a:p>
                      <a:pPr marL="171450" indent="-171450">
                        <a:buFont typeface="Arial" panose="020B0604020202020204" pitchFamily="34" charset="0"/>
                        <a:buChar char="•"/>
                      </a:pPr>
                      <a:r>
                        <a:rPr lang="fi-FI" sz="1300"/>
                        <a:t>Myyntitehtävissä olevat</a:t>
                      </a:r>
                    </a:p>
                    <a:p>
                      <a:pPr marL="171450" indent="-171450">
                        <a:buFont typeface="Arial" panose="020B0604020202020204" pitchFamily="34" charset="0"/>
                        <a:buChar char="•"/>
                      </a:pPr>
                      <a:r>
                        <a:rPr lang="fi-FI" sz="1300"/>
                        <a:t>Asiakkaiden vierailukäynnit</a:t>
                      </a:r>
                    </a:p>
                  </a:txBody>
                  <a:tcPr/>
                </a:tc>
                <a:tc>
                  <a:txBody>
                    <a:bodyPr/>
                    <a:lstStyle/>
                    <a:p>
                      <a:pPr marL="171450" indent="-171450">
                        <a:buFont typeface="Arial" panose="020B0604020202020204" pitchFamily="34" charset="0"/>
                        <a:buChar char="•"/>
                      </a:pPr>
                      <a:r>
                        <a:rPr lang="fi-FI" sz="1300"/>
                        <a:t>Koneet ja laitteet</a:t>
                      </a:r>
                    </a:p>
                    <a:p>
                      <a:pPr marL="171450" indent="-171450">
                        <a:buFont typeface="Arial" panose="020B0604020202020204" pitchFamily="34" charset="0"/>
                        <a:buChar char="•"/>
                      </a:pPr>
                      <a:r>
                        <a:rPr lang="fi-FI" sz="1300"/>
                        <a:t>Kriittiset varaosat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300"/>
                        <a:t>Posti (1. luokka)</a:t>
                      </a:r>
                    </a:p>
                  </a:txBody>
                  <a:tcPr/>
                </a:tc>
                <a:extLst>
                  <a:ext uri="{0D108BD9-81ED-4DB2-BD59-A6C34878D82A}">
                    <a16:rowId xmlns:a16="http://schemas.microsoft.com/office/drawing/2014/main" val="2924590640"/>
                  </a:ext>
                </a:extLst>
              </a:tr>
              <a:tr h="617031">
                <a:tc>
                  <a:txBody>
                    <a:bodyPr/>
                    <a:lstStyle/>
                    <a:p>
                      <a:r>
                        <a:rPr lang="fi-FI" sz="1300" b="1"/>
                        <a:t>Tietoyhteiskunta, suunnit-teluala, teknologiateollisuus ja rahoitushuolto</a:t>
                      </a:r>
                    </a:p>
                  </a:txBody>
                  <a:tcPr/>
                </a:tc>
                <a:tc>
                  <a:txBody>
                    <a:bodyPr/>
                    <a:lstStyle/>
                    <a:p>
                      <a:pPr marL="171450" indent="-171450">
                        <a:buFont typeface="Arial" panose="020B0604020202020204" pitchFamily="34" charset="0"/>
                        <a:buChar char="•"/>
                      </a:pPr>
                      <a:r>
                        <a:rPr lang="fi-FI" sz="1300"/>
                        <a:t>Johto- ja myyntihenkilöstö</a:t>
                      </a:r>
                    </a:p>
                    <a:p>
                      <a:pPr marL="171450" indent="-171450">
                        <a:buFont typeface="Arial" panose="020B0604020202020204" pitchFamily="34" charset="0"/>
                        <a:buChar char="•"/>
                      </a:pPr>
                      <a:r>
                        <a:rPr lang="fi-FI" sz="1300"/>
                        <a:t>Asiantuntijat ja suunnittelijat</a:t>
                      </a:r>
                      <a:endParaRPr lang="fi-FI" sz="130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300"/>
                        <a:t>Huolto- ja asennushenkilöstö</a:t>
                      </a:r>
                    </a:p>
                  </a:txBody>
                  <a:tcPr/>
                </a:tc>
                <a:tc>
                  <a:txBody>
                    <a:bodyPr/>
                    <a:lstStyle/>
                    <a:p>
                      <a:pPr marL="171450" indent="-171450">
                        <a:buFont typeface="Arial" panose="020B0604020202020204" pitchFamily="34" charset="0"/>
                        <a:buChar char="•"/>
                      </a:pPr>
                      <a:r>
                        <a:rPr lang="fi-FI" sz="1300"/>
                        <a:t>Tietojärjestelmien varaosat</a:t>
                      </a:r>
                    </a:p>
                    <a:p>
                      <a:pPr marL="171450" indent="-171450">
                        <a:buFont typeface="Arial" panose="020B0604020202020204" pitchFamily="34" charset="0"/>
                        <a:buChar char="•"/>
                      </a:pPr>
                      <a:r>
                        <a:rPr lang="fi-FI" sz="1300"/>
                        <a:t>Posti (1. luokka)</a:t>
                      </a:r>
                    </a:p>
                    <a:p>
                      <a:pPr marL="171450" indent="-171450">
                        <a:buFont typeface="Arial" panose="020B0604020202020204" pitchFamily="34" charset="0"/>
                        <a:buChar char="•"/>
                      </a:pPr>
                      <a:r>
                        <a:rPr lang="fi-FI" sz="1300"/>
                        <a:t>Raha, arvometallit</a:t>
                      </a:r>
                    </a:p>
                  </a:txBody>
                  <a:tcPr/>
                </a:tc>
                <a:extLst>
                  <a:ext uri="{0D108BD9-81ED-4DB2-BD59-A6C34878D82A}">
                    <a16:rowId xmlns:a16="http://schemas.microsoft.com/office/drawing/2014/main" val="2188513397"/>
                  </a:ext>
                </a:extLst>
              </a:tr>
              <a:tr h="438777">
                <a:tc>
                  <a:txBody>
                    <a:bodyPr/>
                    <a:lstStyle/>
                    <a:p>
                      <a:r>
                        <a:rPr lang="fi-FI" sz="1300" b="1"/>
                        <a:t>Logistiikka (alueen sisäinen ja kansainvälinen)</a:t>
                      </a:r>
                    </a:p>
                  </a:txBody>
                  <a:tcPr/>
                </a:tc>
                <a:tc>
                  <a:txBody>
                    <a:bodyPr/>
                    <a:lstStyle/>
                    <a:p>
                      <a:pPr marL="171450" indent="-171450">
                        <a:buFont typeface="Arial" panose="020B0604020202020204" pitchFamily="34" charset="0"/>
                        <a:buChar char="•"/>
                      </a:pPr>
                      <a:r>
                        <a:rPr lang="fi-FI" sz="1300"/>
                        <a:t>Johto- ja operatiiviset vastuuhenkilöt</a:t>
                      </a:r>
                    </a:p>
                  </a:txBody>
                  <a:tcPr/>
                </a:tc>
                <a:tc>
                  <a:txBody>
                    <a:bodyPr/>
                    <a:lstStyle/>
                    <a:p>
                      <a:pPr marL="171450" indent="-171450">
                        <a:buFont typeface="Arial" panose="020B0604020202020204" pitchFamily="34" charset="0"/>
                        <a:buChar char="•"/>
                      </a:pPr>
                      <a:r>
                        <a:rPr lang="fi-FI" sz="1300"/>
                        <a:t>Varaosat</a:t>
                      </a:r>
                    </a:p>
                    <a:p>
                      <a:pPr marL="171450" indent="-171450">
                        <a:buFont typeface="Arial" panose="020B0604020202020204" pitchFamily="34" charset="0"/>
                        <a:buChar char="•"/>
                      </a:pPr>
                      <a:r>
                        <a:rPr lang="fi-FI" sz="1300"/>
                        <a:t>Huoltovarmuus</a:t>
                      </a:r>
                    </a:p>
                  </a:txBody>
                  <a:tcPr/>
                </a:tc>
                <a:extLst>
                  <a:ext uri="{0D108BD9-81ED-4DB2-BD59-A6C34878D82A}">
                    <a16:rowId xmlns:a16="http://schemas.microsoft.com/office/drawing/2014/main" val="3555139580"/>
                  </a:ext>
                </a:extLst>
              </a:tr>
              <a:tr h="617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300" b="1">
                          <a:solidFill>
                            <a:schemeClr val="tx1"/>
                          </a:solidFill>
                        </a:rPr>
                        <a:t>Sosiaali- ja terveyspalvelut</a:t>
                      </a:r>
                    </a:p>
                  </a:txBody>
                  <a:tcPr/>
                </a:tc>
                <a:tc>
                  <a:txBody>
                    <a:bodyPr/>
                    <a:lstStyle/>
                    <a:p>
                      <a:pPr marL="171450" indent="-171450">
                        <a:buFont typeface="Arial" panose="020B0604020202020204" pitchFamily="34" charset="0"/>
                        <a:buChar char="•"/>
                      </a:pPr>
                      <a:r>
                        <a:rPr lang="fi-FI" sz="1300"/>
                        <a:t>Lääkärit (keikkatyö)</a:t>
                      </a:r>
                    </a:p>
                    <a:p>
                      <a:pPr marL="171450" indent="-171450">
                        <a:buFont typeface="Arial" panose="020B0604020202020204" pitchFamily="34" charset="0"/>
                        <a:buChar char="•"/>
                      </a:pPr>
                      <a:r>
                        <a:rPr lang="fi-FI" sz="1300"/>
                        <a:t>Erikoissairaanhoidon potilaat</a:t>
                      </a:r>
                    </a:p>
                  </a:txBody>
                  <a:tcPr/>
                </a:tc>
                <a:tc>
                  <a:txBody>
                    <a:bodyPr/>
                    <a:lstStyle/>
                    <a:p>
                      <a:pPr marL="171450" indent="-171450">
                        <a:buFont typeface="Arial" panose="020B0604020202020204" pitchFamily="34" charset="0"/>
                        <a:buChar char="•"/>
                      </a:pPr>
                      <a:r>
                        <a:rPr lang="fi-FI" sz="1300"/>
                        <a:t>Lääkkeet, hoitotarvikkeet ja –laitteet</a:t>
                      </a:r>
                    </a:p>
                    <a:p>
                      <a:pPr marL="171450" indent="-171450">
                        <a:buFont typeface="Arial" panose="020B0604020202020204" pitchFamily="34" charset="0"/>
                        <a:buChar char="•"/>
                      </a:pPr>
                      <a:r>
                        <a:rPr lang="fi-FI" sz="1300"/>
                        <a:t>Siirrettävät elimet, kiireelliset lääkinnälliset kuljetukset (veripalvelu)</a:t>
                      </a:r>
                    </a:p>
                  </a:txBody>
                  <a:tcPr/>
                </a:tc>
                <a:extLst>
                  <a:ext uri="{0D108BD9-81ED-4DB2-BD59-A6C34878D82A}">
                    <a16:rowId xmlns:a16="http://schemas.microsoft.com/office/drawing/2014/main" val="809377582"/>
                  </a:ext>
                </a:extLst>
              </a:tr>
              <a:tr h="617031">
                <a:tc>
                  <a:txBody>
                    <a:bodyPr/>
                    <a:lstStyle/>
                    <a:p>
                      <a:r>
                        <a:rPr lang="fi-FI" sz="1300" b="1"/>
                        <a:t>Julkinen hallinto</a:t>
                      </a:r>
                      <a:endParaRPr lang="fi-FI" sz="1300" b="1">
                        <a:highlight>
                          <a:srgbClr val="FFFF00"/>
                        </a:highlight>
                      </a:endParaRPr>
                    </a:p>
                  </a:txBody>
                  <a:tcPr/>
                </a:tc>
                <a:tc>
                  <a:txBody>
                    <a:bodyPr/>
                    <a:lstStyle/>
                    <a:p>
                      <a:pPr marL="171450" indent="-171450">
                        <a:buFont typeface="Arial" panose="020B0604020202020204" pitchFamily="34" charset="0"/>
                        <a:buChar char="•"/>
                      </a:pPr>
                      <a:r>
                        <a:rPr lang="fi-FI" sz="1300"/>
                        <a:t>Henkilökunta (vuorovaikutus keskushallinnon kanssa) </a:t>
                      </a:r>
                    </a:p>
                    <a:p>
                      <a:pPr marL="171450" indent="-171450">
                        <a:buFont typeface="Arial" panose="020B0604020202020204" pitchFamily="34" charset="0"/>
                        <a:buChar char="•"/>
                      </a:pPr>
                      <a:r>
                        <a:rPr lang="fi-FI" sz="1300"/>
                        <a:t>Kansainvälinen yhteistyö (EU, naapurimaat)</a:t>
                      </a:r>
                    </a:p>
                  </a:txBody>
                  <a:tcPr/>
                </a:tc>
                <a:tc>
                  <a:txBody>
                    <a:bodyPr/>
                    <a:lstStyle/>
                    <a:p>
                      <a:pPr marL="0" indent="0" algn="l" defTabSz="914400" rtl="0" eaLnBrk="1" latinLnBrk="0" hangingPunct="1">
                        <a:buFont typeface="Arial" panose="020B0604020202020204" pitchFamily="34" charset="0"/>
                        <a:buNone/>
                      </a:pPr>
                      <a:endParaRPr lang="fi-FI" sz="1300" kern="1200">
                        <a:solidFill>
                          <a:schemeClr val="dk1"/>
                        </a:solidFill>
                        <a:latin typeface="+mn-lt"/>
                        <a:ea typeface="+mn-ea"/>
                        <a:cs typeface="+mn-cs"/>
                      </a:endParaRPr>
                    </a:p>
                  </a:txBody>
                  <a:tcPr/>
                </a:tc>
                <a:extLst>
                  <a:ext uri="{0D108BD9-81ED-4DB2-BD59-A6C34878D82A}">
                    <a16:rowId xmlns:a16="http://schemas.microsoft.com/office/drawing/2014/main" val="2384320212"/>
                  </a:ext>
                </a:extLst>
              </a:tr>
              <a:tr h="617031">
                <a:tc>
                  <a:txBody>
                    <a:bodyPr/>
                    <a:lstStyle/>
                    <a:p>
                      <a:r>
                        <a:rPr lang="fi-FI" sz="1300" b="1"/>
                        <a:t>Yliopistot ja muut tutkimuslaitokset</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300"/>
                        <a:t>Tutkimus- ja opetushenkilökunta (yhteistyöverkostot)</a:t>
                      </a:r>
                    </a:p>
                    <a:p>
                      <a:pPr marL="171450" indent="-171450">
                        <a:buFont typeface="Arial" panose="020B0604020202020204" pitchFamily="34" charset="0"/>
                        <a:buChar char="•"/>
                      </a:pPr>
                      <a:r>
                        <a:rPr lang="fi-FI" sz="1300"/>
                        <a:t>Kansainväliset opiskelijat</a:t>
                      </a:r>
                    </a:p>
                  </a:txBody>
                  <a:tcPr/>
                </a:tc>
                <a:tc>
                  <a:txBody>
                    <a:bodyPr/>
                    <a:lstStyle/>
                    <a:p>
                      <a:pPr marL="171450" indent="-171450" algn="l" defTabSz="914400" rtl="0" eaLnBrk="1" latinLnBrk="0" hangingPunct="1">
                        <a:buFont typeface="Arial" panose="020B0604020202020204" pitchFamily="34" charset="0"/>
                        <a:buChar char="•"/>
                      </a:pPr>
                      <a:r>
                        <a:rPr lang="fi-FI" sz="1300" kern="1200">
                          <a:solidFill>
                            <a:schemeClr val="dk1"/>
                          </a:solidFill>
                          <a:latin typeface="+mn-lt"/>
                          <a:ea typeface="+mn-ea"/>
                          <a:cs typeface="+mn-cs"/>
                        </a:rPr>
                        <a:t>Tapahtumiin liittyvät kuljetukset (kansainväliset kokoukset, konferenssit)</a:t>
                      </a:r>
                    </a:p>
                  </a:txBody>
                  <a:tcPr/>
                </a:tc>
                <a:extLst>
                  <a:ext uri="{0D108BD9-81ED-4DB2-BD59-A6C34878D82A}">
                    <a16:rowId xmlns:a16="http://schemas.microsoft.com/office/drawing/2014/main" val="2645225897"/>
                  </a:ext>
                </a:extLst>
              </a:tr>
            </a:tbl>
          </a:graphicData>
        </a:graphic>
      </p:graphicFrame>
      <p:sp>
        <p:nvSpPr>
          <p:cNvPr id="8" name="TextBox 7">
            <a:extLst>
              <a:ext uri="{FF2B5EF4-FFF2-40B4-BE49-F238E27FC236}">
                <a16:creationId xmlns:a16="http://schemas.microsoft.com/office/drawing/2014/main" id="{DE172480-325C-4406-8392-9E0F48334488}"/>
              </a:ext>
            </a:extLst>
          </p:cNvPr>
          <p:cNvSpPr txBox="1"/>
          <p:nvPr/>
        </p:nvSpPr>
        <p:spPr>
          <a:xfrm>
            <a:off x="2306975" y="6330563"/>
            <a:ext cx="587860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Verdana"/>
                <a:ea typeface="+mn-ea"/>
                <a:cs typeface="+mn-cs"/>
              </a:rPr>
              <a:t>Lisäksi lentoliikenteellä on tärkeä rooli </a:t>
            </a:r>
            <a:r>
              <a:rPr kumimoji="0" lang="fi-FI" sz="1200" b="1" i="0" u="none" strike="noStrike" kern="1200" cap="none" spc="0" normalizeH="0" baseline="0" noProof="0">
                <a:ln>
                  <a:noFill/>
                </a:ln>
                <a:solidFill>
                  <a:prstClr val="black"/>
                </a:solidFill>
                <a:effectLst/>
                <a:uLnTx/>
                <a:uFillTx/>
                <a:latin typeface="Verdana"/>
                <a:ea typeface="+mn-ea"/>
                <a:cs typeface="+mn-cs"/>
              </a:rPr>
              <a:t>pitkän matkan runkoyhteyksillä</a:t>
            </a:r>
            <a:r>
              <a:rPr lang="fi-FI" sz="1200">
                <a:solidFill>
                  <a:prstClr val="black"/>
                </a:solidFill>
                <a:latin typeface="Verdana"/>
              </a:rPr>
              <a:t> pohjoisemman Suomen ja pääkaupunkiseudun välillä.</a:t>
            </a:r>
            <a:r>
              <a:rPr kumimoji="0" lang="fi-FI" sz="1200" b="0" i="0" u="none" strike="noStrike" kern="1200" cap="none" spc="0" normalizeH="0" baseline="0" noProof="0">
                <a:ln>
                  <a:noFill/>
                </a:ln>
                <a:solidFill>
                  <a:prstClr val="black"/>
                </a:solidFill>
                <a:effectLst/>
                <a:uLnTx/>
                <a:uFillTx/>
                <a:latin typeface="Verdana"/>
                <a:ea typeface="+mn-ea"/>
                <a:cs typeface="+mn-cs"/>
              </a:rPr>
              <a:t> </a:t>
            </a:r>
          </a:p>
        </p:txBody>
      </p:sp>
    </p:spTree>
    <p:extLst>
      <p:ext uri="{BB962C8B-B14F-4D97-AF65-F5344CB8AC3E}">
        <p14:creationId xmlns:p14="http://schemas.microsoft.com/office/powerpoint/2010/main" val="3743909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sz="4000">
                <a:ea typeface="Verdana"/>
                <a:cs typeface="Verdana"/>
              </a:rPr>
              <a:t>1. Johdanto</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r>
              <a:rPr lang="fi-FI"/>
              <a:t>Selvityksen tausta, tavoitteet ja toteutus</a:t>
            </a:r>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3</a:t>
            </a:fld>
            <a:endParaRPr lang="fi-FI"/>
          </a:p>
        </p:txBody>
      </p:sp>
    </p:spTree>
    <p:extLst>
      <p:ext uri="{BB962C8B-B14F-4D97-AF65-F5344CB8AC3E}">
        <p14:creationId xmlns:p14="http://schemas.microsoft.com/office/powerpoint/2010/main" val="3248606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C2BF4B-9C71-48F0-AB53-20C92EEB6F3E}"/>
              </a:ext>
            </a:extLst>
          </p:cNvPr>
          <p:cNvSpPr>
            <a:spLocks noGrp="1"/>
          </p:cNvSpPr>
          <p:nvPr>
            <p:ph type="title"/>
          </p:nvPr>
        </p:nvSpPr>
        <p:spPr/>
        <p:txBody>
          <a:bodyPr/>
          <a:lstStyle/>
          <a:p>
            <a:r>
              <a:rPr lang="fi-FI"/>
              <a:t>Yhteenveto: Lentoyhteyksille tunnistetut tarkemmat tarpeet</a:t>
            </a:r>
          </a:p>
        </p:txBody>
      </p:sp>
      <p:sp>
        <p:nvSpPr>
          <p:cNvPr id="6" name="Slide Number Placeholder 5">
            <a:extLst>
              <a:ext uri="{FF2B5EF4-FFF2-40B4-BE49-F238E27FC236}">
                <a16:creationId xmlns:a16="http://schemas.microsoft.com/office/drawing/2014/main" id="{F5A0F001-8E35-47BF-B303-497B90FE1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7" name="Table 7">
            <a:extLst>
              <a:ext uri="{FF2B5EF4-FFF2-40B4-BE49-F238E27FC236}">
                <a16:creationId xmlns:a16="http://schemas.microsoft.com/office/drawing/2014/main" id="{A25780C3-2242-4DA1-9F27-613D99630C92}"/>
              </a:ext>
            </a:extLst>
          </p:cNvPr>
          <p:cNvGraphicFramePr>
            <a:graphicFrameLocks noGrp="1"/>
          </p:cNvGraphicFramePr>
          <p:nvPr>
            <p:extLst>
              <p:ext uri="{D42A27DB-BD31-4B8C-83A1-F6EECF244321}">
                <p14:modId xmlns:p14="http://schemas.microsoft.com/office/powerpoint/2010/main" val="2322029441"/>
              </p:ext>
            </p:extLst>
          </p:nvPr>
        </p:nvGraphicFramePr>
        <p:xfrm>
          <a:off x="612000" y="1633126"/>
          <a:ext cx="10674000" cy="4431264"/>
        </p:xfrm>
        <a:graphic>
          <a:graphicData uri="http://schemas.openxmlformats.org/drawingml/2006/table">
            <a:tbl>
              <a:tblPr firstRow="1" bandRow="1">
                <a:tableStyleId>{5C22544A-7EE6-4342-B048-85BDC9FD1C3A}</a:tableStyleId>
              </a:tblPr>
              <a:tblGrid>
                <a:gridCol w="4541025">
                  <a:extLst>
                    <a:ext uri="{9D8B030D-6E8A-4147-A177-3AD203B41FA5}">
                      <a16:colId xmlns:a16="http://schemas.microsoft.com/office/drawing/2014/main" val="876539598"/>
                    </a:ext>
                  </a:extLst>
                </a:gridCol>
                <a:gridCol w="6132975">
                  <a:extLst>
                    <a:ext uri="{9D8B030D-6E8A-4147-A177-3AD203B41FA5}">
                      <a16:colId xmlns:a16="http://schemas.microsoft.com/office/drawing/2014/main" val="160291890"/>
                    </a:ext>
                  </a:extLst>
                </a:gridCol>
              </a:tblGrid>
              <a:tr h="301959">
                <a:tc>
                  <a:txBody>
                    <a:bodyPr/>
                    <a:lstStyle/>
                    <a:p>
                      <a:r>
                        <a:rPr lang="fi-FI" sz="1400"/>
                        <a:t>Toiminto, jolla tarve lentoliikenteelle</a:t>
                      </a:r>
                    </a:p>
                  </a:txBody>
                  <a:tcPr/>
                </a:tc>
                <a:tc>
                  <a:txBody>
                    <a:bodyPr/>
                    <a:lstStyle/>
                    <a:p>
                      <a:r>
                        <a:rPr lang="fi-FI" sz="1400"/>
                        <a:t>Arvio lentoyhteyksistä tarkemmin</a:t>
                      </a:r>
                    </a:p>
                  </a:txBody>
                  <a:tcPr/>
                </a:tc>
                <a:extLst>
                  <a:ext uri="{0D108BD9-81ED-4DB2-BD59-A6C34878D82A}">
                    <a16:rowId xmlns:a16="http://schemas.microsoft.com/office/drawing/2014/main" val="1789158353"/>
                  </a:ext>
                </a:extLst>
              </a:tr>
              <a:tr h="825876">
                <a:tc>
                  <a:txBody>
                    <a:bodyPr/>
                    <a:lstStyle/>
                    <a:p>
                      <a:r>
                        <a:rPr lang="fi-FI" sz="1200" b="1"/>
                        <a:t>Vientiyritykset sekä julkiset toimijat, joilla on kansainvälistä toimintaa </a:t>
                      </a:r>
                    </a:p>
                    <a:p>
                      <a:pPr marL="285750" indent="-285750">
                        <a:buFont typeface="Arial" panose="020B0604020202020204" pitchFamily="34" charset="0"/>
                        <a:buChar char="•"/>
                      </a:pPr>
                      <a:r>
                        <a:rPr lang="fi-FI" sz="1200"/>
                        <a:t>Alueelta matkustaminen kansainvälisiin kohteisiin</a:t>
                      </a:r>
                    </a:p>
                    <a:p>
                      <a:pPr marL="285750" indent="-285750">
                        <a:buFont typeface="Arial" panose="020B0604020202020204" pitchFamily="34" charset="0"/>
                        <a:buChar char="•"/>
                      </a:pPr>
                      <a:r>
                        <a:rPr lang="fi-FI" sz="1200"/>
                        <a:t>Asiakkaiden matkustaminen alueelle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Keskeistä on lentojen kytkeytyminen Helsinki-Vantaan kansainvälisiin aaltoihin (~klo 7, ~klo 15-17, ~klo 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Kesällä ja lauantaisin on hiljaisempaa</a:t>
                      </a:r>
                    </a:p>
                  </a:txBody>
                  <a:tcPr/>
                </a:tc>
                <a:extLst>
                  <a:ext uri="{0D108BD9-81ED-4DB2-BD59-A6C34878D82A}">
                    <a16:rowId xmlns:a16="http://schemas.microsoft.com/office/drawing/2014/main" val="1526762670"/>
                  </a:ext>
                </a:extLst>
              </a:tr>
              <a:tr h="752636">
                <a:tc>
                  <a:txBody>
                    <a:bodyPr/>
                    <a:lstStyle/>
                    <a:p>
                      <a:r>
                        <a:rPr lang="fi-FI" sz="1200" b="1"/>
                        <a:t>Yritys- ja hallintotoiminta, jolla tarve matkustaa pääkaupunkiseudulle</a:t>
                      </a:r>
                    </a:p>
                    <a:p>
                      <a:pPr marL="285750" indent="-285750">
                        <a:buFont typeface="Arial" panose="020B0604020202020204" pitchFamily="34" charset="0"/>
                        <a:buChar char="•"/>
                      </a:pPr>
                      <a:r>
                        <a:rPr lang="fi-FI" sz="1200" b="0"/>
                        <a:t>Myös pääkaupunkiseudulta alueelle tulevaa liikennettä</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t>Keskeistä on lentojen kytkeytyminen arkisin klo 8-16 työpäivään loma-aikojen ulkopuolella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t>Loma-aikoina ja viikonloppuisin on hiljaisempaa</a:t>
                      </a:r>
                    </a:p>
                  </a:txBody>
                  <a:tcPr/>
                </a:tc>
                <a:extLst>
                  <a:ext uri="{0D108BD9-81ED-4DB2-BD59-A6C34878D82A}">
                    <a16:rowId xmlns:a16="http://schemas.microsoft.com/office/drawing/2014/main" val="1502559826"/>
                  </a:ext>
                </a:extLst>
              </a:tr>
              <a:tr h="1130146">
                <a:tc>
                  <a:txBody>
                    <a:bodyPr/>
                    <a:lstStyle/>
                    <a:p>
                      <a:r>
                        <a:rPr lang="fi-FI" sz="1200" b="1"/>
                        <a:t>Matkailutoiminta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Reittilennot ovat keskeisiä yksilömatkailijoille sekä pienille ryhmille.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Kansainväliselle matkustukselle keskeistä kytkeytyminen Helsinki-Vantaan kansainvälisiin aaltoihin muutaman kerran viikossa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Kausittain vaihtelevat matkailutarpeet aiheuttavat vaateita konekoolle, erityisesti ruumatilalle.</a:t>
                      </a:r>
                    </a:p>
                  </a:txBody>
                  <a:tcPr/>
                </a:tc>
                <a:extLst>
                  <a:ext uri="{0D108BD9-81ED-4DB2-BD59-A6C34878D82A}">
                    <a16:rowId xmlns:a16="http://schemas.microsoft.com/office/drawing/2014/main" val="4161795281"/>
                  </a:ext>
                </a:extLst>
              </a:tr>
              <a:tr h="673741">
                <a:tc>
                  <a:txBody>
                    <a:bodyPr/>
                    <a:lstStyle/>
                    <a:p>
                      <a:r>
                        <a:rPr lang="fi-FI" sz="1200" b="1"/>
                        <a:t>Joukkoliikenteen peruspalvelutaso</a:t>
                      </a:r>
                    </a:p>
                    <a:p>
                      <a:pPr marL="285750" indent="-285750">
                        <a:buFont typeface="Arial" panose="020B0604020202020204" pitchFamily="34" charset="0"/>
                        <a:buChar char="•"/>
                      </a:pPr>
                      <a:r>
                        <a:rPr lang="fi-FI" sz="1200"/>
                        <a:t>Kotimaan matkat, mm. vierailut ystävien ja sukulaisten luona</a:t>
                      </a:r>
                    </a:p>
                  </a:txBody>
                  <a:tcPr/>
                </a:tc>
                <a:tc>
                  <a:txBody>
                    <a:bodyPr/>
                    <a:lstStyle/>
                    <a:p>
                      <a:pPr marL="285750" indent="-285750">
                        <a:buFont typeface="Arial" panose="020B0604020202020204" pitchFamily="34" charset="0"/>
                        <a:buChar char="•"/>
                      </a:pPr>
                      <a:r>
                        <a:rPr lang="fi-FI" sz="1200"/>
                        <a:t>Päivittäinen palvelutaso (inhimilliset kellonajat). Keskeistä muun runkoliikenteen (juna, linja-auto) matka-ajat ja vuorovälit.</a:t>
                      </a:r>
                    </a:p>
                    <a:p>
                      <a:pPr marL="285750" indent="-285750">
                        <a:buFont typeface="Arial" panose="020B0604020202020204" pitchFamily="34" charset="0"/>
                        <a:buChar char="•"/>
                      </a:pPr>
                      <a:r>
                        <a:rPr lang="fi-FI" sz="1200" i="0">
                          <a:solidFill>
                            <a:schemeClr val="tx1"/>
                          </a:solidFill>
                        </a:rPr>
                        <a:t>Alueen kokonaisvaltaiset saavutettavuustekijät</a:t>
                      </a:r>
                    </a:p>
                  </a:txBody>
                  <a:tcPr/>
                </a:tc>
                <a:extLst>
                  <a:ext uri="{0D108BD9-81ED-4DB2-BD59-A6C34878D82A}">
                    <a16:rowId xmlns:a16="http://schemas.microsoft.com/office/drawing/2014/main" val="71629187"/>
                  </a:ext>
                </a:extLst>
              </a:tr>
              <a:tr h="673741">
                <a:tc>
                  <a:txBody>
                    <a:bodyPr/>
                    <a:lstStyle/>
                    <a:p>
                      <a:pPr marL="0" indent="0">
                        <a:buFont typeface="Arial" panose="020B0604020202020204" pitchFamily="34" charset="0"/>
                        <a:buNone/>
                      </a:pPr>
                      <a:r>
                        <a:rPr lang="fi-FI" sz="1200" b="1"/>
                        <a:t>Lentokuljetukset</a:t>
                      </a:r>
                    </a:p>
                  </a:txBody>
                  <a:tcPr/>
                </a:tc>
                <a:tc>
                  <a:txBody>
                    <a:bodyPr/>
                    <a:lstStyle/>
                    <a:p>
                      <a:pPr marL="285750" indent="-285750">
                        <a:buFont typeface="Arial" panose="020B0604020202020204" pitchFamily="34" charset="0"/>
                        <a:buChar char="•"/>
                      </a:pPr>
                      <a:r>
                        <a:rPr lang="fi-FI" sz="1200" i="0" dirty="0">
                          <a:solidFill>
                            <a:schemeClr val="tx1"/>
                          </a:solidFill>
                        </a:rPr>
                        <a:t>Lentokuljetusten merkittävät tarpeet liittyivät lähinnä tapahtumiin (erityisesti konferenssit, urheilu) ja matkailuun. </a:t>
                      </a:r>
                    </a:p>
                  </a:txBody>
                  <a:tcPr/>
                </a:tc>
                <a:extLst>
                  <a:ext uri="{0D108BD9-81ED-4DB2-BD59-A6C34878D82A}">
                    <a16:rowId xmlns:a16="http://schemas.microsoft.com/office/drawing/2014/main" val="3697914603"/>
                  </a:ext>
                </a:extLst>
              </a:tr>
            </a:tbl>
          </a:graphicData>
        </a:graphic>
      </p:graphicFrame>
    </p:spTree>
    <p:extLst>
      <p:ext uri="{BB962C8B-B14F-4D97-AF65-F5344CB8AC3E}">
        <p14:creationId xmlns:p14="http://schemas.microsoft.com/office/powerpoint/2010/main" val="3775750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06E31-30C2-498E-A9C6-93D43EE380E6}"/>
              </a:ext>
            </a:extLst>
          </p:cNvPr>
          <p:cNvSpPr>
            <a:spLocks noGrp="1"/>
          </p:cNvSpPr>
          <p:nvPr>
            <p:ph type="title"/>
          </p:nvPr>
        </p:nvSpPr>
        <p:spPr/>
        <p:txBody>
          <a:bodyPr/>
          <a:lstStyle/>
          <a:p>
            <a:r>
              <a:rPr lang="fi-FI"/>
              <a:t>Lentoliikennekriittisten elinkeinojen esiintyvyyden tarkastelu: Bruttokansantuote</a:t>
            </a:r>
          </a:p>
        </p:txBody>
      </p:sp>
      <p:sp>
        <p:nvSpPr>
          <p:cNvPr id="10" name="Content Placeholder 9">
            <a:extLst>
              <a:ext uri="{FF2B5EF4-FFF2-40B4-BE49-F238E27FC236}">
                <a16:creationId xmlns:a16="http://schemas.microsoft.com/office/drawing/2014/main" id="{E9B8FBD7-5CA5-4385-851B-AADA3469E222}"/>
              </a:ext>
            </a:extLst>
          </p:cNvPr>
          <p:cNvSpPr>
            <a:spLocks noGrp="1"/>
          </p:cNvSpPr>
          <p:nvPr>
            <p:ph sz="half" idx="1"/>
          </p:nvPr>
        </p:nvSpPr>
        <p:spPr>
          <a:xfrm>
            <a:off x="615180" y="1914833"/>
            <a:ext cx="5480820" cy="4266000"/>
          </a:xfrm>
        </p:spPr>
        <p:txBody>
          <a:bodyPr/>
          <a:lstStyle/>
          <a:p>
            <a:r>
              <a:rPr lang="fi-FI" sz="1600" dirty="0"/>
              <a:t>Manner-Suomen bkt henkeä kohden on viimeisimmässä valmistuneessa tilastossa (2017) 41 000 €</a:t>
            </a:r>
            <a:endParaRPr lang="fi-FI" sz="1400" dirty="0"/>
          </a:p>
          <a:p>
            <a:r>
              <a:rPr lang="fi-FI" sz="1600" dirty="0"/>
              <a:t>Kemi-Tornion bkt ylittää Manner-Suomen keskimääräisen bkt:n henkeä kohden, muilla alueilla bkt on vastaavalla tasolla tai alhaisempi kuin koko Manner-Suomen vastaava luku</a:t>
            </a:r>
          </a:p>
          <a:p>
            <a:pPr lvl="1"/>
            <a:r>
              <a:rPr lang="fi-FI" sz="1400" dirty="0"/>
              <a:t>Kemi-Tornion alueelle on myös kansantaloustilastojen valossa investoitu voimakkaasti</a:t>
            </a:r>
          </a:p>
          <a:p>
            <a:r>
              <a:rPr lang="fi-FI" sz="1600" dirty="0"/>
              <a:t>Kokkolan ja Pietarsaaren seutukunnat ovat hyvin lähellä maan keskiarvoa.</a:t>
            </a:r>
          </a:p>
          <a:p>
            <a:r>
              <a:rPr lang="fi-FI" sz="1600" dirty="0"/>
              <a:t>Alhaisin henkeä kohden laskettu bkt on tarkastelualueista Savonlinnan, Kajaanin ja Joensuun seutukunnissa</a:t>
            </a:r>
          </a:p>
        </p:txBody>
      </p:sp>
      <p:sp>
        <p:nvSpPr>
          <p:cNvPr id="6" name="Slide Number Placeholder 5">
            <a:extLst>
              <a:ext uri="{FF2B5EF4-FFF2-40B4-BE49-F238E27FC236}">
                <a16:creationId xmlns:a16="http://schemas.microsoft.com/office/drawing/2014/main" id="{D6414253-5DED-441D-B434-64FD355F9BFB}"/>
              </a:ext>
            </a:extLst>
          </p:cNvPr>
          <p:cNvSpPr>
            <a:spLocks noGrp="1"/>
          </p:cNvSpPr>
          <p:nvPr>
            <p:ph type="sldNum" sz="quarter" idx="12"/>
          </p:nvPr>
        </p:nvSpPr>
        <p:spPr/>
        <p:txBody>
          <a:bodyPr/>
          <a:lstStyle/>
          <a:p>
            <a:fld id="{E97DE6E4-DC77-456C-872A-552B509F49AF}" type="slidenum">
              <a:rPr lang="fi-FI" smtClean="0"/>
              <a:t>31</a:t>
            </a:fld>
            <a:endParaRPr lang="fi-FI"/>
          </a:p>
        </p:txBody>
      </p:sp>
      <p:grpSp>
        <p:nvGrpSpPr>
          <p:cNvPr id="8" name="Group 7">
            <a:extLst>
              <a:ext uri="{FF2B5EF4-FFF2-40B4-BE49-F238E27FC236}">
                <a16:creationId xmlns:a16="http://schemas.microsoft.com/office/drawing/2014/main" id="{5ED1DFDC-2779-4448-8BC5-D2FB6F86E28B}"/>
              </a:ext>
            </a:extLst>
          </p:cNvPr>
          <p:cNvGrpSpPr/>
          <p:nvPr/>
        </p:nvGrpSpPr>
        <p:grpSpPr>
          <a:xfrm>
            <a:off x="6019801" y="1941461"/>
            <a:ext cx="5737288" cy="3887839"/>
            <a:chOff x="6019801" y="1941461"/>
            <a:chExt cx="5737288" cy="3887839"/>
          </a:xfrm>
        </p:grpSpPr>
        <p:graphicFrame>
          <p:nvGraphicFramePr>
            <p:cNvPr id="14" name="Chart 13">
              <a:extLst>
                <a:ext uri="{FF2B5EF4-FFF2-40B4-BE49-F238E27FC236}">
                  <a16:creationId xmlns:a16="http://schemas.microsoft.com/office/drawing/2014/main" id="{26AA7157-7103-4DE6-8547-3164C5DC7F69}"/>
                </a:ext>
              </a:extLst>
            </p:cNvPr>
            <p:cNvGraphicFramePr>
              <a:graphicFrameLocks/>
            </p:cNvGraphicFramePr>
            <p:nvPr>
              <p:extLst>
                <p:ext uri="{D42A27DB-BD31-4B8C-83A1-F6EECF244321}">
                  <p14:modId xmlns:p14="http://schemas.microsoft.com/office/powerpoint/2010/main" val="3531666442"/>
                </p:ext>
              </p:extLst>
            </p:nvPr>
          </p:nvGraphicFramePr>
          <p:xfrm>
            <a:off x="6019801" y="1941461"/>
            <a:ext cx="5737288" cy="3887839"/>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7FA0DEF9-3A65-4EDD-8BE4-8E17021FAD27}"/>
                </a:ext>
              </a:extLst>
            </p:cNvPr>
            <p:cNvCxnSpPr>
              <a:cxnSpLocks/>
            </p:cNvCxnSpPr>
            <p:nvPr/>
          </p:nvCxnSpPr>
          <p:spPr>
            <a:xfrm>
              <a:off x="6953250" y="2595632"/>
              <a:ext cx="4629150"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11" name="TextBox 10">
            <a:extLst>
              <a:ext uri="{FF2B5EF4-FFF2-40B4-BE49-F238E27FC236}">
                <a16:creationId xmlns:a16="http://schemas.microsoft.com/office/drawing/2014/main" id="{B8F9DA9D-7178-4ED1-8AF3-0BF96ACD5D85}"/>
              </a:ext>
            </a:extLst>
          </p:cNvPr>
          <p:cNvSpPr txBox="1"/>
          <p:nvPr/>
        </p:nvSpPr>
        <p:spPr>
          <a:xfrm>
            <a:off x="6003289" y="5906487"/>
            <a:ext cx="5737287"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11. </a:t>
            </a:r>
            <a:r>
              <a:rPr kumimoji="0" lang="fi-FI" sz="1100" i="0" u="none" strike="noStrike" kern="1200" cap="none" spc="0" normalizeH="0" baseline="0" noProof="0">
                <a:ln>
                  <a:noFill/>
                </a:ln>
                <a:solidFill>
                  <a:prstClr val="black"/>
                </a:solidFill>
                <a:effectLst/>
                <a:uLnTx/>
                <a:uFillTx/>
                <a:latin typeface="Verdana"/>
                <a:ea typeface="+mn-ea"/>
                <a:cs typeface="+mn-cs"/>
              </a:rPr>
              <a:t>Bruttokansantuote henkeä kohden euroissa tarkastelluissa seutukunnissa. Lähde: Tilastokeskus.</a:t>
            </a:r>
            <a:r>
              <a:rPr kumimoji="0" lang="fi-FI" sz="1100" b="1" i="0" u="none" strike="noStrike" kern="1200" cap="none" spc="0" normalizeH="0" baseline="0" noProof="0">
                <a:ln>
                  <a:noFill/>
                </a:ln>
                <a:solidFill>
                  <a:prstClr val="black"/>
                </a:solidFill>
                <a:effectLst/>
                <a:uLnTx/>
                <a:uFillTx/>
                <a:latin typeface="Verdana"/>
                <a:ea typeface="+mn-ea"/>
                <a:cs typeface="+mn-cs"/>
              </a:rPr>
              <a:t> </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80255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06E31-30C2-498E-A9C6-93D43EE380E6}"/>
              </a:ext>
            </a:extLst>
          </p:cNvPr>
          <p:cNvSpPr>
            <a:spLocks noGrp="1"/>
          </p:cNvSpPr>
          <p:nvPr>
            <p:ph type="title"/>
          </p:nvPr>
        </p:nvSpPr>
        <p:spPr/>
        <p:txBody>
          <a:bodyPr/>
          <a:lstStyle/>
          <a:p>
            <a:r>
              <a:rPr lang="fi-FI"/>
              <a:t>Lentoliikennekriittisten elinkeinojen esiintyvyyden tarkastelu: Vienti</a:t>
            </a:r>
          </a:p>
        </p:txBody>
      </p:sp>
      <p:sp>
        <p:nvSpPr>
          <p:cNvPr id="10" name="Content Placeholder 9">
            <a:extLst>
              <a:ext uri="{FF2B5EF4-FFF2-40B4-BE49-F238E27FC236}">
                <a16:creationId xmlns:a16="http://schemas.microsoft.com/office/drawing/2014/main" id="{E9B8FBD7-5CA5-4385-851B-AADA3469E222}"/>
              </a:ext>
            </a:extLst>
          </p:cNvPr>
          <p:cNvSpPr>
            <a:spLocks noGrp="1"/>
          </p:cNvSpPr>
          <p:nvPr>
            <p:ph sz="half" idx="1"/>
          </p:nvPr>
        </p:nvSpPr>
        <p:spPr>
          <a:xfrm>
            <a:off x="615180" y="1914833"/>
            <a:ext cx="5680845" cy="4266000"/>
          </a:xfrm>
        </p:spPr>
        <p:txBody>
          <a:bodyPr/>
          <a:lstStyle/>
          <a:p>
            <a:r>
              <a:rPr lang="fi-FI" sz="1600"/>
              <a:t>Maakuntien yhteenlasketun tavaraviennin kokonaisarvo oli vuonna 2019 kaikkiaan 65 mrd. €</a:t>
            </a:r>
          </a:p>
          <a:p>
            <a:r>
              <a:rPr lang="fi-FI" sz="1600"/>
              <a:t>Lentoliikenteen supistukset ja/tai kokonaan lakkautumiset koskevat maakuntia, joiden osuus Suomen kokonaistavaraviennin arvo on 21 %.</a:t>
            </a:r>
          </a:p>
          <a:p>
            <a:pPr lvl="1"/>
            <a:r>
              <a:rPr lang="fi-FI" sz="1400"/>
              <a:t>Vastaa alueiden väestöosuutta (20,1 %)</a:t>
            </a:r>
          </a:p>
          <a:p>
            <a:pPr lvl="1"/>
            <a:r>
              <a:rPr lang="fi-FI" sz="1400"/>
              <a:t>Kansainväliset yhteydet merkittävä yritysten sijoittumiseen ja investointeihin vaikuttava tekijä</a:t>
            </a:r>
          </a:p>
          <a:p>
            <a:r>
              <a:rPr lang="fi-FI" sz="1600"/>
              <a:t>Vuosittaisesta tavaratuonnin arvosta kohdealueille suuntautuu vain 11 % koko maan tavaratuonnista</a:t>
            </a:r>
          </a:p>
          <a:p>
            <a:r>
              <a:rPr lang="fi-FI" sz="1600"/>
              <a:t>Väkilukuun suhteutettuna Keski-Pohjanmaa (Kokkola-Pietarsaaren lentoaseman vaikutusalue) sekä Kemi-Tornion alue ovat yhdet suurimmista vientivetoisimmista alueista koko maassa.</a:t>
            </a:r>
          </a:p>
        </p:txBody>
      </p:sp>
      <p:sp>
        <p:nvSpPr>
          <p:cNvPr id="6" name="Slide Number Placeholder 5">
            <a:extLst>
              <a:ext uri="{FF2B5EF4-FFF2-40B4-BE49-F238E27FC236}">
                <a16:creationId xmlns:a16="http://schemas.microsoft.com/office/drawing/2014/main" id="{D6414253-5DED-441D-B434-64FD355F9BFB}"/>
              </a:ext>
            </a:extLst>
          </p:cNvPr>
          <p:cNvSpPr>
            <a:spLocks noGrp="1"/>
          </p:cNvSpPr>
          <p:nvPr>
            <p:ph type="sldNum" sz="quarter" idx="12"/>
          </p:nvPr>
        </p:nvSpPr>
        <p:spPr/>
        <p:txBody>
          <a:bodyPr/>
          <a:lstStyle/>
          <a:p>
            <a:fld id="{E97DE6E4-DC77-456C-872A-552B509F49AF}" type="slidenum">
              <a:rPr lang="fi-FI" smtClean="0"/>
              <a:t>32</a:t>
            </a:fld>
            <a:endParaRPr lang="fi-FI"/>
          </a:p>
        </p:txBody>
      </p:sp>
      <p:graphicFrame>
        <p:nvGraphicFramePr>
          <p:cNvPr id="12" name="Content Placeholder 11">
            <a:extLst>
              <a:ext uri="{FF2B5EF4-FFF2-40B4-BE49-F238E27FC236}">
                <a16:creationId xmlns:a16="http://schemas.microsoft.com/office/drawing/2014/main" id="{D683B0FC-1D1E-47A2-B4C5-16E951C8A154}"/>
              </a:ext>
            </a:extLst>
          </p:cNvPr>
          <p:cNvGraphicFramePr>
            <a:graphicFrameLocks noGrp="1"/>
          </p:cNvGraphicFramePr>
          <p:nvPr>
            <p:ph sz="half" idx="2"/>
            <p:extLst>
              <p:ext uri="{D42A27DB-BD31-4B8C-83A1-F6EECF244321}">
                <p14:modId xmlns:p14="http://schemas.microsoft.com/office/powerpoint/2010/main" val="2795763258"/>
              </p:ext>
            </p:extLst>
          </p:nvPr>
        </p:nvGraphicFramePr>
        <p:xfrm>
          <a:off x="6296025" y="1352550"/>
          <a:ext cx="5762625" cy="4981575"/>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ADA61AAD-2BB3-486A-8401-4415201A4313}"/>
              </a:ext>
            </a:extLst>
          </p:cNvPr>
          <p:cNvGrpSpPr/>
          <p:nvPr/>
        </p:nvGrpSpPr>
        <p:grpSpPr>
          <a:xfrm>
            <a:off x="7791450" y="1975363"/>
            <a:ext cx="4143345" cy="2264569"/>
            <a:chOff x="7791450" y="1975363"/>
            <a:chExt cx="4143345" cy="2264569"/>
          </a:xfrm>
        </p:grpSpPr>
        <p:graphicFrame>
          <p:nvGraphicFramePr>
            <p:cNvPr id="8" name="Chart 7">
              <a:extLst>
                <a:ext uri="{FF2B5EF4-FFF2-40B4-BE49-F238E27FC236}">
                  <a16:creationId xmlns:a16="http://schemas.microsoft.com/office/drawing/2014/main" id="{C6A05998-0964-4CCC-BA8A-380660DBA05F}"/>
                </a:ext>
              </a:extLst>
            </p:cNvPr>
            <p:cNvGraphicFramePr>
              <a:graphicFrameLocks/>
            </p:cNvGraphicFramePr>
            <p:nvPr>
              <p:extLst>
                <p:ext uri="{D42A27DB-BD31-4B8C-83A1-F6EECF244321}">
                  <p14:modId xmlns:p14="http://schemas.microsoft.com/office/powerpoint/2010/main" val="2737814478"/>
                </p:ext>
              </p:extLst>
            </p:nvPr>
          </p:nvGraphicFramePr>
          <p:xfrm>
            <a:off x="7791450" y="1975363"/>
            <a:ext cx="4143345" cy="2264569"/>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44EB579D-F70A-478E-BF0A-2EFD806DB882}"/>
                </a:ext>
              </a:extLst>
            </p:cNvPr>
            <p:cNvCxnSpPr>
              <a:cxnSpLocks/>
            </p:cNvCxnSpPr>
            <p:nvPr/>
          </p:nvCxnSpPr>
          <p:spPr>
            <a:xfrm>
              <a:off x="8667220" y="3014732"/>
              <a:ext cx="3115205"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13" name="TextBox 12">
            <a:extLst>
              <a:ext uri="{FF2B5EF4-FFF2-40B4-BE49-F238E27FC236}">
                <a16:creationId xmlns:a16="http://schemas.microsoft.com/office/drawing/2014/main" id="{A2ECB449-2B97-46FB-A4E2-52832F4BD58E}"/>
              </a:ext>
            </a:extLst>
          </p:cNvPr>
          <p:cNvSpPr txBox="1"/>
          <p:nvPr/>
        </p:nvSpPr>
        <p:spPr>
          <a:xfrm>
            <a:off x="6296026" y="6382284"/>
            <a:ext cx="5219700"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12. </a:t>
            </a:r>
            <a:r>
              <a:rPr kumimoji="0" lang="fi-FI" sz="1100" i="0" u="none" strike="noStrike" kern="1200" cap="none" spc="0" normalizeH="0" baseline="0" noProof="0">
                <a:ln>
                  <a:noFill/>
                </a:ln>
                <a:solidFill>
                  <a:prstClr val="black"/>
                </a:solidFill>
                <a:effectLst/>
                <a:uLnTx/>
                <a:uFillTx/>
                <a:latin typeface="Verdana"/>
                <a:ea typeface="+mn-ea"/>
                <a:cs typeface="+mn-cs"/>
              </a:rPr>
              <a:t>Vienti maakunnittain 2019 (miljoonaa euroa ja euroa/hlö). Lähde: Tulli.</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84660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06E31-30C2-498E-A9C6-93D43EE380E6}"/>
              </a:ext>
            </a:extLst>
          </p:cNvPr>
          <p:cNvSpPr>
            <a:spLocks noGrp="1"/>
          </p:cNvSpPr>
          <p:nvPr>
            <p:ph type="title"/>
          </p:nvPr>
        </p:nvSpPr>
        <p:spPr/>
        <p:txBody>
          <a:bodyPr/>
          <a:lstStyle/>
          <a:p>
            <a:r>
              <a:rPr lang="fi-FI"/>
              <a:t>Lentoliikennekriittisten elinkeinojen esiintyvyyden tarkastelu: Investoinnit</a:t>
            </a:r>
          </a:p>
        </p:txBody>
      </p:sp>
      <p:sp>
        <p:nvSpPr>
          <p:cNvPr id="10" name="Content Placeholder 9">
            <a:extLst>
              <a:ext uri="{FF2B5EF4-FFF2-40B4-BE49-F238E27FC236}">
                <a16:creationId xmlns:a16="http://schemas.microsoft.com/office/drawing/2014/main" id="{E9B8FBD7-5CA5-4385-851B-AADA3469E222}"/>
              </a:ext>
            </a:extLst>
          </p:cNvPr>
          <p:cNvSpPr>
            <a:spLocks noGrp="1"/>
          </p:cNvSpPr>
          <p:nvPr>
            <p:ph sz="half" idx="1"/>
          </p:nvPr>
        </p:nvSpPr>
        <p:spPr>
          <a:xfrm>
            <a:off x="615180" y="1914833"/>
            <a:ext cx="4871220" cy="4266000"/>
          </a:xfrm>
        </p:spPr>
        <p:txBody>
          <a:bodyPr/>
          <a:lstStyle/>
          <a:p>
            <a:pPr>
              <a:spcBef>
                <a:spcPts val="600"/>
              </a:spcBef>
            </a:pPr>
            <a:r>
              <a:rPr lang="fi-FI" sz="1600" dirty="0"/>
              <a:t>Viimeisimmissä valmistuneissa virallisissa tilastoissa (2017) julkisen ja yksityisen sektorin kaikki investoinnit olivat Manner-Suomessa kokonaisuudessaan 52,2 mrd. €</a:t>
            </a:r>
          </a:p>
          <a:p>
            <a:pPr lvl="1">
              <a:spcBef>
                <a:spcPts val="600"/>
              </a:spcBef>
            </a:pPr>
            <a:r>
              <a:rPr lang="fi-FI" sz="1400" dirty="0"/>
              <a:t>Kasvua luvuissa oli valtakunnallisesti 17 % (vrt. 2015)</a:t>
            </a:r>
          </a:p>
          <a:p>
            <a:pPr>
              <a:spcBef>
                <a:spcPts val="600"/>
              </a:spcBef>
            </a:pPr>
            <a:r>
              <a:rPr lang="fi-FI" sz="1600" dirty="0"/>
              <a:t>Tarkastelualueista suurimmat investointitasot ovat Jyväskylän, Joensuun ja  Kokkola-Pietarsaaren seutukunnissa. </a:t>
            </a:r>
          </a:p>
          <a:p>
            <a:pPr>
              <a:spcBef>
                <a:spcPts val="600"/>
              </a:spcBef>
            </a:pPr>
            <a:r>
              <a:rPr lang="fi-FI" sz="1600" dirty="0"/>
              <a:t>Tarkastelualueista Jyväskylän, Joensuun, Kajaanin ja Kemi-Tornion seudun investointien kasvuvauhti on nopeampaa kuin Manner-Suomessa keskimäärin. </a:t>
            </a:r>
          </a:p>
          <a:p>
            <a:pPr>
              <a:spcBef>
                <a:spcPts val="600"/>
              </a:spcBef>
            </a:pPr>
            <a:r>
              <a:rPr lang="fi-FI" sz="1600" dirty="0"/>
              <a:t>Voimakkainta kasvu on tarkasteluvälillä ollut Kemi-Tornion seudulla (+49 %). </a:t>
            </a:r>
          </a:p>
          <a:p>
            <a:pPr lvl="1">
              <a:spcBef>
                <a:spcPts val="600"/>
              </a:spcBef>
            </a:pPr>
            <a:r>
              <a:rPr lang="fi-FI" sz="1400" dirty="0"/>
              <a:t>Pietarsaaren seudulla investointitasot ovat alentuneet (-15 %)</a:t>
            </a:r>
          </a:p>
          <a:p>
            <a:pPr>
              <a:spcBef>
                <a:spcPts val="600"/>
              </a:spcBef>
            </a:pPr>
            <a:r>
              <a:rPr lang="fi-FI" sz="1600" dirty="0"/>
              <a:t>Yksityisen sektorin osuus on noin 80 %</a:t>
            </a:r>
          </a:p>
        </p:txBody>
      </p:sp>
      <p:sp>
        <p:nvSpPr>
          <p:cNvPr id="6" name="Slide Number Placeholder 5">
            <a:extLst>
              <a:ext uri="{FF2B5EF4-FFF2-40B4-BE49-F238E27FC236}">
                <a16:creationId xmlns:a16="http://schemas.microsoft.com/office/drawing/2014/main" id="{D6414253-5DED-441D-B434-64FD355F9BFB}"/>
              </a:ext>
            </a:extLst>
          </p:cNvPr>
          <p:cNvSpPr>
            <a:spLocks noGrp="1"/>
          </p:cNvSpPr>
          <p:nvPr>
            <p:ph type="sldNum" sz="quarter" idx="12"/>
          </p:nvPr>
        </p:nvSpPr>
        <p:spPr/>
        <p:txBody>
          <a:bodyPr/>
          <a:lstStyle/>
          <a:p>
            <a:fld id="{E97DE6E4-DC77-456C-872A-552B509F49AF}" type="slidenum">
              <a:rPr lang="fi-FI" smtClean="0"/>
              <a:t>33</a:t>
            </a:fld>
            <a:endParaRPr lang="fi-FI"/>
          </a:p>
        </p:txBody>
      </p:sp>
      <p:graphicFrame>
        <p:nvGraphicFramePr>
          <p:cNvPr id="14" name="Chart 13">
            <a:extLst>
              <a:ext uri="{FF2B5EF4-FFF2-40B4-BE49-F238E27FC236}">
                <a16:creationId xmlns:a16="http://schemas.microsoft.com/office/drawing/2014/main" id="{3C60E432-F6F3-49F7-A2C3-B44C4EEDF8DC}"/>
              </a:ext>
            </a:extLst>
          </p:cNvPr>
          <p:cNvGraphicFramePr>
            <a:graphicFrameLocks/>
          </p:cNvGraphicFramePr>
          <p:nvPr>
            <p:extLst>
              <p:ext uri="{D42A27DB-BD31-4B8C-83A1-F6EECF244321}">
                <p14:modId xmlns:p14="http://schemas.microsoft.com/office/powerpoint/2010/main" val="1434734965"/>
              </p:ext>
            </p:extLst>
          </p:nvPr>
        </p:nvGraphicFramePr>
        <p:xfrm>
          <a:off x="5619751" y="1457325"/>
          <a:ext cx="6452370" cy="485079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CAC0F8F6-828F-4D72-A79D-3162E85E003E}"/>
              </a:ext>
            </a:extLst>
          </p:cNvPr>
          <p:cNvGrpSpPr/>
          <p:nvPr/>
        </p:nvGrpSpPr>
        <p:grpSpPr>
          <a:xfrm>
            <a:off x="7200901" y="2219325"/>
            <a:ext cx="4699770" cy="2009775"/>
            <a:chOff x="7200901" y="2219325"/>
            <a:chExt cx="4699770" cy="2009775"/>
          </a:xfrm>
        </p:grpSpPr>
        <p:graphicFrame>
          <p:nvGraphicFramePr>
            <p:cNvPr id="15" name="Chart 14">
              <a:extLst>
                <a:ext uri="{FF2B5EF4-FFF2-40B4-BE49-F238E27FC236}">
                  <a16:creationId xmlns:a16="http://schemas.microsoft.com/office/drawing/2014/main" id="{2C6B716E-F1CD-4343-8FAC-DB9EAA059194}"/>
                </a:ext>
              </a:extLst>
            </p:cNvPr>
            <p:cNvGraphicFramePr>
              <a:graphicFrameLocks/>
            </p:cNvGraphicFramePr>
            <p:nvPr>
              <p:extLst>
                <p:ext uri="{D42A27DB-BD31-4B8C-83A1-F6EECF244321}">
                  <p14:modId xmlns:p14="http://schemas.microsoft.com/office/powerpoint/2010/main" val="2133324202"/>
                </p:ext>
              </p:extLst>
            </p:nvPr>
          </p:nvGraphicFramePr>
          <p:xfrm>
            <a:off x="7200901" y="2219325"/>
            <a:ext cx="4699770" cy="2009775"/>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0EF38DF-5955-4C41-B940-6970B1662EBC}"/>
                </a:ext>
              </a:extLst>
            </p:cNvPr>
            <p:cNvCxnSpPr>
              <a:cxnSpLocks/>
            </p:cNvCxnSpPr>
            <p:nvPr/>
          </p:nvCxnSpPr>
          <p:spPr>
            <a:xfrm>
              <a:off x="7934325" y="2832745"/>
              <a:ext cx="3873947"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11" name="TextBox 10">
            <a:extLst>
              <a:ext uri="{FF2B5EF4-FFF2-40B4-BE49-F238E27FC236}">
                <a16:creationId xmlns:a16="http://schemas.microsoft.com/office/drawing/2014/main" id="{708D38A2-356B-470C-9370-5EB1723DA8EB}"/>
              </a:ext>
            </a:extLst>
          </p:cNvPr>
          <p:cNvSpPr txBox="1"/>
          <p:nvPr/>
        </p:nvSpPr>
        <p:spPr>
          <a:xfrm>
            <a:off x="5619751" y="6382284"/>
            <a:ext cx="589597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13. </a:t>
            </a:r>
            <a:r>
              <a:rPr kumimoji="0" lang="fi-FI" sz="1100" i="0" u="none" strike="noStrike" kern="1200" cap="none" spc="0" normalizeH="0" baseline="0" noProof="0">
                <a:ln>
                  <a:noFill/>
                </a:ln>
                <a:solidFill>
                  <a:prstClr val="black"/>
                </a:solidFill>
                <a:effectLst/>
                <a:uLnTx/>
                <a:uFillTx/>
                <a:latin typeface="Verdana"/>
                <a:ea typeface="+mn-ea"/>
                <a:cs typeface="+mn-cs"/>
              </a:rPr>
              <a:t>Yksityiset ja julkiset investoinnit kansantalouden tilinpidossa 2017. Lähde: Tilastokeskus.</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961500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06E31-30C2-498E-A9C6-93D43EE380E6}"/>
              </a:ext>
            </a:extLst>
          </p:cNvPr>
          <p:cNvSpPr>
            <a:spLocks noGrp="1"/>
          </p:cNvSpPr>
          <p:nvPr>
            <p:ph type="title"/>
          </p:nvPr>
        </p:nvSpPr>
        <p:spPr/>
        <p:txBody>
          <a:bodyPr/>
          <a:lstStyle/>
          <a:p>
            <a:r>
              <a:rPr lang="fi-FI"/>
              <a:t>Lentoliikennekriittisten elinkeinojen esiintyvyyden tarkastelu: Yhteisöverotilastot</a:t>
            </a:r>
          </a:p>
        </p:txBody>
      </p:sp>
      <p:sp>
        <p:nvSpPr>
          <p:cNvPr id="10" name="Content Placeholder 9">
            <a:extLst>
              <a:ext uri="{FF2B5EF4-FFF2-40B4-BE49-F238E27FC236}">
                <a16:creationId xmlns:a16="http://schemas.microsoft.com/office/drawing/2014/main" id="{E9B8FBD7-5CA5-4385-851B-AADA3469E222}"/>
              </a:ext>
            </a:extLst>
          </p:cNvPr>
          <p:cNvSpPr>
            <a:spLocks noGrp="1"/>
          </p:cNvSpPr>
          <p:nvPr>
            <p:ph sz="half" idx="1"/>
          </p:nvPr>
        </p:nvSpPr>
        <p:spPr>
          <a:xfrm>
            <a:off x="615180" y="1914833"/>
            <a:ext cx="5696844" cy="4266000"/>
          </a:xfrm>
        </p:spPr>
        <p:txBody>
          <a:bodyPr/>
          <a:lstStyle/>
          <a:p>
            <a:pPr>
              <a:spcBef>
                <a:spcPts val="600"/>
              </a:spcBef>
            </a:pPr>
            <a:r>
              <a:rPr lang="fi-FI" sz="1600"/>
              <a:t>Yhteisöverot peritään yhteisön (yritykset, osuuskunnat, yhdistykset) tuloksesta. Merkittävä osa Suomen vuosittaisesta yhteisöverosta peritään Uudenmaan alueelta. </a:t>
            </a:r>
          </a:p>
          <a:p>
            <a:pPr lvl="1">
              <a:spcBef>
                <a:spcPts val="600"/>
              </a:spcBef>
            </a:pPr>
            <a:r>
              <a:rPr lang="fi-FI" sz="1400"/>
              <a:t>Uudenmaan maakunnan alueelle rekisteröityy merkittävä osa yritystoiminnan tuotoista. </a:t>
            </a:r>
          </a:p>
          <a:p>
            <a:pPr lvl="1">
              <a:spcBef>
                <a:spcPts val="600"/>
              </a:spcBef>
            </a:pPr>
            <a:r>
              <a:rPr lang="fi-FI" sz="1400"/>
              <a:t>Koko maassa yhteisöveron tuotto on vuositasolla noin 2 mrd. € (2019)</a:t>
            </a:r>
          </a:p>
          <a:p>
            <a:pPr>
              <a:spcBef>
                <a:spcPts val="600"/>
              </a:spcBef>
            </a:pPr>
            <a:r>
              <a:rPr lang="fi-FI" sz="1600"/>
              <a:t>Yhteisöveron tuotto on koko Suomessa keskimäärin 330 € / henkilö. Keskimääräistä lukua vääristää ylöspäin pääkaupunkiseudun kaupunkien merkittävästi muuta maata korkeammat luvut. </a:t>
            </a:r>
          </a:p>
          <a:p>
            <a:pPr>
              <a:spcBef>
                <a:spcPts val="600"/>
              </a:spcBef>
            </a:pPr>
            <a:r>
              <a:rPr lang="fi-FI" sz="1600"/>
              <a:t>Yhteisöiltä kerättyjen verojen perusteella Pietarsaari, Kokkola ja myös Savonlinnan kuuluvat kärkisarjaan € per </a:t>
            </a:r>
            <a:r>
              <a:rPr lang="fi-FI" sz="1600" err="1"/>
              <a:t>capita</a:t>
            </a:r>
            <a:r>
              <a:rPr lang="fi-FI" sz="1600"/>
              <a:t> yhteisöverotuotoissa. </a:t>
            </a:r>
          </a:p>
          <a:p>
            <a:pPr lvl="1">
              <a:spcBef>
                <a:spcPts val="600"/>
              </a:spcBef>
            </a:pPr>
            <a:r>
              <a:rPr lang="fi-FI" sz="1400"/>
              <a:t>Kokkolan ja Pietarsaaren luvut ovat korkeammat kuin esimerkiksi Tampereen </a:t>
            </a:r>
          </a:p>
        </p:txBody>
      </p:sp>
      <p:sp>
        <p:nvSpPr>
          <p:cNvPr id="6" name="Slide Number Placeholder 5">
            <a:extLst>
              <a:ext uri="{FF2B5EF4-FFF2-40B4-BE49-F238E27FC236}">
                <a16:creationId xmlns:a16="http://schemas.microsoft.com/office/drawing/2014/main" id="{D6414253-5DED-441D-B434-64FD355F9BFB}"/>
              </a:ext>
            </a:extLst>
          </p:cNvPr>
          <p:cNvSpPr>
            <a:spLocks noGrp="1"/>
          </p:cNvSpPr>
          <p:nvPr>
            <p:ph type="sldNum" sz="quarter" idx="12"/>
          </p:nvPr>
        </p:nvSpPr>
        <p:spPr/>
        <p:txBody>
          <a:bodyPr/>
          <a:lstStyle/>
          <a:p>
            <a:fld id="{E97DE6E4-DC77-456C-872A-552B509F49AF}" type="slidenum">
              <a:rPr lang="fi-FI" smtClean="0"/>
              <a:t>34</a:t>
            </a:fld>
            <a:endParaRPr lang="fi-FI"/>
          </a:p>
        </p:txBody>
      </p:sp>
      <p:grpSp>
        <p:nvGrpSpPr>
          <p:cNvPr id="2" name="Group 1">
            <a:extLst>
              <a:ext uri="{FF2B5EF4-FFF2-40B4-BE49-F238E27FC236}">
                <a16:creationId xmlns:a16="http://schemas.microsoft.com/office/drawing/2014/main" id="{F629BC7E-B4ED-4323-BE97-8A5D7BA462DF}"/>
              </a:ext>
            </a:extLst>
          </p:cNvPr>
          <p:cNvGrpSpPr/>
          <p:nvPr/>
        </p:nvGrpSpPr>
        <p:grpSpPr>
          <a:xfrm>
            <a:off x="6610350" y="1912809"/>
            <a:ext cx="5402565" cy="3821241"/>
            <a:chOff x="6383640" y="1912809"/>
            <a:chExt cx="5629275" cy="3214688"/>
          </a:xfrm>
        </p:grpSpPr>
        <p:graphicFrame>
          <p:nvGraphicFramePr>
            <p:cNvPr id="8" name="Chart 7">
              <a:extLst>
                <a:ext uri="{FF2B5EF4-FFF2-40B4-BE49-F238E27FC236}">
                  <a16:creationId xmlns:a16="http://schemas.microsoft.com/office/drawing/2014/main" id="{FE5544CF-7DDB-4EF6-BF55-8F060F0117F6}"/>
                </a:ext>
              </a:extLst>
            </p:cNvPr>
            <p:cNvGraphicFramePr>
              <a:graphicFrameLocks/>
            </p:cNvGraphicFramePr>
            <p:nvPr>
              <p:extLst>
                <p:ext uri="{D42A27DB-BD31-4B8C-83A1-F6EECF244321}">
                  <p14:modId xmlns:p14="http://schemas.microsoft.com/office/powerpoint/2010/main" val="1088442653"/>
                </p:ext>
              </p:extLst>
            </p:nvPr>
          </p:nvGraphicFramePr>
          <p:xfrm>
            <a:off x="6383640" y="1912809"/>
            <a:ext cx="5629275" cy="3214688"/>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a:extLst>
                <a:ext uri="{FF2B5EF4-FFF2-40B4-BE49-F238E27FC236}">
                  <a16:creationId xmlns:a16="http://schemas.microsoft.com/office/drawing/2014/main" id="{2BA9B5AF-B97E-4E5D-B369-A4FA965C5AA9}"/>
                </a:ext>
              </a:extLst>
            </p:cNvPr>
            <p:cNvCxnSpPr>
              <a:cxnSpLocks/>
            </p:cNvCxnSpPr>
            <p:nvPr/>
          </p:nvCxnSpPr>
          <p:spPr>
            <a:xfrm>
              <a:off x="7137917" y="2708920"/>
              <a:ext cx="4718723"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11" name="TextBox 10">
            <a:extLst>
              <a:ext uri="{FF2B5EF4-FFF2-40B4-BE49-F238E27FC236}">
                <a16:creationId xmlns:a16="http://schemas.microsoft.com/office/drawing/2014/main" id="{BA2E5E3F-6994-40FD-BFB6-355AFC2AA329}"/>
              </a:ext>
            </a:extLst>
          </p:cNvPr>
          <p:cNvSpPr txBox="1"/>
          <p:nvPr/>
        </p:nvSpPr>
        <p:spPr>
          <a:xfrm>
            <a:off x="6588249" y="5815113"/>
            <a:ext cx="5603751"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14. </a:t>
            </a:r>
            <a:r>
              <a:rPr kumimoji="0" lang="fi-FI" sz="1100" i="0" u="none" strike="noStrike" kern="1200" cap="none" spc="0" normalizeH="0" baseline="0" noProof="0">
                <a:ln>
                  <a:noFill/>
                </a:ln>
                <a:solidFill>
                  <a:prstClr val="black"/>
                </a:solidFill>
                <a:effectLst/>
                <a:uLnTx/>
                <a:uFillTx/>
                <a:latin typeface="Verdana"/>
                <a:ea typeface="+mn-ea"/>
                <a:cs typeface="+mn-cs"/>
              </a:rPr>
              <a:t>Maksetut yhteisöverot henkilöä kohden. Lähde: Tilastokeskus.</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338098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D778-B5F5-4939-B89B-EFC7FE9C1587}"/>
              </a:ext>
            </a:extLst>
          </p:cNvPr>
          <p:cNvSpPr>
            <a:spLocks noGrp="1"/>
          </p:cNvSpPr>
          <p:nvPr>
            <p:ph type="title"/>
          </p:nvPr>
        </p:nvSpPr>
        <p:spPr/>
        <p:txBody>
          <a:bodyPr/>
          <a:lstStyle/>
          <a:p>
            <a:r>
              <a:rPr lang="fi-FI"/>
              <a:t>Lentoliikennekriittisten elinkeinojen esiintyvyyden tarkastelu: Matkailun yöpymiset</a:t>
            </a:r>
          </a:p>
        </p:txBody>
      </p:sp>
      <p:sp>
        <p:nvSpPr>
          <p:cNvPr id="3" name="Content Placeholder 2">
            <a:extLst>
              <a:ext uri="{FF2B5EF4-FFF2-40B4-BE49-F238E27FC236}">
                <a16:creationId xmlns:a16="http://schemas.microsoft.com/office/drawing/2014/main" id="{6E17B891-D920-4A69-96EE-1E266C968D26}"/>
              </a:ext>
            </a:extLst>
          </p:cNvPr>
          <p:cNvSpPr>
            <a:spLocks noGrp="1"/>
          </p:cNvSpPr>
          <p:nvPr>
            <p:ph sz="half" idx="1"/>
          </p:nvPr>
        </p:nvSpPr>
        <p:spPr/>
        <p:txBody>
          <a:bodyPr/>
          <a:lstStyle/>
          <a:p>
            <a:r>
              <a:rPr lang="fi-FI" sz="1600" dirty="0"/>
              <a:t>Kainuussa on väkilukuun suhteutettuna moninkertainen määrä yöpymisiä Suomen keskimääräiseen yöpymismäärään verrattuna. Yöpymisistä yli 90 % on kotimaisia yöpymisiä.</a:t>
            </a:r>
          </a:p>
          <a:p>
            <a:pPr lvl="1"/>
            <a:r>
              <a:rPr lang="fi-FI" sz="1400" dirty="0"/>
              <a:t>Muista maakunnista ainoastaan Lapissa on Kainuuta enemmän yöpymisiä väkilukuun suhteutettuna.</a:t>
            </a:r>
          </a:p>
          <a:p>
            <a:pPr lvl="1"/>
            <a:r>
              <a:rPr lang="fi-FI" sz="1400" dirty="0"/>
              <a:t>Absoluuttisesti eniten yöpymisiä on Uudellamaalla, sen jälkeen Lapissa.</a:t>
            </a:r>
          </a:p>
          <a:p>
            <a:r>
              <a:rPr lang="fi-FI" sz="1600" dirty="0"/>
              <a:t>Etelä-Savossa yöpymisiä on hieman maan keskiarvoa enemmän, muilla alueilla vähemmän.</a:t>
            </a:r>
          </a:p>
          <a:p>
            <a:endParaRPr lang="fi-FI" sz="1600" dirty="0"/>
          </a:p>
          <a:p>
            <a:endParaRPr lang="fi-FI" sz="1600" dirty="0"/>
          </a:p>
        </p:txBody>
      </p:sp>
      <p:sp>
        <p:nvSpPr>
          <p:cNvPr id="7" name="Slide Number Placeholder 6">
            <a:extLst>
              <a:ext uri="{FF2B5EF4-FFF2-40B4-BE49-F238E27FC236}">
                <a16:creationId xmlns:a16="http://schemas.microsoft.com/office/drawing/2014/main" id="{E4DFC857-6279-4115-BD15-7E67FFF37FAD}"/>
              </a:ext>
            </a:extLst>
          </p:cNvPr>
          <p:cNvSpPr>
            <a:spLocks noGrp="1"/>
          </p:cNvSpPr>
          <p:nvPr>
            <p:ph type="sldNum" sz="quarter" idx="12"/>
          </p:nvPr>
        </p:nvSpPr>
        <p:spPr/>
        <p:txBody>
          <a:bodyPr/>
          <a:lstStyle/>
          <a:p>
            <a:fld id="{E97DE6E4-DC77-456C-872A-552B509F49AF}" type="slidenum">
              <a:rPr lang="fi-FI" smtClean="0"/>
              <a:t>35</a:t>
            </a:fld>
            <a:endParaRPr lang="fi-FI"/>
          </a:p>
        </p:txBody>
      </p:sp>
      <p:graphicFrame>
        <p:nvGraphicFramePr>
          <p:cNvPr id="10" name="Chart 9">
            <a:extLst>
              <a:ext uri="{FF2B5EF4-FFF2-40B4-BE49-F238E27FC236}">
                <a16:creationId xmlns:a16="http://schemas.microsoft.com/office/drawing/2014/main" id="{33783DCB-939D-4ED3-9FC3-42945B51074A}"/>
              </a:ext>
            </a:extLst>
          </p:cNvPr>
          <p:cNvGraphicFramePr>
            <a:graphicFrameLocks/>
          </p:cNvGraphicFramePr>
          <p:nvPr>
            <p:extLst>
              <p:ext uri="{D42A27DB-BD31-4B8C-83A1-F6EECF244321}">
                <p14:modId xmlns:p14="http://schemas.microsoft.com/office/powerpoint/2010/main" val="2330716345"/>
              </p:ext>
            </p:extLst>
          </p:nvPr>
        </p:nvGraphicFramePr>
        <p:xfrm>
          <a:off x="6096000" y="1914833"/>
          <a:ext cx="5550000" cy="3844704"/>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a:extLst>
              <a:ext uri="{FF2B5EF4-FFF2-40B4-BE49-F238E27FC236}">
                <a16:creationId xmlns:a16="http://schemas.microsoft.com/office/drawing/2014/main" id="{72610B41-D548-4D32-B760-F6C057F35765}"/>
              </a:ext>
            </a:extLst>
          </p:cNvPr>
          <p:cNvCxnSpPr>
            <a:cxnSpLocks/>
          </p:cNvCxnSpPr>
          <p:nvPr/>
        </p:nvCxnSpPr>
        <p:spPr>
          <a:xfrm>
            <a:off x="6749440" y="4009899"/>
            <a:ext cx="4764911" cy="0"/>
          </a:xfrm>
          <a:prstGeom prst="line">
            <a:avLst/>
          </a:prstGeom>
          <a:ln/>
        </p:spPr>
        <p:style>
          <a:lnRef idx="3">
            <a:schemeClr val="accent4"/>
          </a:lnRef>
          <a:fillRef idx="0">
            <a:schemeClr val="accent4"/>
          </a:fillRef>
          <a:effectRef idx="2">
            <a:schemeClr val="accent4"/>
          </a:effectRef>
          <a:fontRef idx="minor">
            <a:schemeClr val="tx1"/>
          </a:fontRef>
        </p:style>
      </p:cxnSp>
      <p:sp>
        <p:nvSpPr>
          <p:cNvPr id="8" name="TextBox 7">
            <a:extLst>
              <a:ext uri="{FF2B5EF4-FFF2-40B4-BE49-F238E27FC236}">
                <a16:creationId xmlns:a16="http://schemas.microsoft.com/office/drawing/2014/main" id="{857D59FF-5BBC-4FA0-8C01-F102363F2F74}"/>
              </a:ext>
            </a:extLst>
          </p:cNvPr>
          <p:cNvSpPr txBox="1"/>
          <p:nvPr/>
        </p:nvSpPr>
        <p:spPr>
          <a:xfrm>
            <a:off x="6096001" y="5815113"/>
            <a:ext cx="5029199"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15. </a:t>
            </a:r>
            <a:r>
              <a:rPr kumimoji="0" lang="fi-FI" sz="1100" i="0" u="none" strike="noStrike" kern="1200" cap="none" spc="0" normalizeH="0" baseline="0" noProof="0">
                <a:ln>
                  <a:noFill/>
                </a:ln>
                <a:solidFill>
                  <a:prstClr val="black"/>
                </a:solidFill>
                <a:effectLst/>
                <a:uLnTx/>
                <a:uFillTx/>
                <a:latin typeface="Verdana"/>
                <a:ea typeface="+mn-ea"/>
                <a:cs typeface="+mn-cs"/>
              </a:rPr>
              <a:t>Yöpymiset alueiden väkilukuun suhteutettuna (2019). Lähde: Tilastokeskus.</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248818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2B7C-8B70-43F1-B413-F2B1E582C658}"/>
              </a:ext>
            </a:extLst>
          </p:cNvPr>
          <p:cNvSpPr>
            <a:spLocks noGrp="1"/>
          </p:cNvSpPr>
          <p:nvPr>
            <p:ph type="title"/>
          </p:nvPr>
        </p:nvSpPr>
        <p:spPr/>
        <p:txBody>
          <a:bodyPr/>
          <a:lstStyle/>
          <a:p>
            <a:r>
              <a:rPr lang="fi-FI" i="1"/>
              <a:t>Yhteenveto</a:t>
            </a:r>
            <a:r>
              <a:rPr lang="fi-FI"/>
              <a:t>: Lentoliikennekriittisten elinkeinojen esiintyvyys tarkastelualueella</a:t>
            </a:r>
          </a:p>
        </p:txBody>
      </p:sp>
      <p:sp>
        <p:nvSpPr>
          <p:cNvPr id="8" name="Content Placeholder 7">
            <a:extLst>
              <a:ext uri="{FF2B5EF4-FFF2-40B4-BE49-F238E27FC236}">
                <a16:creationId xmlns:a16="http://schemas.microsoft.com/office/drawing/2014/main" id="{E6EF1376-2443-4E5F-AAED-AEE5344748C2}"/>
              </a:ext>
            </a:extLst>
          </p:cNvPr>
          <p:cNvSpPr>
            <a:spLocks noGrp="1"/>
          </p:cNvSpPr>
          <p:nvPr>
            <p:ph idx="1"/>
          </p:nvPr>
        </p:nvSpPr>
        <p:spPr>
          <a:xfrm>
            <a:off x="611999" y="1908000"/>
            <a:ext cx="6966826" cy="4266000"/>
          </a:xfrm>
        </p:spPr>
        <p:txBody>
          <a:bodyPr/>
          <a:lstStyle/>
          <a:p>
            <a:r>
              <a:rPr lang="fi-FI" sz="1800"/>
              <a:t>Bruttokansantuotteen osalta korostuu Kemi-Tornion alue, joka ainoana tarkasteltavista alueista ylittää maan keskiarvon.</a:t>
            </a:r>
          </a:p>
          <a:p>
            <a:r>
              <a:rPr lang="fi-FI" sz="1800"/>
              <a:t>Viennin osalta tilastoissa korostuvat erityisesti Kokkola-Pietarsaaren ja Kemi-Tornion alueet, jotka ovat molemmat väkilukuun suhteutettuna hyvin vientivetoisia alueita.</a:t>
            </a:r>
          </a:p>
          <a:p>
            <a:r>
              <a:rPr lang="fi-FI" sz="1800"/>
              <a:t>Alueille tehdyissä investoinneissa korostuvat Jyväskylän,  Joensuun ja Kokkola-Pietarsaaren alueet.</a:t>
            </a:r>
          </a:p>
          <a:p>
            <a:r>
              <a:rPr lang="fi-FI" sz="1800"/>
              <a:t>Yhteisöveron maksussa Kokkola-Pietarsaaren seutu sekä Savonlinnan seutu korostuvat.</a:t>
            </a:r>
          </a:p>
          <a:p>
            <a:r>
              <a:rPr lang="fi-FI" sz="1800"/>
              <a:t>Matkailun yöpymisten osalta korostuu Kainuun maakunta.</a:t>
            </a:r>
          </a:p>
          <a:p>
            <a:r>
              <a:rPr lang="fi-FI" sz="1800"/>
              <a:t>Alueiden tarpeet ja toiminnalliset vahvuudet vaihtelevat.</a:t>
            </a:r>
          </a:p>
        </p:txBody>
      </p:sp>
      <p:sp>
        <p:nvSpPr>
          <p:cNvPr id="7" name="Slide Number Placeholder 6">
            <a:extLst>
              <a:ext uri="{FF2B5EF4-FFF2-40B4-BE49-F238E27FC236}">
                <a16:creationId xmlns:a16="http://schemas.microsoft.com/office/drawing/2014/main" id="{5B9A3B44-03E7-43E7-979F-3D3539F3F3D4}"/>
              </a:ext>
            </a:extLst>
          </p:cNvPr>
          <p:cNvSpPr>
            <a:spLocks noGrp="1"/>
          </p:cNvSpPr>
          <p:nvPr>
            <p:ph type="sldNum" sz="quarter" idx="12"/>
          </p:nvPr>
        </p:nvSpPr>
        <p:spPr/>
        <p:txBody>
          <a:bodyPr/>
          <a:lstStyle/>
          <a:p>
            <a:fld id="{E97DE6E4-DC77-456C-872A-552B509F49AF}" type="slidenum">
              <a:rPr lang="fi-FI" smtClean="0"/>
              <a:t>36</a:t>
            </a:fld>
            <a:endParaRPr lang="fi-FI"/>
          </a:p>
        </p:txBody>
      </p:sp>
      <p:sp>
        <p:nvSpPr>
          <p:cNvPr id="3" name="Rectangle 2">
            <a:extLst>
              <a:ext uri="{FF2B5EF4-FFF2-40B4-BE49-F238E27FC236}">
                <a16:creationId xmlns:a16="http://schemas.microsoft.com/office/drawing/2014/main" id="{ECD59642-8B90-4088-8768-7613023E269E}"/>
              </a:ext>
            </a:extLst>
          </p:cNvPr>
          <p:cNvSpPr/>
          <p:nvPr/>
        </p:nvSpPr>
        <p:spPr>
          <a:xfrm>
            <a:off x="7578825" y="1824572"/>
            <a:ext cx="4279799" cy="417617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216000" rIns="216000" rtlCol="0" anchor="ctr"/>
          <a:lstStyle/>
          <a:p>
            <a:pPr>
              <a:spcBef>
                <a:spcPts val="1200"/>
              </a:spcBef>
            </a:pPr>
            <a:r>
              <a:rPr lang="fi-FI" sz="1600" b="1" dirty="0">
                <a:solidFill>
                  <a:schemeClr val="bg1"/>
                </a:solidFill>
                <a:latin typeface="+mj-lt"/>
              </a:rPr>
              <a:t>Mitä tarkoitetaan lentoliikenne-kriittisten elinkeinojen esiintyvyydellä?</a:t>
            </a:r>
          </a:p>
          <a:p>
            <a:pPr marL="285750" indent="-285750">
              <a:spcBef>
                <a:spcPts val="1200"/>
              </a:spcBef>
              <a:buFont typeface="Arial" panose="020B0604020202020204" pitchFamily="34" charset="0"/>
              <a:buChar char="•"/>
            </a:pPr>
            <a:r>
              <a:rPr lang="fi-FI" sz="1400" dirty="0">
                <a:solidFill>
                  <a:schemeClr val="bg1"/>
                </a:solidFill>
                <a:latin typeface="+mj-lt"/>
              </a:rPr>
              <a:t>Esiintyvyyden avulla on pyritty tarkastelemaan, kuinka paljon koko Suomen lentoliikennekriittisistä elinkeinoista sijaitsee tarkasteltavalla alueella. Indikaattoreita (bkt, vienti, investoinnit, yhteisövero, matkailun yöpymiset) on tarkasteltu sekä absoluuttisina lukuina että alueiden väestömäärään suhteutettuna.</a:t>
            </a:r>
          </a:p>
          <a:p>
            <a:pPr marL="285750" indent="-285750">
              <a:spcBef>
                <a:spcPts val="1200"/>
              </a:spcBef>
              <a:buFont typeface="Arial" panose="020B0604020202020204" pitchFamily="34" charset="0"/>
              <a:buChar char="•"/>
            </a:pPr>
            <a:r>
              <a:rPr lang="fi-FI" sz="1400" dirty="0">
                <a:solidFill>
                  <a:schemeClr val="bg1"/>
                </a:solidFill>
                <a:latin typeface="+mj-lt"/>
              </a:rPr>
              <a:t>Esiintyvyys kuvaa ennen kaikkea kyseisten alueiden lentoliikennekriittisten elinkeinojen merkitystä koko Suomelle.</a:t>
            </a:r>
          </a:p>
        </p:txBody>
      </p:sp>
    </p:spTree>
    <p:extLst>
      <p:ext uri="{BB962C8B-B14F-4D97-AF65-F5344CB8AC3E}">
        <p14:creationId xmlns:p14="http://schemas.microsoft.com/office/powerpoint/2010/main" val="1543968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EA6F-A5D9-422E-BC6C-C8102A026111}"/>
              </a:ext>
            </a:extLst>
          </p:cNvPr>
          <p:cNvSpPr>
            <a:spLocks noGrp="1"/>
          </p:cNvSpPr>
          <p:nvPr>
            <p:ph type="title"/>
          </p:nvPr>
        </p:nvSpPr>
        <p:spPr/>
        <p:txBody>
          <a:bodyPr/>
          <a:lstStyle/>
          <a:p>
            <a:r>
              <a:rPr lang="fi-FI"/>
              <a:t>Lentoliikennekriittisten elinkeinojen merkittävyyden tarkastelu: Henkilöstömäärä</a:t>
            </a:r>
          </a:p>
        </p:txBody>
      </p:sp>
      <p:sp>
        <p:nvSpPr>
          <p:cNvPr id="8" name="Content Placeholder 7">
            <a:extLst>
              <a:ext uri="{FF2B5EF4-FFF2-40B4-BE49-F238E27FC236}">
                <a16:creationId xmlns:a16="http://schemas.microsoft.com/office/drawing/2014/main" id="{71FC598C-EB4F-41CD-B75F-39AB674528B2}"/>
              </a:ext>
            </a:extLst>
          </p:cNvPr>
          <p:cNvSpPr>
            <a:spLocks noGrp="1"/>
          </p:cNvSpPr>
          <p:nvPr>
            <p:ph idx="1"/>
          </p:nvPr>
        </p:nvSpPr>
        <p:spPr>
          <a:xfrm>
            <a:off x="611997" y="1908000"/>
            <a:ext cx="4479195" cy="4266000"/>
          </a:xfrm>
        </p:spPr>
        <p:txBody>
          <a:bodyPr/>
          <a:lstStyle/>
          <a:p>
            <a:r>
              <a:rPr lang="fi-FI" sz="1600" dirty="0"/>
              <a:t>Maakuntien yritysten toimipaikkojen henkilöstön jakautumisessa eri toimialoille korostuu kaikissa maakunnissa tukku- ja vähittäiskauppa.</a:t>
            </a:r>
          </a:p>
          <a:p>
            <a:r>
              <a:rPr lang="fi-FI" sz="1600" dirty="0"/>
              <a:t>Lentoliikennekriittisimmistä toimialoista teollisuus ja kaivostoiminta korostuu erityisesti Pohjois-Karjalassa, Keski-Pohjanmaalla, Etelä-Savossa ja Keski-Suomessa. Kainuussa ja Lapissa teollisuuden ja kaivostoiminnan työpaikkojen osuus on Suomen keskiarvoa. Kemi-Tornion alueella teollisuus korostuu huomattavasti muuta Lappia enemmän. Kainuussa kaivosteollisuus on huomattavasti maan keskiarvoa suurempaa.</a:t>
            </a:r>
          </a:p>
        </p:txBody>
      </p:sp>
      <p:sp>
        <p:nvSpPr>
          <p:cNvPr id="7" name="Slide Number Placeholder 6">
            <a:extLst>
              <a:ext uri="{FF2B5EF4-FFF2-40B4-BE49-F238E27FC236}">
                <a16:creationId xmlns:a16="http://schemas.microsoft.com/office/drawing/2014/main" id="{014F5C19-B9FA-45C0-A8A1-D2F5064BDF43}"/>
              </a:ext>
            </a:extLst>
          </p:cNvPr>
          <p:cNvSpPr>
            <a:spLocks noGrp="1"/>
          </p:cNvSpPr>
          <p:nvPr>
            <p:ph type="sldNum" sz="quarter" idx="12"/>
          </p:nvPr>
        </p:nvSpPr>
        <p:spPr/>
        <p:txBody>
          <a:bodyPr/>
          <a:lstStyle/>
          <a:p>
            <a:fld id="{E97DE6E4-DC77-456C-872A-552B509F49AF}" type="slidenum">
              <a:rPr lang="fi-FI" smtClean="0"/>
              <a:t>37</a:t>
            </a:fld>
            <a:endParaRPr lang="fi-FI"/>
          </a:p>
        </p:txBody>
      </p:sp>
      <p:graphicFrame>
        <p:nvGraphicFramePr>
          <p:cNvPr id="10" name="Chart 9">
            <a:extLst>
              <a:ext uri="{FF2B5EF4-FFF2-40B4-BE49-F238E27FC236}">
                <a16:creationId xmlns:a16="http://schemas.microsoft.com/office/drawing/2014/main" id="{D3212E4A-BC3A-49C2-9502-8E96E832D682}"/>
              </a:ext>
            </a:extLst>
          </p:cNvPr>
          <p:cNvGraphicFramePr>
            <a:graphicFrameLocks/>
          </p:cNvGraphicFramePr>
          <p:nvPr>
            <p:extLst>
              <p:ext uri="{D42A27DB-BD31-4B8C-83A1-F6EECF244321}">
                <p14:modId xmlns:p14="http://schemas.microsoft.com/office/powerpoint/2010/main" val="419206054"/>
              </p:ext>
            </p:extLst>
          </p:nvPr>
        </p:nvGraphicFramePr>
        <p:xfrm>
          <a:off x="4733925" y="1553040"/>
          <a:ext cx="7539824" cy="48823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F2D0EDD-EA08-443B-813D-42943B685C7E}"/>
              </a:ext>
            </a:extLst>
          </p:cNvPr>
          <p:cNvSpPr txBox="1"/>
          <p:nvPr/>
        </p:nvSpPr>
        <p:spPr>
          <a:xfrm>
            <a:off x="5091192" y="6473496"/>
            <a:ext cx="6212808"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16. </a:t>
            </a:r>
            <a:r>
              <a:rPr kumimoji="0" lang="fi-FI" sz="1100" i="0" u="none" strike="noStrike" kern="1200" cap="none" spc="0" normalizeH="0" baseline="0" noProof="0">
                <a:ln>
                  <a:noFill/>
                </a:ln>
                <a:solidFill>
                  <a:prstClr val="black"/>
                </a:solidFill>
                <a:effectLst/>
                <a:uLnTx/>
                <a:uFillTx/>
                <a:latin typeface="Verdana"/>
                <a:ea typeface="+mn-ea"/>
                <a:cs typeface="+mn-cs"/>
              </a:rPr>
              <a:t>Yritysten toimipaikkojen henkilöstö toimialoittain. Lähde: Tilastokeskus.</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43752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EA6F-A5D9-422E-BC6C-C8102A026111}"/>
              </a:ext>
            </a:extLst>
          </p:cNvPr>
          <p:cNvSpPr>
            <a:spLocks noGrp="1"/>
          </p:cNvSpPr>
          <p:nvPr>
            <p:ph type="title"/>
          </p:nvPr>
        </p:nvSpPr>
        <p:spPr/>
        <p:txBody>
          <a:bodyPr/>
          <a:lstStyle/>
          <a:p>
            <a:r>
              <a:rPr lang="fi-FI"/>
              <a:t>Lentoliikennekriittisten elinkeinojen merkittävyyden tarkastelu: Liikevaihto</a:t>
            </a:r>
          </a:p>
        </p:txBody>
      </p:sp>
      <p:sp>
        <p:nvSpPr>
          <p:cNvPr id="8" name="Content Placeholder 7">
            <a:extLst>
              <a:ext uri="{FF2B5EF4-FFF2-40B4-BE49-F238E27FC236}">
                <a16:creationId xmlns:a16="http://schemas.microsoft.com/office/drawing/2014/main" id="{71FC598C-EB4F-41CD-B75F-39AB674528B2}"/>
              </a:ext>
            </a:extLst>
          </p:cNvPr>
          <p:cNvSpPr>
            <a:spLocks noGrp="1"/>
          </p:cNvSpPr>
          <p:nvPr>
            <p:ph idx="1"/>
          </p:nvPr>
        </p:nvSpPr>
        <p:spPr>
          <a:xfrm>
            <a:off x="611999" y="1908000"/>
            <a:ext cx="4386203" cy="4266000"/>
          </a:xfrm>
        </p:spPr>
        <p:txBody>
          <a:bodyPr/>
          <a:lstStyle/>
          <a:p>
            <a:r>
              <a:rPr lang="fi-FI" sz="1600"/>
              <a:t>Myös liikevaihtojen tarkastelussa korostuvat tukku- ja vähittäiskauppa, pois lukien Lapin maakunta, jossa sen osuus liikevaihdosta on huomattavasti alhaisempi.</a:t>
            </a:r>
          </a:p>
          <a:p>
            <a:r>
              <a:rPr lang="fi-FI" sz="1600"/>
              <a:t>Lentoliikennekriittisistä toimialoista erityisesti Lapissa, Keski-Pohjanmaalla, Pohjois-Karjalassa ja Keski-Suomessa teollisuuden merkitys alueen yritysten liikevaihdosta on merkittävä. Etelä-Savossa ja Kainuussa osuus on hieman pienempi kuin maassa keskimäärin.</a:t>
            </a:r>
          </a:p>
          <a:p>
            <a:endParaRPr lang="fi-FI" sz="1600"/>
          </a:p>
        </p:txBody>
      </p:sp>
      <p:sp>
        <p:nvSpPr>
          <p:cNvPr id="7" name="Slide Number Placeholder 6">
            <a:extLst>
              <a:ext uri="{FF2B5EF4-FFF2-40B4-BE49-F238E27FC236}">
                <a16:creationId xmlns:a16="http://schemas.microsoft.com/office/drawing/2014/main" id="{014F5C19-B9FA-45C0-A8A1-D2F5064BDF43}"/>
              </a:ext>
            </a:extLst>
          </p:cNvPr>
          <p:cNvSpPr>
            <a:spLocks noGrp="1"/>
          </p:cNvSpPr>
          <p:nvPr>
            <p:ph type="sldNum" sz="quarter" idx="12"/>
          </p:nvPr>
        </p:nvSpPr>
        <p:spPr/>
        <p:txBody>
          <a:bodyPr/>
          <a:lstStyle/>
          <a:p>
            <a:fld id="{E97DE6E4-DC77-456C-872A-552B509F49AF}" type="slidenum">
              <a:rPr lang="fi-FI" smtClean="0"/>
              <a:t>38</a:t>
            </a:fld>
            <a:endParaRPr lang="fi-FI"/>
          </a:p>
        </p:txBody>
      </p:sp>
      <p:graphicFrame>
        <p:nvGraphicFramePr>
          <p:cNvPr id="9" name="Chart 8">
            <a:extLst>
              <a:ext uri="{FF2B5EF4-FFF2-40B4-BE49-F238E27FC236}">
                <a16:creationId xmlns:a16="http://schemas.microsoft.com/office/drawing/2014/main" id="{D1383AB1-47FE-4D63-98A6-7E3D62C6A6D4}"/>
              </a:ext>
            </a:extLst>
          </p:cNvPr>
          <p:cNvGraphicFramePr>
            <a:graphicFrameLocks/>
          </p:cNvGraphicFramePr>
          <p:nvPr>
            <p:extLst>
              <p:ext uri="{D42A27DB-BD31-4B8C-83A1-F6EECF244321}">
                <p14:modId xmlns:p14="http://schemas.microsoft.com/office/powerpoint/2010/main" val="367643242"/>
              </p:ext>
            </p:extLst>
          </p:nvPr>
        </p:nvGraphicFramePr>
        <p:xfrm>
          <a:off x="4653600" y="1606800"/>
          <a:ext cx="7538400" cy="4683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46174D2-8A54-4226-BE7F-4C3CE5B9086D}"/>
              </a:ext>
            </a:extLst>
          </p:cNvPr>
          <p:cNvSpPr txBox="1"/>
          <p:nvPr/>
        </p:nvSpPr>
        <p:spPr>
          <a:xfrm>
            <a:off x="4998202" y="6388532"/>
            <a:ext cx="6212808"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17. </a:t>
            </a:r>
            <a:r>
              <a:rPr kumimoji="0" lang="fi-FI" sz="1100" i="0" u="none" strike="noStrike" kern="1200" cap="none" spc="0" normalizeH="0" baseline="0" noProof="0">
                <a:ln>
                  <a:noFill/>
                </a:ln>
                <a:solidFill>
                  <a:prstClr val="black"/>
                </a:solidFill>
                <a:effectLst/>
                <a:uLnTx/>
                <a:uFillTx/>
                <a:latin typeface="Verdana"/>
                <a:ea typeface="+mn-ea"/>
                <a:cs typeface="+mn-cs"/>
              </a:rPr>
              <a:t>Yritysten toimipaikkojen liikevaihdot toimialoittain. Lähde: Tilastokeskus.</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538592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2B7C-8B70-43F1-B413-F2B1E582C658}"/>
              </a:ext>
            </a:extLst>
          </p:cNvPr>
          <p:cNvSpPr>
            <a:spLocks noGrp="1"/>
          </p:cNvSpPr>
          <p:nvPr>
            <p:ph type="title"/>
          </p:nvPr>
        </p:nvSpPr>
        <p:spPr/>
        <p:txBody>
          <a:bodyPr/>
          <a:lstStyle/>
          <a:p>
            <a:r>
              <a:rPr lang="fi-FI" i="1" dirty="0"/>
              <a:t>Yhteenveto</a:t>
            </a:r>
            <a:r>
              <a:rPr lang="fi-FI" dirty="0"/>
              <a:t>: Lentoliikennekriittisten elinkeinojen </a:t>
            </a:r>
            <a:r>
              <a:rPr lang="fi-FI" dirty="0">
                <a:solidFill>
                  <a:schemeClr val="accent2"/>
                </a:solidFill>
              </a:rPr>
              <a:t>merkittävyys tarkastelualueella</a:t>
            </a:r>
          </a:p>
        </p:txBody>
      </p:sp>
      <p:sp>
        <p:nvSpPr>
          <p:cNvPr id="8" name="Content Placeholder 7">
            <a:extLst>
              <a:ext uri="{FF2B5EF4-FFF2-40B4-BE49-F238E27FC236}">
                <a16:creationId xmlns:a16="http://schemas.microsoft.com/office/drawing/2014/main" id="{E6EF1376-2443-4E5F-AAED-AEE5344748C2}"/>
              </a:ext>
            </a:extLst>
          </p:cNvPr>
          <p:cNvSpPr>
            <a:spLocks noGrp="1"/>
          </p:cNvSpPr>
          <p:nvPr>
            <p:ph idx="1"/>
          </p:nvPr>
        </p:nvSpPr>
        <p:spPr>
          <a:xfrm>
            <a:off x="612000" y="1908000"/>
            <a:ext cx="6207900" cy="4266000"/>
          </a:xfrm>
        </p:spPr>
        <p:txBody>
          <a:bodyPr/>
          <a:lstStyle/>
          <a:p>
            <a:r>
              <a:rPr lang="fi-FI" sz="1600" dirty="0"/>
              <a:t>Lentoliikennekriittisiä toimialoja tarkasteltaessa </a:t>
            </a:r>
            <a:r>
              <a:rPr lang="fi-FI" sz="1600" i="1" dirty="0"/>
              <a:t>henkilöstömäärällä</a:t>
            </a:r>
            <a:r>
              <a:rPr lang="fi-FI" sz="1600" dirty="0"/>
              <a:t> mitattuna, nousevat Pohjois-Karjala, Keski-Pohjanmaa, Etelä-Savo ja Keski-Suomi vahvasti esille. </a:t>
            </a:r>
            <a:r>
              <a:rPr lang="fi-FI" sz="1600" i="1" dirty="0"/>
              <a:t>Liikevaihdolla</a:t>
            </a:r>
            <a:r>
              <a:rPr lang="fi-FI" sz="1600" dirty="0"/>
              <a:t> mitattuna Lappi, Keski-Pohjanmaa ja Pohjois-Karjala nousevat vahvasti esille.</a:t>
            </a:r>
          </a:p>
          <a:p>
            <a:r>
              <a:rPr lang="fi-FI" sz="1600" dirty="0"/>
              <a:t>Kaikissa tarkastelluissa maakunnissa lentoliikennekriittisten toimialojen osuus maakunnan yritysten toimipaikkojen henkilöstöstä ja liikevaihdosta oli vähintään samalla tasolla maan keskiarvon kanssa, yksittäisissä tapauksissa korkeintaan muutamia prosenttiyksikköjä alhaisempi. Tämä tarkoittaa sitä, että markkinoiden avautuessa Covid-19-pandemian jälkeen, tarkastelussa olevien alueiden elinkeinot ovat ilman lentoyhteyksiä huonommassa asemassa niihin alueisiin verrattuna, jonne markkinaehtoinen lentoliikenne jatkuu.</a:t>
            </a:r>
          </a:p>
          <a:p>
            <a:pPr lvl="1"/>
            <a:endParaRPr lang="fi-FI" sz="1400" dirty="0"/>
          </a:p>
        </p:txBody>
      </p:sp>
      <p:sp>
        <p:nvSpPr>
          <p:cNvPr id="7" name="Slide Number Placeholder 6">
            <a:extLst>
              <a:ext uri="{FF2B5EF4-FFF2-40B4-BE49-F238E27FC236}">
                <a16:creationId xmlns:a16="http://schemas.microsoft.com/office/drawing/2014/main" id="{5B9A3B44-03E7-43E7-979F-3D3539F3F3D4}"/>
              </a:ext>
            </a:extLst>
          </p:cNvPr>
          <p:cNvSpPr>
            <a:spLocks noGrp="1"/>
          </p:cNvSpPr>
          <p:nvPr>
            <p:ph type="sldNum" sz="quarter" idx="12"/>
          </p:nvPr>
        </p:nvSpPr>
        <p:spPr/>
        <p:txBody>
          <a:bodyPr/>
          <a:lstStyle/>
          <a:p>
            <a:fld id="{E97DE6E4-DC77-456C-872A-552B509F49AF}" type="slidenum">
              <a:rPr lang="fi-FI" smtClean="0"/>
              <a:t>39</a:t>
            </a:fld>
            <a:endParaRPr lang="fi-FI"/>
          </a:p>
        </p:txBody>
      </p:sp>
      <p:sp>
        <p:nvSpPr>
          <p:cNvPr id="9" name="Rectangle 8">
            <a:extLst>
              <a:ext uri="{FF2B5EF4-FFF2-40B4-BE49-F238E27FC236}">
                <a16:creationId xmlns:a16="http://schemas.microsoft.com/office/drawing/2014/main" id="{D0132ECC-52A0-47C5-8B7D-A91661AA5AEA}"/>
              </a:ext>
            </a:extLst>
          </p:cNvPr>
          <p:cNvSpPr/>
          <p:nvPr/>
        </p:nvSpPr>
        <p:spPr>
          <a:xfrm>
            <a:off x="7578825" y="1824572"/>
            <a:ext cx="4279799" cy="417617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lIns="216000" rIns="216000" rtlCol="0" anchor="ctr"/>
          <a:lstStyle/>
          <a:p>
            <a:pPr>
              <a:spcBef>
                <a:spcPts val="1200"/>
              </a:spcBef>
            </a:pPr>
            <a:r>
              <a:rPr lang="fi-FI" sz="1600" b="1" dirty="0">
                <a:solidFill>
                  <a:schemeClr val="bg1"/>
                </a:solidFill>
                <a:latin typeface="+mj-lt"/>
              </a:rPr>
              <a:t>Mitä tarkoitetaan lentoliikenne-kriittisten elinkeinojen merkittävyydellä?</a:t>
            </a:r>
          </a:p>
          <a:p>
            <a:pPr marL="285750" indent="-285750">
              <a:spcBef>
                <a:spcPts val="1200"/>
              </a:spcBef>
              <a:buFont typeface="Arial" panose="020B0604020202020204" pitchFamily="34" charset="0"/>
              <a:buChar char="•"/>
            </a:pPr>
            <a:r>
              <a:rPr lang="fi-FI" sz="1400" dirty="0">
                <a:solidFill>
                  <a:schemeClr val="bg1"/>
                </a:solidFill>
                <a:latin typeface="+mj-lt"/>
              </a:rPr>
              <a:t>Merkittävyyden avulla on pyritty tarkastelemaan, kuinka suuren osan lentoliikennekriittiset toimialat muodostavat kunkin alueen elinkeinoista. Tarkastelussa on suhteutettu alueiden toimialajakauma ja arvioitu lentoliikennekriittisten toimialojen osuutta siitä.</a:t>
            </a:r>
          </a:p>
          <a:p>
            <a:pPr marL="285750" indent="-285750">
              <a:spcBef>
                <a:spcPts val="1200"/>
              </a:spcBef>
              <a:buFont typeface="Arial" panose="020B0604020202020204" pitchFamily="34" charset="0"/>
              <a:buChar char="•"/>
            </a:pPr>
            <a:r>
              <a:rPr lang="fi-FI" sz="1400" dirty="0">
                <a:solidFill>
                  <a:schemeClr val="bg1"/>
                </a:solidFill>
                <a:latin typeface="+mj-lt"/>
              </a:rPr>
              <a:t>Merkittävyys kuvaa ennen kaikkea lentoliikennekriittisten elinkeinojen merkitystä tarkasteltavalle alueelle.</a:t>
            </a:r>
          </a:p>
        </p:txBody>
      </p:sp>
    </p:spTree>
    <p:extLst>
      <p:ext uri="{BB962C8B-B14F-4D97-AF65-F5344CB8AC3E}">
        <p14:creationId xmlns:p14="http://schemas.microsoft.com/office/powerpoint/2010/main" val="216465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C242-893B-4662-B366-367BEB18D5BA}"/>
              </a:ext>
            </a:extLst>
          </p:cNvPr>
          <p:cNvSpPr>
            <a:spLocks noGrp="1"/>
          </p:cNvSpPr>
          <p:nvPr>
            <p:ph type="title"/>
          </p:nvPr>
        </p:nvSpPr>
        <p:spPr/>
        <p:txBody>
          <a:bodyPr/>
          <a:lstStyle/>
          <a:p>
            <a:r>
              <a:rPr lang="fi-FI"/>
              <a:t>Selvityksen taustalla Covid-19-pandemian vaikutukset kotimaan lentoliikenteen kysyntään</a:t>
            </a:r>
          </a:p>
        </p:txBody>
      </p:sp>
      <p:sp>
        <p:nvSpPr>
          <p:cNvPr id="3" name="Content Placeholder 2">
            <a:extLst>
              <a:ext uri="{FF2B5EF4-FFF2-40B4-BE49-F238E27FC236}">
                <a16:creationId xmlns:a16="http://schemas.microsoft.com/office/drawing/2014/main" id="{D590FDEA-0EE6-4FE2-94E5-47888896572F}"/>
              </a:ext>
            </a:extLst>
          </p:cNvPr>
          <p:cNvSpPr>
            <a:spLocks noGrp="1"/>
          </p:cNvSpPr>
          <p:nvPr>
            <p:ph idx="1"/>
          </p:nvPr>
        </p:nvSpPr>
        <p:spPr>
          <a:xfrm>
            <a:off x="612000" y="1720800"/>
            <a:ext cx="10746000" cy="4525200"/>
          </a:xfrm>
        </p:spPr>
        <p:txBody>
          <a:bodyPr/>
          <a:lstStyle/>
          <a:p>
            <a:pPr marL="0" indent="0">
              <a:buNone/>
            </a:pPr>
            <a:r>
              <a:rPr lang="fi-FI" sz="1600" dirty="0"/>
              <a:t>Työn taustalla on markkinaehtoisen lentoliikenteen päättyminen Joensuun, Jyväskylän, Kajaanin, Kemi-Tornion ja Kokkola-Pietarsaaren lentoasemille Helsinki-Vantaan lentoasemalta maaliskuun 2021 lopussa. Ensisijaisena syynä päättymiselle on Covid-19-pandemian vaikutus lentoliikenteen kysyntään sekä lentoyhtiöiden taloudelliseen tilanteeseen. Kotimaan lentoliikennettä Suomessa on operoitu jo keväästä 2020 lähtien normaalia huomattavasti alhaisemmilla vuoromäärillä. </a:t>
            </a:r>
          </a:p>
          <a:p>
            <a:pPr marL="0" indent="0">
              <a:buNone/>
            </a:pPr>
            <a:r>
              <a:rPr lang="fi-FI" sz="1600" dirty="0"/>
              <a:t>Suomen maakuntien kansainvälinen saavutettavuus nojaa vahvasti kauttakulkuliikenteeseen Helsinki-Vantaan kautta. Kotimaan sisäiset lentoyhteydet palvelevatkin kotimaan runkoliikenneyhteyksien lisäksi kansainvälistä matkustusta, mikä on erityisesti kansainvälisille yrityksille elinehto. </a:t>
            </a:r>
          </a:p>
          <a:p>
            <a:pPr marL="0" indent="0">
              <a:buNone/>
            </a:pPr>
            <a:r>
              <a:rPr lang="fi-FI" sz="1600" dirty="0"/>
              <a:t>Turvatakseen Joensuun, Jyväskylän, Kajaanin, Kemi-Tornion ja Kokkola-Pietarsaaren lentoasemien vaikutusalueiden saavutettavuuden ja elinkeinojen toimintaedellytykset huhtikuusta 2021 vuoden 2021 loppuun asti, hallitus on varannut 11,5 miljoonaa euroa lentoliikenteen ostoihin julkisen palveluvelvoitteen nojalla. Vuoden 2019 matkustajamäärään suhteutettuna tämä on noin 30 € matkustajaa kohti.</a:t>
            </a:r>
          </a:p>
          <a:p>
            <a:pPr marL="0" indent="0">
              <a:buNone/>
            </a:pPr>
            <a:r>
              <a:rPr lang="fi-FI" sz="1600" dirty="0"/>
              <a:t>Tavoitteena on, että vuoden 2021 loppuun mennessä lentoliikenteen kysyntä on palautunut pandemiaa edeltävälle tasolle ja markkinaehtoinen lentoliikenne voi palautua näille kentille vuoden 2022 alusta. Ostoliikenteen tarkoitus on ennen kaikkea auttaa alueita selviytymään poikkeuksellisen kriisivaiheen yli ja mahdollistaa saavutettavuus tilanteessa, jossa kaupalliset toimintaedellytykset ovat hetkellisesti heikentyneet.</a:t>
            </a:r>
          </a:p>
          <a:p>
            <a:pPr marL="0" indent="0">
              <a:buNone/>
            </a:pPr>
            <a:endParaRPr lang="fi-FI" sz="1600" dirty="0"/>
          </a:p>
        </p:txBody>
      </p:sp>
      <p:sp>
        <p:nvSpPr>
          <p:cNvPr id="6" name="Slide Number Placeholder 5">
            <a:extLst>
              <a:ext uri="{FF2B5EF4-FFF2-40B4-BE49-F238E27FC236}">
                <a16:creationId xmlns:a16="http://schemas.microsoft.com/office/drawing/2014/main" id="{7D47B42A-CF23-490F-A606-CFAEC7072184}"/>
              </a:ext>
            </a:extLst>
          </p:cNvPr>
          <p:cNvSpPr>
            <a:spLocks noGrp="1"/>
          </p:cNvSpPr>
          <p:nvPr>
            <p:ph type="sldNum" sz="quarter" idx="12"/>
          </p:nvPr>
        </p:nvSpPr>
        <p:spPr/>
        <p:txBody>
          <a:bodyPr/>
          <a:lstStyle/>
          <a:p>
            <a:fld id="{E97DE6E4-DC77-456C-872A-552B509F49AF}" type="slidenum">
              <a:rPr lang="fi-FI" smtClean="0"/>
              <a:t>4</a:t>
            </a:fld>
            <a:endParaRPr lang="fi-FI"/>
          </a:p>
        </p:txBody>
      </p:sp>
    </p:spTree>
    <p:extLst>
      <p:ext uri="{BB962C8B-B14F-4D97-AF65-F5344CB8AC3E}">
        <p14:creationId xmlns:p14="http://schemas.microsoft.com/office/powerpoint/2010/main" val="178675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53CD-1112-4295-8BFE-ED415B3C9CAE}"/>
              </a:ext>
            </a:extLst>
          </p:cNvPr>
          <p:cNvSpPr>
            <a:spLocks noGrp="1"/>
          </p:cNvSpPr>
          <p:nvPr>
            <p:ph type="title"/>
          </p:nvPr>
        </p:nvSpPr>
        <p:spPr/>
        <p:txBody>
          <a:bodyPr/>
          <a:lstStyle/>
          <a:p>
            <a:r>
              <a:rPr lang="fi-FI" i="1"/>
              <a:t>Yhteenveto</a:t>
            </a:r>
            <a:r>
              <a:rPr lang="fi-FI"/>
              <a:t>: Taloudellisen ja sosiaalisen kehityksen arvioinnin lopputulokset</a:t>
            </a:r>
          </a:p>
        </p:txBody>
      </p:sp>
      <p:sp>
        <p:nvSpPr>
          <p:cNvPr id="3" name="Content Placeholder 2">
            <a:extLst>
              <a:ext uri="{FF2B5EF4-FFF2-40B4-BE49-F238E27FC236}">
                <a16:creationId xmlns:a16="http://schemas.microsoft.com/office/drawing/2014/main" id="{4D1AA98B-9C53-42EA-8F2A-5EB70D0B5D77}"/>
              </a:ext>
            </a:extLst>
          </p:cNvPr>
          <p:cNvSpPr>
            <a:spLocks noGrp="1"/>
          </p:cNvSpPr>
          <p:nvPr>
            <p:ph idx="1"/>
          </p:nvPr>
        </p:nvSpPr>
        <p:spPr/>
        <p:txBody>
          <a:bodyPr/>
          <a:lstStyle/>
          <a:p>
            <a:r>
              <a:rPr lang="fi-FI" sz="1600"/>
              <a:t>Tämän luvun tarkastelujen perusteella voidaan katsoa, että taloudellinen ja sosiaalinen välttämättömyys lentoyhteyksille toteutuu kaikilla tarkasteltavilla alueilla: kaikilla tarkastelualueilla on lentoliikennekriittistä elinkeinotoimintaa, jonka voidaan katsoa olevan Suomen mittakaavassa riittävän merkittävää ja jolla on huomattavaa merkitystä aluetaloudelle.</a:t>
            </a:r>
          </a:p>
          <a:p>
            <a:r>
              <a:rPr lang="fi-FI" sz="1600" i="1"/>
              <a:t>Taloudellisen kehityksen </a:t>
            </a:r>
            <a:r>
              <a:rPr lang="fi-FI" sz="1600"/>
              <a:t>osalta lentoliikennekriittiset toimialat korostuvat erityisesti Kokkola-Pietarsaaren, Kemi-Tornion ja Joensuun lentoasemien vaikutusalueilla sekä jonkin verran Jyväskylän lentoaseman vaikutusalueella. Tarpeita on erityisesti alueen teollisuudella. </a:t>
            </a:r>
          </a:p>
          <a:p>
            <a:pPr lvl="1"/>
            <a:r>
              <a:rPr lang="fi-FI" sz="1400"/>
              <a:t>Kajaanin lentoaseman vaikutusalue korostuu matkailun näkökulmasta, kun tarkastellaan yöpymisiä.</a:t>
            </a:r>
          </a:p>
          <a:p>
            <a:r>
              <a:rPr lang="fi-FI" sz="1600" i="1"/>
              <a:t>Sosiaalisen kehityksen </a:t>
            </a:r>
            <a:r>
              <a:rPr lang="fi-FI" sz="1600"/>
              <a:t>näkökulmasta korostuvat erityisesti Kajaanin, Kemi-Tornion ja Savonlinnan lentoasemien vaikutusalueet hitaiden junayhteyksien takia. Savonlinnaan ei myöskään ole suoraa junayhteyttä. Myös Joensuu korostuu jonkin verran tästä näkökulmasta. </a:t>
            </a:r>
          </a:p>
          <a:p>
            <a:pPr lvl="1"/>
            <a:r>
              <a:rPr lang="fi-FI" sz="1400"/>
              <a:t>Lisäksi Kajaanin osalta esille on noussut myös päivystävän keskussairaalan tarpeet lentoyhteyksille. </a:t>
            </a:r>
          </a:p>
        </p:txBody>
      </p:sp>
      <p:sp>
        <p:nvSpPr>
          <p:cNvPr id="6" name="Slide Number Placeholder 5">
            <a:extLst>
              <a:ext uri="{FF2B5EF4-FFF2-40B4-BE49-F238E27FC236}">
                <a16:creationId xmlns:a16="http://schemas.microsoft.com/office/drawing/2014/main" id="{54EEBDF3-D8A9-4F17-B9E3-90FECCDFCEAD}"/>
              </a:ext>
            </a:extLst>
          </p:cNvPr>
          <p:cNvSpPr>
            <a:spLocks noGrp="1"/>
          </p:cNvSpPr>
          <p:nvPr>
            <p:ph type="sldNum" sz="quarter" idx="12"/>
          </p:nvPr>
        </p:nvSpPr>
        <p:spPr/>
        <p:txBody>
          <a:bodyPr/>
          <a:lstStyle/>
          <a:p>
            <a:fld id="{E97DE6E4-DC77-456C-872A-552B509F49AF}" type="slidenum">
              <a:rPr lang="fi-FI" smtClean="0"/>
              <a:t>40</a:t>
            </a:fld>
            <a:endParaRPr lang="fi-FI"/>
          </a:p>
        </p:txBody>
      </p:sp>
    </p:spTree>
    <p:extLst>
      <p:ext uri="{BB962C8B-B14F-4D97-AF65-F5344CB8AC3E}">
        <p14:creationId xmlns:p14="http://schemas.microsoft.com/office/powerpoint/2010/main" val="540259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a:xfrm>
            <a:off x="3914775" y="2538000"/>
            <a:ext cx="7407225" cy="1800000"/>
          </a:xfrm>
        </p:spPr>
        <p:txBody>
          <a:bodyPr/>
          <a:lstStyle/>
          <a:p>
            <a:r>
              <a:rPr lang="fi-FI"/>
              <a:t>5. Aluekohtaiset yhteenvedot lentoliikennetarpeista</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endParaRPr lang="fi-FI"/>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41</a:t>
            </a:fld>
            <a:endParaRPr lang="fi-FI"/>
          </a:p>
        </p:txBody>
      </p:sp>
    </p:spTree>
    <p:extLst>
      <p:ext uri="{BB962C8B-B14F-4D97-AF65-F5344CB8AC3E}">
        <p14:creationId xmlns:p14="http://schemas.microsoft.com/office/powerpoint/2010/main" val="3237225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89E-25C0-4A69-82C6-E9FC1B4947AA}"/>
              </a:ext>
            </a:extLst>
          </p:cNvPr>
          <p:cNvSpPr>
            <a:spLocks noGrp="1"/>
          </p:cNvSpPr>
          <p:nvPr>
            <p:ph type="title"/>
          </p:nvPr>
        </p:nvSpPr>
        <p:spPr>
          <a:xfrm>
            <a:off x="612000" y="432000"/>
            <a:ext cx="10746000" cy="1108800"/>
          </a:xfrm>
        </p:spPr>
        <p:txBody>
          <a:bodyPr/>
          <a:lstStyle/>
          <a:p>
            <a:r>
              <a:rPr lang="fi-FI" dirty="0"/>
              <a:t>Yhteenveto: Joensuun lentoliikennetarpeet</a:t>
            </a:r>
          </a:p>
        </p:txBody>
      </p:sp>
      <p:sp>
        <p:nvSpPr>
          <p:cNvPr id="6" name="Slide Number Placeholder 5">
            <a:extLst>
              <a:ext uri="{FF2B5EF4-FFF2-40B4-BE49-F238E27FC236}">
                <a16:creationId xmlns:a16="http://schemas.microsoft.com/office/drawing/2014/main" id="{7C201C02-72C0-42E8-A0D3-F98FAE37A3B3}"/>
              </a:ext>
            </a:extLst>
          </p:cNvPr>
          <p:cNvSpPr>
            <a:spLocks noGrp="1"/>
          </p:cNvSpPr>
          <p:nvPr>
            <p:ph type="sldNum" sz="quarter" idx="12"/>
          </p:nvPr>
        </p:nvSpPr>
        <p:spPr/>
        <p:txBody>
          <a:bodyPr/>
          <a:lstStyle/>
          <a:p>
            <a:fld id="{E97DE6E4-DC77-456C-872A-552B509F49AF}" type="slidenum">
              <a:rPr lang="fi-FI" smtClean="0"/>
              <a:t>42</a:t>
            </a:fld>
            <a:endParaRPr lang="fi-FI"/>
          </a:p>
        </p:txBody>
      </p:sp>
      <p:graphicFrame>
        <p:nvGraphicFramePr>
          <p:cNvPr id="7" name="Table 7">
            <a:extLst>
              <a:ext uri="{FF2B5EF4-FFF2-40B4-BE49-F238E27FC236}">
                <a16:creationId xmlns:a16="http://schemas.microsoft.com/office/drawing/2014/main" id="{C04504F6-D169-4A98-8B9F-60DB6EBFFE79}"/>
              </a:ext>
            </a:extLst>
          </p:cNvPr>
          <p:cNvGraphicFramePr>
            <a:graphicFrameLocks noGrp="1"/>
          </p:cNvGraphicFramePr>
          <p:nvPr>
            <p:extLst>
              <p:ext uri="{D42A27DB-BD31-4B8C-83A1-F6EECF244321}">
                <p14:modId xmlns:p14="http://schemas.microsoft.com/office/powerpoint/2010/main" val="980910572"/>
              </p:ext>
            </p:extLst>
          </p:nvPr>
        </p:nvGraphicFramePr>
        <p:xfrm>
          <a:off x="0" y="1152000"/>
          <a:ext cx="12192000" cy="5364480"/>
        </p:xfrm>
        <a:graphic>
          <a:graphicData uri="http://schemas.openxmlformats.org/drawingml/2006/table">
            <a:tbl>
              <a:tblPr firstRow="1" bandRow="1">
                <a:tableStyleId>{5C22544A-7EE6-4342-B048-85BDC9FD1C3A}</a:tableStyleId>
              </a:tblPr>
              <a:tblGrid>
                <a:gridCol w="2041572">
                  <a:extLst>
                    <a:ext uri="{9D8B030D-6E8A-4147-A177-3AD203B41FA5}">
                      <a16:colId xmlns:a16="http://schemas.microsoft.com/office/drawing/2014/main" val="2827325235"/>
                    </a:ext>
                  </a:extLst>
                </a:gridCol>
                <a:gridCol w="5360623">
                  <a:extLst>
                    <a:ext uri="{9D8B030D-6E8A-4147-A177-3AD203B41FA5}">
                      <a16:colId xmlns:a16="http://schemas.microsoft.com/office/drawing/2014/main" val="2371973929"/>
                    </a:ext>
                  </a:extLst>
                </a:gridCol>
                <a:gridCol w="4789805">
                  <a:extLst>
                    <a:ext uri="{9D8B030D-6E8A-4147-A177-3AD203B41FA5}">
                      <a16:colId xmlns:a16="http://schemas.microsoft.com/office/drawing/2014/main" val="2574164068"/>
                    </a:ext>
                  </a:extLst>
                </a:gridCol>
              </a:tblGrid>
              <a:tr h="215213">
                <a:tc>
                  <a:txBody>
                    <a:bodyPr/>
                    <a:lstStyle/>
                    <a:p>
                      <a:endParaRPr lang="fi-FI" sz="1400" dirty="0"/>
                    </a:p>
                  </a:txBody>
                  <a:tcPr/>
                </a:tc>
                <a:tc>
                  <a:txBody>
                    <a:bodyPr/>
                    <a:lstStyle/>
                    <a:p>
                      <a:pPr algn="ctr"/>
                      <a:r>
                        <a:rPr lang="fi-FI" sz="1400" dirty="0"/>
                        <a:t>Kuvaus alueen tarpeista</a:t>
                      </a:r>
                    </a:p>
                  </a:txBody>
                  <a:tcPr/>
                </a:tc>
                <a:tc>
                  <a:txBody>
                    <a:bodyPr/>
                    <a:lstStyle/>
                    <a:p>
                      <a:pPr algn="ctr"/>
                      <a:r>
                        <a:rPr lang="fi-FI" sz="1400" dirty="0"/>
                        <a:t>Arvio oikeatasoisuudesta</a:t>
                      </a:r>
                    </a:p>
                  </a:txBody>
                  <a:tcPr/>
                </a:tc>
                <a:extLst>
                  <a:ext uri="{0D108BD9-81ED-4DB2-BD59-A6C34878D82A}">
                    <a16:rowId xmlns:a16="http://schemas.microsoft.com/office/drawing/2014/main" val="1717892202"/>
                  </a:ext>
                </a:extLst>
              </a:tr>
              <a:tr h="1116537">
                <a:tc>
                  <a:txBody>
                    <a:bodyPr/>
                    <a:lstStyle/>
                    <a:p>
                      <a:r>
                        <a:rPr lang="fi-FI" sz="1400" i="1"/>
                        <a:t>Liikematkustuksen tarpeet (kansainvälinen ja kotimainen)</a:t>
                      </a:r>
                    </a:p>
                  </a:txBody>
                  <a:tcPr/>
                </a:tc>
                <a:tc>
                  <a:txBody>
                    <a:bodyPr/>
                    <a:lstStyle/>
                    <a:p>
                      <a:r>
                        <a:rPr lang="fi-FI" sz="1400" dirty="0"/>
                        <a:t>Lentoliikenteen kokonaiskysyntä on ollut viime vuosina lievästi kasvavaa (n. 10 000 lentomatkaa /kk). Kansainvälinen liikenne on keskittynyt huhti-toukokuulle ja syys-lokakuulle. Reitille kansainvälisten jatkolentojen merkitys on suuri, yli 50 %. </a:t>
                      </a:r>
                    </a:p>
                  </a:txBody>
                  <a:tcPr/>
                </a:tc>
                <a:tc>
                  <a:txBody>
                    <a:bodyPr/>
                    <a:lstStyle/>
                    <a:p>
                      <a:r>
                        <a:rPr lang="fi-FI" sz="1400" dirty="0"/>
                        <a:t>Tarve lentoliikenteelle on päivittäistä: Varhainen aamuvuoro kansainvälisen aallon tavoittamiseksi kriittinen, tämän lisäksi junaliikenteen puutteita korvaavalle aamupäivälennolle on tarvetta.  Paluu Helsingistä alkuillasta palvelee päivittäisasiointia ja kansainvälisiltä lennoilta Helsinki-Vantaan kautta palaavia. </a:t>
                      </a:r>
                    </a:p>
                  </a:txBody>
                  <a:tcPr/>
                </a:tc>
                <a:extLst>
                  <a:ext uri="{0D108BD9-81ED-4DB2-BD59-A6C34878D82A}">
                    <a16:rowId xmlns:a16="http://schemas.microsoft.com/office/drawing/2014/main" val="136472719"/>
                  </a:ext>
                </a:extLst>
              </a:tr>
              <a:tr h="1133576">
                <a:tc>
                  <a:txBody>
                    <a:bodyPr/>
                    <a:lstStyle/>
                    <a:p>
                      <a:r>
                        <a:rPr lang="fi-FI" sz="1400" i="1"/>
                        <a:t>Kansainvälisen matkailun tarpeet</a:t>
                      </a:r>
                    </a:p>
                  </a:txBody>
                  <a:tcPr/>
                </a:tc>
                <a:tc>
                  <a:txBody>
                    <a:bodyPr/>
                    <a:lstStyle/>
                    <a:p>
                      <a:r>
                        <a:rPr lang="fi-FI" sz="1400" dirty="0"/>
                        <a:t>Kansainvälinen liikenne on keskittynyt huhti-toukokuuhun ja syys-lokakuuhun (12 000 lentomatkaa), joka vastaa noin 85 prosenttia koko vuoden kansainvälisistä matkoista. Kansainvälistä matkailua alueella on erityisesti Kolin alueeseen ja tapahtumien aikana (erityisesti ampumahiihdon World Cup)</a:t>
                      </a:r>
                    </a:p>
                  </a:txBody>
                  <a:tcPr/>
                </a:tc>
                <a:tc>
                  <a:txBody>
                    <a:bodyPr/>
                    <a:lstStyle/>
                    <a:p>
                      <a:r>
                        <a:rPr lang="fi-FI" sz="1400" dirty="0"/>
                        <a:t>Muutama viikkovuoro, jotka kytkeytyvät Helsinki-Vantaan kansainvälisiin aaltoihin.</a:t>
                      </a:r>
                    </a:p>
                    <a:p>
                      <a:r>
                        <a:rPr lang="fi-FI" sz="1400" dirty="0"/>
                        <a:t>Tapahtumat ja kansainvälinen toiminta (esim. ampumahiihdon ympärillä)  edellyttää myös tarkkaa päivien suunnittelua. Urheilutapahtumat ja vilkas matkustajaliikenne edellyttää myös ruumakapasiteettia. </a:t>
                      </a:r>
                    </a:p>
                  </a:txBody>
                  <a:tcPr/>
                </a:tc>
                <a:extLst>
                  <a:ext uri="{0D108BD9-81ED-4DB2-BD59-A6C34878D82A}">
                    <a16:rowId xmlns:a16="http://schemas.microsoft.com/office/drawing/2014/main" val="910127036"/>
                  </a:ext>
                </a:extLst>
              </a:tr>
              <a:tr h="825521">
                <a:tc>
                  <a:txBody>
                    <a:bodyPr/>
                    <a:lstStyle/>
                    <a:p>
                      <a:r>
                        <a:rPr lang="fi-FI" sz="1400" i="1"/>
                        <a:t>Pitkän matkan runkoliikenteen näkökulma</a:t>
                      </a:r>
                    </a:p>
                  </a:txBody>
                  <a:tcPr/>
                </a:tc>
                <a:tc>
                  <a:txBody>
                    <a:bodyPr/>
                    <a:lstStyle/>
                    <a:p>
                      <a:r>
                        <a:rPr lang="fi-FI" sz="1400" dirty="0"/>
                        <a:t>Joensuun lentomatkoista selvitysten mukaan alle 50 % suuntautuu pääkaupunkiseudulle. Lentoliikenteellä on keskeinen osa liikennejärjestelmää myös Joensuu-Helsinki </a:t>
                      </a:r>
                      <a:r>
                        <a:rPr lang="fi-FI" sz="1400" dirty="0" err="1"/>
                        <a:t>point</a:t>
                      </a:r>
                      <a:r>
                        <a:rPr lang="fi-FI" sz="1400" dirty="0"/>
                        <a:t>-to-</a:t>
                      </a:r>
                      <a:r>
                        <a:rPr lang="fi-FI" sz="1400" dirty="0" err="1"/>
                        <a:t>point</a:t>
                      </a:r>
                      <a:r>
                        <a:rPr lang="fi-FI" sz="1400" dirty="0"/>
                        <a:t> liikenteenä, johtuen kaupunkien välisestä etäisyydestä ja hitaasta junaliikenteestä</a:t>
                      </a:r>
                    </a:p>
                  </a:txBody>
                  <a:tcPr/>
                </a:tc>
                <a:tc>
                  <a:txBody>
                    <a:bodyPr/>
                    <a:lstStyle/>
                    <a:p>
                      <a:r>
                        <a:rPr lang="fi-FI" sz="1400"/>
                        <a:t>Junaliikenne ei mahdollista runkoliikenteen yhteyksiä Pohjois-Karjalalle, lentoliikenteellä on keskeinen rooli. Vähintään päivittäinen liikennöinti molempiin suuntiin.</a:t>
                      </a:r>
                    </a:p>
                  </a:txBody>
                  <a:tcPr/>
                </a:tc>
                <a:extLst>
                  <a:ext uri="{0D108BD9-81ED-4DB2-BD59-A6C34878D82A}">
                    <a16:rowId xmlns:a16="http://schemas.microsoft.com/office/drawing/2014/main" val="3529324598"/>
                  </a:ext>
                </a:extLst>
              </a:tr>
              <a:tr h="516511">
                <a:tc>
                  <a:txBody>
                    <a:bodyPr/>
                    <a:lstStyle/>
                    <a:p>
                      <a:r>
                        <a:rPr lang="fi-FI" sz="1400" i="1"/>
                        <a:t>Muut näkökulmat</a:t>
                      </a:r>
                    </a:p>
                  </a:txBody>
                  <a:tcPr/>
                </a:tc>
                <a:tc>
                  <a:txBody>
                    <a:bodyPr/>
                    <a:lstStyle/>
                    <a:p>
                      <a:r>
                        <a:rPr lang="fi-FI" sz="1400"/>
                        <a:t>Pohjois-Karjalan keskussairaala on päivystävä sairaala, jolle lentoliikenne on taannut potilaiden, lääkäreiden ja tarvikkeiden siirrot.</a:t>
                      </a:r>
                    </a:p>
                  </a:txBody>
                  <a:tcPr/>
                </a:tc>
                <a:tc>
                  <a:txBody>
                    <a:bodyPr/>
                    <a:lstStyle/>
                    <a:p>
                      <a:r>
                        <a:rPr lang="fi-FI" sz="1400" dirty="0"/>
                        <a:t>Liikennöinnin mahdollistettava päivämatkan tekeminen molempiin suuntiin. </a:t>
                      </a:r>
                    </a:p>
                  </a:txBody>
                  <a:tcPr/>
                </a:tc>
                <a:extLst>
                  <a:ext uri="{0D108BD9-81ED-4DB2-BD59-A6C34878D82A}">
                    <a16:rowId xmlns:a16="http://schemas.microsoft.com/office/drawing/2014/main" val="4082093941"/>
                  </a:ext>
                </a:extLst>
              </a:tr>
            </a:tbl>
          </a:graphicData>
        </a:graphic>
      </p:graphicFrame>
    </p:spTree>
    <p:extLst>
      <p:ext uri="{BB962C8B-B14F-4D97-AF65-F5344CB8AC3E}">
        <p14:creationId xmlns:p14="http://schemas.microsoft.com/office/powerpoint/2010/main" val="1756074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89E-25C0-4A69-82C6-E9FC1B4947AA}"/>
              </a:ext>
            </a:extLst>
          </p:cNvPr>
          <p:cNvSpPr>
            <a:spLocks noGrp="1"/>
          </p:cNvSpPr>
          <p:nvPr>
            <p:ph type="title"/>
          </p:nvPr>
        </p:nvSpPr>
        <p:spPr>
          <a:xfrm>
            <a:off x="612000" y="432000"/>
            <a:ext cx="10746000" cy="1108800"/>
          </a:xfrm>
        </p:spPr>
        <p:txBody>
          <a:bodyPr/>
          <a:lstStyle/>
          <a:p>
            <a:r>
              <a:rPr lang="fi-FI"/>
              <a:t>Yhteenveto: Jyväskylän lentoliikennetarpeet</a:t>
            </a:r>
          </a:p>
        </p:txBody>
      </p:sp>
      <p:sp>
        <p:nvSpPr>
          <p:cNvPr id="6" name="Slide Number Placeholder 5">
            <a:extLst>
              <a:ext uri="{FF2B5EF4-FFF2-40B4-BE49-F238E27FC236}">
                <a16:creationId xmlns:a16="http://schemas.microsoft.com/office/drawing/2014/main" id="{7C201C02-72C0-42E8-A0D3-F98FAE37A3B3}"/>
              </a:ext>
            </a:extLst>
          </p:cNvPr>
          <p:cNvSpPr>
            <a:spLocks noGrp="1"/>
          </p:cNvSpPr>
          <p:nvPr>
            <p:ph type="sldNum" sz="quarter" idx="12"/>
          </p:nvPr>
        </p:nvSpPr>
        <p:spPr/>
        <p:txBody>
          <a:bodyPr/>
          <a:lstStyle/>
          <a:p>
            <a:fld id="{E97DE6E4-DC77-456C-872A-552B509F49AF}" type="slidenum">
              <a:rPr lang="fi-FI" smtClean="0"/>
              <a:t>43</a:t>
            </a:fld>
            <a:endParaRPr lang="fi-FI"/>
          </a:p>
        </p:txBody>
      </p:sp>
      <p:graphicFrame>
        <p:nvGraphicFramePr>
          <p:cNvPr id="7" name="Table 7">
            <a:extLst>
              <a:ext uri="{FF2B5EF4-FFF2-40B4-BE49-F238E27FC236}">
                <a16:creationId xmlns:a16="http://schemas.microsoft.com/office/drawing/2014/main" id="{C04504F6-D169-4A98-8B9F-60DB6EBFFE79}"/>
              </a:ext>
            </a:extLst>
          </p:cNvPr>
          <p:cNvGraphicFramePr>
            <a:graphicFrameLocks noGrp="1"/>
          </p:cNvGraphicFramePr>
          <p:nvPr>
            <p:extLst>
              <p:ext uri="{D42A27DB-BD31-4B8C-83A1-F6EECF244321}">
                <p14:modId xmlns:p14="http://schemas.microsoft.com/office/powerpoint/2010/main" val="1350262666"/>
              </p:ext>
            </p:extLst>
          </p:nvPr>
        </p:nvGraphicFramePr>
        <p:xfrm>
          <a:off x="0" y="1152000"/>
          <a:ext cx="12192000" cy="5151120"/>
        </p:xfrm>
        <a:graphic>
          <a:graphicData uri="http://schemas.openxmlformats.org/drawingml/2006/table">
            <a:tbl>
              <a:tblPr firstRow="1" bandRow="1">
                <a:tableStyleId>{5C22544A-7EE6-4342-B048-85BDC9FD1C3A}</a:tableStyleId>
              </a:tblPr>
              <a:tblGrid>
                <a:gridCol w="2041572">
                  <a:extLst>
                    <a:ext uri="{9D8B030D-6E8A-4147-A177-3AD203B41FA5}">
                      <a16:colId xmlns:a16="http://schemas.microsoft.com/office/drawing/2014/main" val="2827325235"/>
                    </a:ext>
                  </a:extLst>
                </a:gridCol>
                <a:gridCol w="5360623">
                  <a:extLst>
                    <a:ext uri="{9D8B030D-6E8A-4147-A177-3AD203B41FA5}">
                      <a16:colId xmlns:a16="http://schemas.microsoft.com/office/drawing/2014/main" val="2371973929"/>
                    </a:ext>
                  </a:extLst>
                </a:gridCol>
                <a:gridCol w="4789805">
                  <a:extLst>
                    <a:ext uri="{9D8B030D-6E8A-4147-A177-3AD203B41FA5}">
                      <a16:colId xmlns:a16="http://schemas.microsoft.com/office/drawing/2014/main" val="2574164068"/>
                    </a:ext>
                  </a:extLst>
                </a:gridCol>
              </a:tblGrid>
              <a:tr h="213743">
                <a:tc>
                  <a:txBody>
                    <a:bodyPr/>
                    <a:lstStyle/>
                    <a:p>
                      <a:endParaRPr lang="fi-FI" sz="1400"/>
                    </a:p>
                  </a:txBody>
                  <a:tcPr/>
                </a:tc>
                <a:tc>
                  <a:txBody>
                    <a:bodyPr/>
                    <a:lstStyle/>
                    <a:p>
                      <a:pPr algn="ctr"/>
                      <a:r>
                        <a:rPr lang="fi-FI" sz="1400"/>
                        <a:t>Kuvaus alueen tarpeista</a:t>
                      </a:r>
                    </a:p>
                  </a:txBody>
                  <a:tcPr/>
                </a:tc>
                <a:tc>
                  <a:txBody>
                    <a:bodyPr/>
                    <a:lstStyle/>
                    <a:p>
                      <a:pPr algn="ctr"/>
                      <a:r>
                        <a:rPr lang="fi-FI" sz="1400"/>
                        <a:t>Arvio oikeatasoisuudesta</a:t>
                      </a:r>
                    </a:p>
                  </a:txBody>
                  <a:tcPr/>
                </a:tc>
                <a:extLst>
                  <a:ext uri="{0D108BD9-81ED-4DB2-BD59-A6C34878D82A}">
                    <a16:rowId xmlns:a16="http://schemas.microsoft.com/office/drawing/2014/main" val="1717892202"/>
                  </a:ext>
                </a:extLst>
              </a:tr>
              <a:tr h="1196805">
                <a:tc>
                  <a:txBody>
                    <a:bodyPr/>
                    <a:lstStyle/>
                    <a:p>
                      <a:r>
                        <a:rPr lang="fi-FI" sz="1400" i="1"/>
                        <a:t>Liikematkustuksen tarpeet (kansainvälinen ja kotimainen)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Lentoliikenteen kokonaiskysyntä on ollut viime vuosina lievästi kasvavaa (n. 4 800 lentomatkaa /kk). Kansainvälinen liikenne on viime vuosina vakiintunut noin 800 – 850 kuukausimatkustajan tasolle. Reitti on hyvin jatkolentopainotteinen ja Helsinki-Vantaan jatkomatkustuksen osuus kokonaismatkoista on jopa 85 %. Reitti palvelee ensisijassa Keski-Suomen kansainvälistä saavutettavuutta. </a:t>
                      </a:r>
                    </a:p>
                    <a:p>
                      <a:endParaRPr lang="fi-FI" sz="1400" dirty="0"/>
                    </a:p>
                  </a:txBody>
                  <a:tcPr/>
                </a:tc>
                <a:tc>
                  <a:txBody>
                    <a:bodyPr/>
                    <a:lstStyle/>
                    <a:p>
                      <a:r>
                        <a:rPr lang="fi-FI" sz="1400"/>
                        <a:t>Tarve lentoliikenteelle on päivittäistä: Varhainen aamuvuoro, jolla tavoittaa kansainvälisen aallon on kriittinen, Paluu Helsingistä illalla palvelee niin päivittäisasiointia kuin kansainvälisiltä lennoilta Helsinki-Vantaan kautta palaavia. </a:t>
                      </a:r>
                    </a:p>
                  </a:txBody>
                  <a:tcPr/>
                </a:tc>
                <a:extLst>
                  <a:ext uri="{0D108BD9-81ED-4DB2-BD59-A6C34878D82A}">
                    <a16:rowId xmlns:a16="http://schemas.microsoft.com/office/drawing/2014/main" val="136472719"/>
                  </a:ext>
                </a:extLst>
              </a:tr>
              <a:tr h="689070">
                <a:tc>
                  <a:txBody>
                    <a:bodyPr/>
                    <a:lstStyle/>
                    <a:p>
                      <a:r>
                        <a:rPr lang="fi-FI" sz="1400" i="1"/>
                        <a:t>Kansainvälisen matkailun tarpeet</a:t>
                      </a:r>
                    </a:p>
                  </a:txBody>
                  <a:tcPr/>
                </a:tc>
                <a:tc>
                  <a:txBody>
                    <a:bodyPr/>
                    <a:lstStyle/>
                    <a:p>
                      <a:r>
                        <a:rPr lang="fi-FI" sz="1400" dirty="0"/>
                        <a:t>Kansainvälinen matkailu ei erityisemmin painotu Jyväskylän kentän profiilissa. Jyväskylä on kokoaan merkittävämpi kongressi- ja tapahtumakaupunki, jonka vuoksi mahdolliset kansainvälisen lisäkysynnän piikit voitaneen hoitaa sesonkiluontoisesti. </a:t>
                      </a:r>
                    </a:p>
                  </a:txBody>
                  <a:tcPr/>
                </a:tc>
                <a:tc>
                  <a:txBody>
                    <a:bodyPr/>
                    <a:lstStyle/>
                    <a:p>
                      <a:r>
                        <a:rPr lang="fi-FI" sz="1400"/>
                        <a:t>Päivittäis- ja liikematkustuksen ehdoilla rakennettu vuorotarjonta riittää pääosin matkailun tarpeisiin. Mahdollista lisätarjontaa tarvitaan merkittävien kansainvälisten tapahtumien (esim. kongressit ja urheilutapahtumat) yhteydessä. </a:t>
                      </a:r>
                    </a:p>
                  </a:txBody>
                  <a:tcPr/>
                </a:tc>
                <a:extLst>
                  <a:ext uri="{0D108BD9-81ED-4DB2-BD59-A6C34878D82A}">
                    <a16:rowId xmlns:a16="http://schemas.microsoft.com/office/drawing/2014/main" val="910127036"/>
                  </a:ext>
                </a:extLst>
              </a:tr>
              <a:tr h="689070">
                <a:tc>
                  <a:txBody>
                    <a:bodyPr/>
                    <a:lstStyle/>
                    <a:p>
                      <a:r>
                        <a:rPr lang="fi-FI" sz="1400" i="1"/>
                        <a:t>Pitkän matkan runkoliikenteen näkökulma</a:t>
                      </a:r>
                    </a:p>
                  </a:txBody>
                  <a:tcPr/>
                </a:tc>
                <a:tc>
                  <a:txBody>
                    <a:bodyPr/>
                    <a:lstStyle/>
                    <a:p>
                      <a:r>
                        <a:rPr lang="fi-FI" sz="1400"/>
                        <a:t>Lentoyhteyden tarve liittyy erityisesti alueen elinkeinoelämän ja julkisen sektorin toimijoiden kansainvälisiin jatkolentoihin. Kotimaan pitkän matkan runkoliikenteessä Jyväskylää palvelee kohtuullisesti nykyinen junatarjonta. </a:t>
                      </a:r>
                    </a:p>
                  </a:txBody>
                  <a:tcPr/>
                </a:tc>
                <a:tc>
                  <a:txBody>
                    <a:bodyPr/>
                    <a:lstStyle/>
                    <a:p>
                      <a:r>
                        <a:rPr lang="fi-FI" sz="1400"/>
                        <a:t>Junaliikenne korvaa lentoliikenteen yhteyspuutteita pääkaupunkiseudulle ja myös muuhun Suomeen. </a:t>
                      </a:r>
                    </a:p>
                  </a:txBody>
                  <a:tcPr/>
                </a:tc>
                <a:extLst>
                  <a:ext uri="{0D108BD9-81ED-4DB2-BD59-A6C34878D82A}">
                    <a16:rowId xmlns:a16="http://schemas.microsoft.com/office/drawing/2014/main" val="3529324598"/>
                  </a:ext>
                </a:extLst>
              </a:tr>
              <a:tr h="435202">
                <a:tc>
                  <a:txBody>
                    <a:bodyPr/>
                    <a:lstStyle/>
                    <a:p>
                      <a:r>
                        <a:rPr lang="fi-FI" sz="1400" i="1"/>
                        <a:t>Muut näkökulmat</a:t>
                      </a:r>
                    </a:p>
                  </a:txBody>
                  <a:tcPr/>
                </a:tc>
                <a:tc>
                  <a:txBody>
                    <a:bodyPr/>
                    <a:lstStyle/>
                    <a:p>
                      <a:r>
                        <a:rPr lang="fi-FI" sz="1400" dirty="0"/>
                        <a:t>Keski-Suomen keskussairaala on päivystävä sairaala.</a:t>
                      </a:r>
                    </a:p>
                  </a:txBody>
                  <a:tcPr/>
                </a:tc>
                <a:tc>
                  <a:txBody>
                    <a:bodyPr/>
                    <a:lstStyle/>
                    <a:p>
                      <a:r>
                        <a:rPr lang="fi-FI" sz="1400" dirty="0"/>
                        <a:t>Liikennöinnin mahdollistettava päivämatkan tekeminen molempiin suuntiin. </a:t>
                      </a:r>
                    </a:p>
                  </a:txBody>
                  <a:tcPr/>
                </a:tc>
                <a:extLst>
                  <a:ext uri="{0D108BD9-81ED-4DB2-BD59-A6C34878D82A}">
                    <a16:rowId xmlns:a16="http://schemas.microsoft.com/office/drawing/2014/main" val="4082093941"/>
                  </a:ext>
                </a:extLst>
              </a:tr>
            </a:tbl>
          </a:graphicData>
        </a:graphic>
      </p:graphicFrame>
    </p:spTree>
    <p:extLst>
      <p:ext uri="{BB962C8B-B14F-4D97-AF65-F5344CB8AC3E}">
        <p14:creationId xmlns:p14="http://schemas.microsoft.com/office/powerpoint/2010/main" val="2293946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89E-25C0-4A69-82C6-E9FC1B4947AA}"/>
              </a:ext>
            </a:extLst>
          </p:cNvPr>
          <p:cNvSpPr>
            <a:spLocks noGrp="1"/>
          </p:cNvSpPr>
          <p:nvPr>
            <p:ph type="title"/>
          </p:nvPr>
        </p:nvSpPr>
        <p:spPr>
          <a:xfrm>
            <a:off x="612000" y="432000"/>
            <a:ext cx="10746000" cy="1108800"/>
          </a:xfrm>
        </p:spPr>
        <p:txBody>
          <a:bodyPr/>
          <a:lstStyle/>
          <a:p>
            <a:r>
              <a:rPr lang="fi-FI"/>
              <a:t>Yhteenveto: Kajaanin lentoliikennetarpeet</a:t>
            </a:r>
          </a:p>
        </p:txBody>
      </p:sp>
      <p:sp>
        <p:nvSpPr>
          <p:cNvPr id="6" name="Slide Number Placeholder 5">
            <a:extLst>
              <a:ext uri="{FF2B5EF4-FFF2-40B4-BE49-F238E27FC236}">
                <a16:creationId xmlns:a16="http://schemas.microsoft.com/office/drawing/2014/main" id="{7C201C02-72C0-42E8-A0D3-F98FAE37A3B3}"/>
              </a:ext>
            </a:extLst>
          </p:cNvPr>
          <p:cNvSpPr>
            <a:spLocks noGrp="1"/>
          </p:cNvSpPr>
          <p:nvPr>
            <p:ph type="sldNum" sz="quarter" idx="12"/>
          </p:nvPr>
        </p:nvSpPr>
        <p:spPr/>
        <p:txBody>
          <a:bodyPr/>
          <a:lstStyle/>
          <a:p>
            <a:fld id="{E97DE6E4-DC77-456C-872A-552B509F49AF}" type="slidenum">
              <a:rPr lang="fi-FI" smtClean="0"/>
              <a:t>44</a:t>
            </a:fld>
            <a:endParaRPr lang="fi-FI"/>
          </a:p>
        </p:txBody>
      </p:sp>
      <p:graphicFrame>
        <p:nvGraphicFramePr>
          <p:cNvPr id="7" name="Table 7">
            <a:extLst>
              <a:ext uri="{FF2B5EF4-FFF2-40B4-BE49-F238E27FC236}">
                <a16:creationId xmlns:a16="http://schemas.microsoft.com/office/drawing/2014/main" id="{C04504F6-D169-4A98-8B9F-60DB6EBFFE79}"/>
              </a:ext>
            </a:extLst>
          </p:cNvPr>
          <p:cNvGraphicFramePr>
            <a:graphicFrameLocks noGrp="1"/>
          </p:cNvGraphicFramePr>
          <p:nvPr>
            <p:extLst>
              <p:ext uri="{D42A27DB-BD31-4B8C-83A1-F6EECF244321}">
                <p14:modId xmlns:p14="http://schemas.microsoft.com/office/powerpoint/2010/main" val="993817176"/>
              </p:ext>
            </p:extLst>
          </p:nvPr>
        </p:nvGraphicFramePr>
        <p:xfrm>
          <a:off x="0" y="1152000"/>
          <a:ext cx="12192000" cy="5151120"/>
        </p:xfrm>
        <a:graphic>
          <a:graphicData uri="http://schemas.openxmlformats.org/drawingml/2006/table">
            <a:tbl>
              <a:tblPr firstRow="1" bandRow="1">
                <a:tableStyleId>{5C22544A-7EE6-4342-B048-85BDC9FD1C3A}</a:tableStyleId>
              </a:tblPr>
              <a:tblGrid>
                <a:gridCol w="2041572">
                  <a:extLst>
                    <a:ext uri="{9D8B030D-6E8A-4147-A177-3AD203B41FA5}">
                      <a16:colId xmlns:a16="http://schemas.microsoft.com/office/drawing/2014/main" val="2827325235"/>
                    </a:ext>
                  </a:extLst>
                </a:gridCol>
                <a:gridCol w="5360623">
                  <a:extLst>
                    <a:ext uri="{9D8B030D-6E8A-4147-A177-3AD203B41FA5}">
                      <a16:colId xmlns:a16="http://schemas.microsoft.com/office/drawing/2014/main" val="2371973929"/>
                    </a:ext>
                  </a:extLst>
                </a:gridCol>
                <a:gridCol w="4789805">
                  <a:extLst>
                    <a:ext uri="{9D8B030D-6E8A-4147-A177-3AD203B41FA5}">
                      <a16:colId xmlns:a16="http://schemas.microsoft.com/office/drawing/2014/main" val="2574164068"/>
                    </a:ext>
                  </a:extLst>
                </a:gridCol>
              </a:tblGrid>
              <a:tr h="192092">
                <a:tc>
                  <a:txBody>
                    <a:bodyPr/>
                    <a:lstStyle/>
                    <a:p>
                      <a:endParaRPr lang="fi-FI" sz="1400"/>
                    </a:p>
                  </a:txBody>
                  <a:tcPr/>
                </a:tc>
                <a:tc>
                  <a:txBody>
                    <a:bodyPr/>
                    <a:lstStyle/>
                    <a:p>
                      <a:pPr algn="ctr"/>
                      <a:r>
                        <a:rPr lang="fi-FI" sz="1400" dirty="0"/>
                        <a:t>Kuvaus alueen tarpeista</a:t>
                      </a:r>
                    </a:p>
                  </a:txBody>
                  <a:tcPr/>
                </a:tc>
                <a:tc>
                  <a:txBody>
                    <a:bodyPr/>
                    <a:lstStyle/>
                    <a:p>
                      <a:pPr algn="ctr"/>
                      <a:r>
                        <a:rPr lang="fi-FI" sz="1400"/>
                        <a:t>Arvio oikeatasoisuudesta</a:t>
                      </a:r>
                    </a:p>
                  </a:txBody>
                  <a:tcPr/>
                </a:tc>
                <a:extLst>
                  <a:ext uri="{0D108BD9-81ED-4DB2-BD59-A6C34878D82A}">
                    <a16:rowId xmlns:a16="http://schemas.microsoft.com/office/drawing/2014/main" val="1717892202"/>
                  </a:ext>
                </a:extLst>
              </a:tr>
              <a:tr h="998878">
                <a:tc>
                  <a:txBody>
                    <a:bodyPr/>
                    <a:lstStyle/>
                    <a:p>
                      <a:r>
                        <a:rPr lang="fi-FI" sz="1400" i="1"/>
                        <a:t>Liikematkustuksen tarpeet (kansainvälinen ja kotimainen)</a:t>
                      </a:r>
                    </a:p>
                  </a:txBody>
                  <a:tcPr/>
                </a:tc>
                <a:tc>
                  <a:txBody>
                    <a:bodyPr/>
                    <a:lstStyle/>
                    <a:p>
                      <a:r>
                        <a:rPr lang="fi-FI" sz="1400"/>
                        <a:t>Lentoliikennekriittisiä elinkeinoja on Kainuussa suhteessa saman verran kuin koko maassa keskimäärin. Lentoliikenteen kysyntä on ollut jo vuosia tasaista ja n. puolet siitä muodostuu liikematkustuksesta (n. 3 500 lentomatkaa/kk)</a:t>
                      </a:r>
                    </a:p>
                  </a:txBody>
                  <a:tcPr/>
                </a:tc>
                <a:tc>
                  <a:txBody>
                    <a:bodyPr/>
                    <a:lstStyle/>
                    <a:p>
                      <a:r>
                        <a:rPr lang="fi-FI" sz="1400"/>
                        <a:t>Tarve on päivittäistä: Kajaanista aamuvuoro, jolla tavoittaa kansainvälisen aallon, paluu Helsingistä alkuillasta. Alueelle myös päästävä, mutta tarve on pienempi.</a:t>
                      </a:r>
                    </a:p>
                  </a:txBody>
                  <a:tcPr/>
                </a:tc>
                <a:extLst>
                  <a:ext uri="{0D108BD9-81ED-4DB2-BD59-A6C34878D82A}">
                    <a16:rowId xmlns:a16="http://schemas.microsoft.com/office/drawing/2014/main" val="136472719"/>
                  </a:ext>
                </a:extLst>
              </a:tr>
              <a:tr h="864413">
                <a:tc>
                  <a:txBody>
                    <a:bodyPr/>
                    <a:lstStyle/>
                    <a:p>
                      <a:r>
                        <a:rPr lang="fi-FI" sz="1400" i="1"/>
                        <a:t>Kansainvälisen matkailun tarpeet</a:t>
                      </a:r>
                    </a:p>
                  </a:txBody>
                  <a:tcPr/>
                </a:tc>
                <a:tc>
                  <a:txBody>
                    <a:bodyPr/>
                    <a:lstStyle/>
                    <a:p>
                      <a:r>
                        <a:rPr lang="fi-FI" sz="1400"/>
                        <a:t>Lentäen alueelle saapuu kesä- ja talvisesonkien aikana kotimaan lentoyhteyden kautta noin 3 000 kansainvälistä matkailijaa (6 000 lentomatkaa/vuosi). Lentäen saapuvien kotimaan matkailijoiden määrästä ei ole tarkkaa tietoa, mutta kotimaan matkailijat käyttävät kyllä yhteyttä.</a:t>
                      </a:r>
                    </a:p>
                  </a:txBody>
                  <a:tcPr/>
                </a:tc>
                <a:tc>
                  <a:txBody>
                    <a:bodyPr/>
                    <a:lstStyle/>
                    <a:p>
                      <a:r>
                        <a:rPr lang="fi-FI" sz="1400"/>
                        <a:t>Muutama viikkovuoro, jotka kytkeytyvät Helsinki-Vantaan kansainvälisiin aaltoihin.</a:t>
                      </a:r>
                    </a:p>
                    <a:p>
                      <a:r>
                        <a:rPr lang="fi-FI" sz="1400"/>
                        <a:t>Tapahtumien yhteydessä tarkoilla päivillä on väliä. Alueen matkailun erityispiirteet (laskettelu ja golf) aiheuttavat vaatimuksia konekoolle.</a:t>
                      </a:r>
                    </a:p>
                  </a:txBody>
                  <a:tcPr/>
                </a:tc>
                <a:extLst>
                  <a:ext uri="{0D108BD9-81ED-4DB2-BD59-A6C34878D82A}">
                    <a16:rowId xmlns:a16="http://schemas.microsoft.com/office/drawing/2014/main" val="910127036"/>
                  </a:ext>
                </a:extLst>
              </a:tr>
              <a:tr h="864413">
                <a:tc>
                  <a:txBody>
                    <a:bodyPr/>
                    <a:lstStyle/>
                    <a:p>
                      <a:r>
                        <a:rPr lang="fi-FI" sz="1400" i="1"/>
                        <a:t>Pitkän matkan runkoliikenteen näkökulma</a:t>
                      </a:r>
                    </a:p>
                  </a:txBody>
                  <a:tcPr/>
                </a:tc>
                <a:tc>
                  <a:txBody>
                    <a:bodyPr/>
                    <a:lstStyle/>
                    <a:p>
                      <a:r>
                        <a:rPr lang="fi-FI" sz="1400"/>
                        <a:t>Vapaa-ajan matkustus muodostaa noin puolet lentoyhteyden vakiintuneesta kysynnästä (n. 3 500 lentomatkaa/kk). Osa tästä on kansainvälisiä ja kotimaisia matkailijoita, kuitenkin huomattava osa on ollut lentoyhteyden hyödyntämistä joukkoliikenteenä mm. sukulaisten ja tuttavien luona vierailtaessa (molempiin suuntiin).</a:t>
                      </a:r>
                    </a:p>
                  </a:txBody>
                  <a:tcPr/>
                </a:tc>
                <a:tc>
                  <a:txBody>
                    <a:bodyPr/>
                    <a:lstStyle/>
                    <a:p>
                      <a:r>
                        <a:rPr lang="fi-FI" sz="1400"/>
                        <a:t>Junaliikenne ei mahdollista runkoliikenteen yhteyksiä Kainuulle, lentoliikenteellä on keskeinen rooli. Vähintään päivittäinen liikennöinti molempiin suuntiin.</a:t>
                      </a:r>
                    </a:p>
                  </a:txBody>
                  <a:tcPr/>
                </a:tc>
                <a:extLst>
                  <a:ext uri="{0D108BD9-81ED-4DB2-BD59-A6C34878D82A}">
                    <a16:rowId xmlns:a16="http://schemas.microsoft.com/office/drawing/2014/main" val="3529324598"/>
                  </a:ext>
                </a:extLst>
              </a:tr>
              <a:tr h="595485">
                <a:tc>
                  <a:txBody>
                    <a:bodyPr/>
                    <a:lstStyle/>
                    <a:p>
                      <a:r>
                        <a:rPr lang="fi-FI" sz="1400" i="1"/>
                        <a:t>Muut näkökulmat</a:t>
                      </a:r>
                    </a:p>
                  </a:txBody>
                  <a:tcPr/>
                </a:tc>
                <a:tc>
                  <a:txBody>
                    <a:bodyPr/>
                    <a:lstStyle/>
                    <a:p>
                      <a:r>
                        <a:rPr lang="fi-FI" sz="1400"/>
                        <a:t>Kainuun keskussairaala on päivystävä sairaala, jolle lentoliikenne on taannut potilaiden, lääkäreiden ja tarvikkeiden siirrot.</a:t>
                      </a:r>
                    </a:p>
                  </a:txBody>
                  <a:tcPr/>
                </a:tc>
                <a:tc>
                  <a:txBody>
                    <a:bodyPr/>
                    <a:lstStyle/>
                    <a:p>
                      <a:r>
                        <a:rPr lang="fi-FI" sz="1400" dirty="0"/>
                        <a:t>Liikennöinnin mahdollistettava päivämatkan tekeminen molempiin suuntiin. </a:t>
                      </a:r>
                    </a:p>
                  </a:txBody>
                  <a:tcPr/>
                </a:tc>
                <a:extLst>
                  <a:ext uri="{0D108BD9-81ED-4DB2-BD59-A6C34878D82A}">
                    <a16:rowId xmlns:a16="http://schemas.microsoft.com/office/drawing/2014/main" val="4082093941"/>
                  </a:ext>
                </a:extLst>
              </a:tr>
            </a:tbl>
          </a:graphicData>
        </a:graphic>
      </p:graphicFrame>
    </p:spTree>
    <p:extLst>
      <p:ext uri="{BB962C8B-B14F-4D97-AF65-F5344CB8AC3E}">
        <p14:creationId xmlns:p14="http://schemas.microsoft.com/office/powerpoint/2010/main" val="1550952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89E-25C0-4A69-82C6-E9FC1B4947AA}"/>
              </a:ext>
            </a:extLst>
          </p:cNvPr>
          <p:cNvSpPr>
            <a:spLocks noGrp="1"/>
          </p:cNvSpPr>
          <p:nvPr>
            <p:ph type="title"/>
          </p:nvPr>
        </p:nvSpPr>
        <p:spPr>
          <a:xfrm>
            <a:off x="612000" y="432000"/>
            <a:ext cx="10746000" cy="1108800"/>
          </a:xfrm>
        </p:spPr>
        <p:txBody>
          <a:bodyPr/>
          <a:lstStyle/>
          <a:p>
            <a:r>
              <a:rPr lang="fi-FI" dirty="0"/>
              <a:t>Yhteenveto: Kemi-Tornion lentoliikennetarpeet</a:t>
            </a:r>
          </a:p>
        </p:txBody>
      </p:sp>
      <p:sp>
        <p:nvSpPr>
          <p:cNvPr id="6" name="Slide Number Placeholder 5">
            <a:extLst>
              <a:ext uri="{FF2B5EF4-FFF2-40B4-BE49-F238E27FC236}">
                <a16:creationId xmlns:a16="http://schemas.microsoft.com/office/drawing/2014/main" id="{7C201C02-72C0-42E8-A0D3-F98FAE37A3B3}"/>
              </a:ext>
            </a:extLst>
          </p:cNvPr>
          <p:cNvSpPr>
            <a:spLocks noGrp="1"/>
          </p:cNvSpPr>
          <p:nvPr>
            <p:ph type="sldNum" sz="quarter" idx="12"/>
          </p:nvPr>
        </p:nvSpPr>
        <p:spPr/>
        <p:txBody>
          <a:bodyPr/>
          <a:lstStyle/>
          <a:p>
            <a:fld id="{E97DE6E4-DC77-456C-872A-552B509F49AF}" type="slidenum">
              <a:rPr lang="fi-FI" smtClean="0"/>
              <a:t>45</a:t>
            </a:fld>
            <a:endParaRPr lang="fi-FI"/>
          </a:p>
        </p:txBody>
      </p:sp>
      <p:graphicFrame>
        <p:nvGraphicFramePr>
          <p:cNvPr id="7" name="Table 7">
            <a:extLst>
              <a:ext uri="{FF2B5EF4-FFF2-40B4-BE49-F238E27FC236}">
                <a16:creationId xmlns:a16="http://schemas.microsoft.com/office/drawing/2014/main" id="{C04504F6-D169-4A98-8B9F-60DB6EBFFE79}"/>
              </a:ext>
            </a:extLst>
          </p:cNvPr>
          <p:cNvGraphicFramePr>
            <a:graphicFrameLocks noGrp="1"/>
          </p:cNvGraphicFramePr>
          <p:nvPr>
            <p:extLst>
              <p:ext uri="{D42A27DB-BD31-4B8C-83A1-F6EECF244321}">
                <p14:modId xmlns:p14="http://schemas.microsoft.com/office/powerpoint/2010/main" val="2972968224"/>
              </p:ext>
            </p:extLst>
          </p:nvPr>
        </p:nvGraphicFramePr>
        <p:xfrm>
          <a:off x="0" y="1152000"/>
          <a:ext cx="12192000" cy="4297680"/>
        </p:xfrm>
        <a:graphic>
          <a:graphicData uri="http://schemas.openxmlformats.org/drawingml/2006/table">
            <a:tbl>
              <a:tblPr firstRow="1" bandRow="1">
                <a:tableStyleId>{5C22544A-7EE6-4342-B048-85BDC9FD1C3A}</a:tableStyleId>
              </a:tblPr>
              <a:tblGrid>
                <a:gridCol w="2041572">
                  <a:extLst>
                    <a:ext uri="{9D8B030D-6E8A-4147-A177-3AD203B41FA5}">
                      <a16:colId xmlns:a16="http://schemas.microsoft.com/office/drawing/2014/main" val="2827325235"/>
                    </a:ext>
                  </a:extLst>
                </a:gridCol>
                <a:gridCol w="5360623">
                  <a:extLst>
                    <a:ext uri="{9D8B030D-6E8A-4147-A177-3AD203B41FA5}">
                      <a16:colId xmlns:a16="http://schemas.microsoft.com/office/drawing/2014/main" val="2371973929"/>
                    </a:ext>
                  </a:extLst>
                </a:gridCol>
                <a:gridCol w="4789805">
                  <a:extLst>
                    <a:ext uri="{9D8B030D-6E8A-4147-A177-3AD203B41FA5}">
                      <a16:colId xmlns:a16="http://schemas.microsoft.com/office/drawing/2014/main" val="2574164068"/>
                    </a:ext>
                  </a:extLst>
                </a:gridCol>
              </a:tblGrid>
              <a:tr h="243777">
                <a:tc>
                  <a:txBody>
                    <a:bodyPr/>
                    <a:lstStyle/>
                    <a:p>
                      <a:endParaRPr lang="fi-FI" sz="1400"/>
                    </a:p>
                  </a:txBody>
                  <a:tcPr/>
                </a:tc>
                <a:tc>
                  <a:txBody>
                    <a:bodyPr/>
                    <a:lstStyle/>
                    <a:p>
                      <a:pPr algn="ctr"/>
                      <a:r>
                        <a:rPr lang="fi-FI" sz="1400"/>
                        <a:t>Kuvaus alueen tarpeista</a:t>
                      </a:r>
                    </a:p>
                  </a:txBody>
                  <a:tcPr/>
                </a:tc>
                <a:tc>
                  <a:txBody>
                    <a:bodyPr/>
                    <a:lstStyle/>
                    <a:p>
                      <a:pPr algn="ctr"/>
                      <a:r>
                        <a:rPr lang="fi-FI" sz="1400"/>
                        <a:t>Arvio oikeatasoisuudesta</a:t>
                      </a:r>
                    </a:p>
                  </a:txBody>
                  <a:tcPr/>
                </a:tc>
                <a:extLst>
                  <a:ext uri="{0D108BD9-81ED-4DB2-BD59-A6C34878D82A}">
                    <a16:rowId xmlns:a16="http://schemas.microsoft.com/office/drawing/2014/main" val="1717892202"/>
                  </a:ext>
                </a:extLst>
              </a:tr>
              <a:tr h="1096996">
                <a:tc>
                  <a:txBody>
                    <a:bodyPr/>
                    <a:lstStyle/>
                    <a:p>
                      <a:r>
                        <a:rPr lang="fi-FI" sz="1400" i="1"/>
                        <a:t>Liikematkustuksen tarpeet (kansainvälinen ja kotimainen)</a:t>
                      </a:r>
                    </a:p>
                  </a:txBody>
                  <a:tcPr/>
                </a:tc>
                <a:tc>
                  <a:txBody>
                    <a:bodyPr/>
                    <a:lstStyle/>
                    <a:p>
                      <a:r>
                        <a:rPr lang="fi-FI" sz="1400" dirty="0"/>
                        <a:t>Kemi-Torniossa on valtakunnan mittakaavassa tarkasteltuna merkittävää vientiteollisuutta, jolloin vakiintuneesta kysynnästä (n. 5000 matkaa/kk) todennäköisesti suurin osa on liikematkustusta. Uuden biotuotetehtaan rakentamisen odotetaan alkavan vuoden 2021 aikana, mikä luo lisäkysyntää.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Tarve on päivittäistä: Kemi-Torniosta aamuvuoro, jolla tavoittaa kansainvälisen aallon, paluu Helsingistä alkuillasta. Biotuotetehtaan rakentamisen käynnistyminen edellyttää myös vastaavia yhteyksiä Helsinki-Vantaalta Kemi-Tornioon.</a:t>
                      </a:r>
                    </a:p>
                  </a:txBody>
                  <a:tcPr/>
                </a:tc>
                <a:extLst>
                  <a:ext uri="{0D108BD9-81ED-4DB2-BD59-A6C34878D82A}">
                    <a16:rowId xmlns:a16="http://schemas.microsoft.com/office/drawing/2014/main" val="136472719"/>
                  </a:ext>
                </a:extLst>
              </a:tr>
              <a:tr h="755708">
                <a:tc>
                  <a:txBody>
                    <a:bodyPr/>
                    <a:lstStyle/>
                    <a:p>
                      <a:r>
                        <a:rPr lang="fi-FI" sz="1400" i="1"/>
                        <a:t>Kansainvälisen matkailun tarpeet</a:t>
                      </a:r>
                    </a:p>
                  </a:txBody>
                  <a:tcPr/>
                </a:tc>
                <a:tc>
                  <a:txBody>
                    <a:bodyPr/>
                    <a:lstStyle/>
                    <a:p>
                      <a:r>
                        <a:rPr lang="fi-FI" sz="1400"/>
                        <a:t>Alueella on kansainvälistä matkailua ja toimijoita, mutta matkailijat eivät ole juurikaan saapuneet kotimaan yhteydellä, sillä aikatauluissa on ollut yhteensopivuushaasteita.</a:t>
                      </a:r>
                    </a:p>
                  </a:txBody>
                  <a:tcPr/>
                </a:tc>
                <a:tc>
                  <a:txBody>
                    <a:bodyPr/>
                    <a:lstStyle/>
                    <a:p>
                      <a:r>
                        <a:rPr lang="fi-FI" sz="1400"/>
                        <a:t>Päivittäinen yhteys, joka kytkeytyy Helsinki-Vantaan kansainvälisiin aaltoihin, mahdollistaisi saapumisen lentäen. Alueella on kansainvälisille matkailijoille suunnattua toimintaa.</a:t>
                      </a:r>
                    </a:p>
                  </a:txBody>
                  <a:tcPr/>
                </a:tc>
                <a:extLst>
                  <a:ext uri="{0D108BD9-81ED-4DB2-BD59-A6C34878D82A}">
                    <a16:rowId xmlns:a16="http://schemas.microsoft.com/office/drawing/2014/main" val="910127036"/>
                  </a:ext>
                </a:extLst>
              </a:tr>
              <a:tr h="926352">
                <a:tc>
                  <a:txBody>
                    <a:bodyPr/>
                    <a:lstStyle/>
                    <a:p>
                      <a:r>
                        <a:rPr lang="fi-FI" sz="1400" i="1" dirty="0"/>
                        <a:t>Pitkän matkan runkoliikenteen näkökulma</a:t>
                      </a:r>
                    </a:p>
                  </a:txBody>
                  <a:tcPr/>
                </a:tc>
                <a:tc>
                  <a:txBody>
                    <a:bodyPr/>
                    <a:lstStyle/>
                    <a:p>
                      <a:r>
                        <a:rPr lang="fi-FI" sz="1400"/>
                        <a:t>Alueen sijainti huomioiden, osa vakiintuneesta kysynnästä (n. 5000 matkaa/kk) on todennäköisesti vapaa-ajan matkustusta, suurimpana ryhmänä vierailut ystävien ja sukulaisten luona (molempiin suuntiin).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Junaliikenne ei mahdollista runkoliikenteen yhteyksiä Kemi-Tornion seudulle, lentoliikenteellä on keskeinen rooli. Vähintään päivittäinen liikennöinti molempiin suuntiin.</a:t>
                      </a:r>
                    </a:p>
                    <a:p>
                      <a:endParaRPr lang="fi-FI" sz="1400"/>
                    </a:p>
                  </a:txBody>
                  <a:tcPr/>
                </a:tc>
                <a:extLst>
                  <a:ext uri="{0D108BD9-81ED-4DB2-BD59-A6C34878D82A}">
                    <a16:rowId xmlns:a16="http://schemas.microsoft.com/office/drawing/2014/main" val="3529324598"/>
                  </a:ext>
                </a:extLst>
              </a:tr>
              <a:tr h="476265">
                <a:tc>
                  <a:txBody>
                    <a:bodyPr/>
                    <a:lstStyle/>
                    <a:p>
                      <a:r>
                        <a:rPr lang="fi-FI" sz="1400" i="1"/>
                        <a:t>Muut näkökulmat</a:t>
                      </a:r>
                    </a:p>
                  </a:txBody>
                  <a:tcPr/>
                </a:tc>
                <a:tc>
                  <a:txBody>
                    <a:bodyPr/>
                    <a:lstStyle/>
                    <a:p>
                      <a:r>
                        <a:rPr lang="fi-FI" sz="1400"/>
                        <a:t>Alueella on koko Suomen mittakaavassa merkittävää teollisuutta.</a:t>
                      </a:r>
                    </a:p>
                  </a:txBody>
                  <a:tcPr/>
                </a:tc>
                <a:tc>
                  <a:txBody>
                    <a:bodyPr/>
                    <a:lstStyle/>
                    <a:p>
                      <a:r>
                        <a:rPr lang="fi-FI" sz="1400" dirty="0"/>
                        <a:t>Päivittäinen yhteystarve.</a:t>
                      </a:r>
                    </a:p>
                  </a:txBody>
                  <a:tcPr/>
                </a:tc>
                <a:extLst>
                  <a:ext uri="{0D108BD9-81ED-4DB2-BD59-A6C34878D82A}">
                    <a16:rowId xmlns:a16="http://schemas.microsoft.com/office/drawing/2014/main" val="4082093941"/>
                  </a:ext>
                </a:extLst>
              </a:tr>
            </a:tbl>
          </a:graphicData>
        </a:graphic>
      </p:graphicFrame>
    </p:spTree>
    <p:extLst>
      <p:ext uri="{BB962C8B-B14F-4D97-AF65-F5344CB8AC3E}">
        <p14:creationId xmlns:p14="http://schemas.microsoft.com/office/powerpoint/2010/main" val="462475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89E-25C0-4A69-82C6-E9FC1B4947AA}"/>
              </a:ext>
            </a:extLst>
          </p:cNvPr>
          <p:cNvSpPr>
            <a:spLocks noGrp="1"/>
          </p:cNvSpPr>
          <p:nvPr>
            <p:ph type="title"/>
          </p:nvPr>
        </p:nvSpPr>
        <p:spPr>
          <a:xfrm>
            <a:off x="612000" y="432000"/>
            <a:ext cx="11376000" cy="1108800"/>
          </a:xfrm>
        </p:spPr>
        <p:txBody>
          <a:bodyPr/>
          <a:lstStyle/>
          <a:p>
            <a:r>
              <a:rPr lang="fi-FI"/>
              <a:t>Yhteenveto: Kokkola-Pietarsaaren lentoliikennetarpeet</a:t>
            </a:r>
          </a:p>
        </p:txBody>
      </p:sp>
      <p:sp>
        <p:nvSpPr>
          <p:cNvPr id="6" name="Slide Number Placeholder 5">
            <a:extLst>
              <a:ext uri="{FF2B5EF4-FFF2-40B4-BE49-F238E27FC236}">
                <a16:creationId xmlns:a16="http://schemas.microsoft.com/office/drawing/2014/main" id="{7C201C02-72C0-42E8-A0D3-F98FAE37A3B3}"/>
              </a:ext>
            </a:extLst>
          </p:cNvPr>
          <p:cNvSpPr>
            <a:spLocks noGrp="1"/>
          </p:cNvSpPr>
          <p:nvPr>
            <p:ph type="sldNum" sz="quarter" idx="12"/>
          </p:nvPr>
        </p:nvSpPr>
        <p:spPr/>
        <p:txBody>
          <a:bodyPr/>
          <a:lstStyle/>
          <a:p>
            <a:fld id="{E97DE6E4-DC77-456C-872A-552B509F49AF}" type="slidenum">
              <a:rPr lang="fi-FI" smtClean="0"/>
              <a:t>46</a:t>
            </a:fld>
            <a:endParaRPr lang="fi-FI"/>
          </a:p>
        </p:txBody>
      </p:sp>
      <p:graphicFrame>
        <p:nvGraphicFramePr>
          <p:cNvPr id="7" name="Table 7">
            <a:extLst>
              <a:ext uri="{FF2B5EF4-FFF2-40B4-BE49-F238E27FC236}">
                <a16:creationId xmlns:a16="http://schemas.microsoft.com/office/drawing/2014/main" id="{C04504F6-D169-4A98-8B9F-60DB6EBFFE79}"/>
              </a:ext>
            </a:extLst>
          </p:cNvPr>
          <p:cNvGraphicFramePr>
            <a:graphicFrameLocks noGrp="1"/>
          </p:cNvGraphicFramePr>
          <p:nvPr>
            <p:extLst>
              <p:ext uri="{D42A27DB-BD31-4B8C-83A1-F6EECF244321}">
                <p14:modId xmlns:p14="http://schemas.microsoft.com/office/powerpoint/2010/main" val="921346062"/>
              </p:ext>
            </p:extLst>
          </p:nvPr>
        </p:nvGraphicFramePr>
        <p:xfrm>
          <a:off x="0" y="1152000"/>
          <a:ext cx="12192000" cy="5151120"/>
        </p:xfrm>
        <a:graphic>
          <a:graphicData uri="http://schemas.openxmlformats.org/drawingml/2006/table">
            <a:tbl>
              <a:tblPr firstRow="1" bandRow="1">
                <a:tableStyleId>{5C22544A-7EE6-4342-B048-85BDC9FD1C3A}</a:tableStyleId>
              </a:tblPr>
              <a:tblGrid>
                <a:gridCol w="2041572">
                  <a:extLst>
                    <a:ext uri="{9D8B030D-6E8A-4147-A177-3AD203B41FA5}">
                      <a16:colId xmlns:a16="http://schemas.microsoft.com/office/drawing/2014/main" val="2827325235"/>
                    </a:ext>
                  </a:extLst>
                </a:gridCol>
                <a:gridCol w="5360623">
                  <a:extLst>
                    <a:ext uri="{9D8B030D-6E8A-4147-A177-3AD203B41FA5}">
                      <a16:colId xmlns:a16="http://schemas.microsoft.com/office/drawing/2014/main" val="2371973929"/>
                    </a:ext>
                  </a:extLst>
                </a:gridCol>
                <a:gridCol w="4789805">
                  <a:extLst>
                    <a:ext uri="{9D8B030D-6E8A-4147-A177-3AD203B41FA5}">
                      <a16:colId xmlns:a16="http://schemas.microsoft.com/office/drawing/2014/main" val="2574164068"/>
                    </a:ext>
                  </a:extLst>
                </a:gridCol>
              </a:tblGrid>
              <a:tr h="236665">
                <a:tc>
                  <a:txBody>
                    <a:bodyPr/>
                    <a:lstStyle/>
                    <a:p>
                      <a:endParaRPr lang="fi-FI" sz="1400"/>
                    </a:p>
                  </a:txBody>
                  <a:tcPr/>
                </a:tc>
                <a:tc>
                  <a:txBody>
                    <a:bodyPr/>
                    <a:lstStyle/>
                    <a:p>
                      <a:pPr algn="ctr"/>
                      <a:r>
                        <a:rPr lang="fi-FI" sz="1400" dirty="0"/>
                        <a:t>Kuvaus alueen tarpeista</a:t>
                      </a:r>
                    </a:p>
                  </a:txBody>
                  <a:tcPr/>
                </a:tc>
                <a:tc>
                  <a:txBody>
                    <a:bodyPr/>
                    <a:lstStyle/>
                    <a:p>
                      <a:pPr algn="ctr"/>
                      <a:r>
                        <a:rPr lang="fi-FI" sz="1400"/>
                        <a:t>Arvio oikeatasoisuudesta</a:t>
                      </a:r>
                    </a:p>
                  </a:txBody>
                  <a:tcPr/>
                </a:tc>
                <a:extLst>
                  <a:ext uri="{0D108BD9-81ED-4DB2-BD59-A6C34878D82A}">
                    <a16:rowId xmlns:a16="http://schemas.microsoft.com/office/drawing/2014/main" val="1717892202"/>
                  </a:ext>
                </a:extLst>
              </a:tr>
              <a:tr h="1396325">
                <a:tc>
                  <a:txBody>
                    <a:bodyPr/>
                    <a:lstStyle/>
                    <a:p>
                      <a:r>
                        <a:rPr lang="fi-FI" sz="1400" i="1"/>
                        <a:t>Liikematkustuksen tarpeet (kansainvälinen ja kotimainen)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Lentoliikenteen kokonaiskysyntä on ollut viime vuosina aleneva (n. 4 300 lentomatkaa /kk). Kansainvälisen matkustuksen osuus on vaihdellut eikä ole vakiintunut (400 – 1600 matkaa /kk). Reitti on hyvin jatkolentopainotteinen ja Helsinki-Vantaan jatkomatkustuksen osuus kokonaismatkoista on 75 %. Reitti palvelee ensisijassa Kokkolan ja Pietarsaaren seutujen kansainvälistä saavutettavuutta. </a:t>
                      </a:r>
                    </a:p>
                  </a:txBody>
                  <a:tcPr/>
                </a:tc>
                <a:tc>
                  <a:txBody>
                    <a:bodyPr/>
                    <a:lstStyle/>
                    <a:p>
                      <a:r>
                        <a:rPr lang="fi-FI" sz="1400"/>
                        <a:t>Tarve lentoliikenteelle on päivittäistä: Varhainen aamuvuoro, jolla tavoittaa kansainvälisen aallon on kriittinen. Paluu Helsingistä illalla palvelee niin päivittäisasiointia kuin kansainvälisiltä lennoilta Helsinki-Vantaan kautta palaavia. </a:t>
                      </a:r>
                    </a:p>
                  </a:txBody>
                  <a:tcPr/>
                </a:tc>
                <a:extLst>
                  <a:ext uri="{0D108BD9-81ED-4DB2-BD59-A6C34878D82A}">
                    <a16:rowId xmlns:a16="http://schemas.microsoft.com/office/drawing/2014/main" val="136472719"/>
                  </a:ext>
                </a:extLst>
              </a:tr>
              <a:tr h="899328">
                <a:tc>
                  <a:txBody>
                    <a:bodyPr/>
                    <a:lstStyle/>
                    <a:p>
                      <a:r>
                        <a:rPr lang="fi-FI" sz="1400" i="1"/>
                        <a:t>Kansainvälisen matkailun tarpeet</a:t>
                      </a:r>
                    </a:p>
                  </a:txBody>
                  <a:tcPr/>
                </a:tc>
                <a:tc>
                  <a:txBody>
                    <a:bodyPr/>
                    <a:lstStyle/>
                    <a:p>
                      <a:r>
                        <a:rPr lang="fi-FI" sz="1400"/>
                        <a:t>Kansainvälinen matkailu ei erityisemmin painotu kentän matkustusprofiilissa. Tarve reittiliikenteelle, joka yhdistyy kansainvälisille jatkolennoille on päivittäistä.  </a:t>
                      </a:r>
                    </a:p>
                  </a:txBody>
                  <a:tcPr/>
                </a:tc>
                <a:tc>
                  <a:txBody>
                    <a:bodyPr/>
                    <a:lstStyle/>
                    <a:p>
                      <a:r>
                        <a:rPr lang="fi-FI" sz="1400"/>
                        <a:t>Päivittäis- ja liikematkustuksen ehdoilla rakennettu vuorotarjonta riittää pääosin matkailun tarpeisiin. Tämä edellyttäen, että toimivia kansainvälisen matkaketjun omaavia liikenneyhteyksiä on myös perinteisinä lomakausina. </a:t>
                      </a:r>
                    </a:p>
                  </a:txBody>
                  <a:tcPr/>
                </a:tc>
                <a:extLst>
                  <a:ext uri="{0D108BD9-81ED-4DB2-BD59-A6C34878D82A}">
                    <a16:rowId xmlns:a16="http://schemas.microsoft.com/office/drawing/2014/main" val="910127036"/>
                  </a:ext>
                </a:extLst>
              </a:tr>
              <a:tr h="1064994">
                <a:tc>
                  <a:txBody>
                    <a:bodyPr/>
                    <a:lstStyle/>
                    <a:p>
                      <a:r>
                        <a:rPr lang="fi-FI" sz="1400" i="1"/>
                        <a:t>Pitkän matkan runkoliikenteen näkökulma</a:t>
                      </a:r>
                    </a:p>
                  </a:txBody>
                  <a:tcPr/>
                </a:tc>
                <a:tc>
                  <a:txBody>
                    <a:bodyPr/>
                    <a:lstStyle/>
                    <a:p>
                      <a:r>
                        <a:rPr lang="fi-FI" sz="1400" dirty="0"/>
                        <a:t>Lentoyhteyden tarve liittyy erityisesti alueen elinkeinoelämän ja julkisen sektorin toimijoiden kansainvälisiin jatkolentoihin. Kotimaan pitkän matkan runkoliikenteessä Kokkola-Pietarsaaren aluetta palvelee kohtuullisesti nykyinen junatarjonta. </a:t>
                      </a:r>
                    </a:p>
                  </a:txBody>
                  <a:tcPr/>
                </a:tc>
                <a:tc>
                  <a:txBody>
                    <a:bodyPr/>
                    <a:lstStyle/>
                    <a:p>
                      <a:r>
                        <a:rPr lang="fi-FI" sz="1400"/>
                        <a:t>Junaliikenne korvaa lentoliikenteen yhteyspuutteita pääkaupunkiseudulle ja myös muuhun Suomeen Kokkolan osalta kohtuullisen hyvin. Pietarsaaren osalta harvemmat junat pysähtyvät Pietarsaari-Pedersören asemalla kuin Kokkolassa. </a:t>
                      </a:r>
                    </a:p>
                  </a:txBody>
                  <a:tcPr/>
                </a:tc>
                <a:extLst>
                  <a:ext uri="{0D108BD9-81ED-4DB2-BD59-A6C34878D82A}">
                    <a16:rowId xmlns:a16="http://schemas.microsoft.com/office/drawing/2014/main" val="3529324598"/>
                  </a:ext>
                </a:extLst>
              </a:tr>
              <a:tr h="567997">
                <a:tc>
                  <a:txBody>
                    <a:bodyPr/>
                    <a:lstStyle/>
                    <a:p>
                      <a:r>
                        <a:rPr lang="fi-FI" sz="1400" i="1"/>
                        <a:t>Muut näkökulmat</a:t>
                      </a:r>
                    </a:p>
                  </a:txBody>
                  <a:tcPr/>
                </a:tc>
                <a:tc>
                  <a:txBody>
                    <a:bodyPr/>
                    <a:lstStyle/>
                    <a:p>
                      <a:r>
                        <a:rPr lang="fi-FI" sz="1400"/>
                        <a:t>Kokkola-Pietarsaaren alueelle on tähän saakka ollut toimivat lento- ja junayhteydet, jotka ovat osaltaan varmistaneen myös huoltovarmuuden toimivuuden. </a:t>
                      </a:r>
                    </a:p>
                  </a:txBody>
                  <a:tcPr/>
                </a:tc>
                <a:tc>
                  <a:txBody>
                    <a:bodyPr/>
                    <a:lstStyle/>
                    <a:p>
                      <a:r>
                        <a:rPr lang="fi-FI" sz="1400" dirty="0"/>
                        <a:t>Liikennöinnin mahdollistettava päivämatkan tekeminen molempiin suuntiin. </a:t>
                      </a:r>
                    </a:p>
                  </a:txBody>
                  <a:tcPr/>
                </a:tc>
                <a:extLst>
                  <a:ext uri="{0D108BD9-81ED-4DB2-BD59-A6C34878D82A}">
                    <a16:rowId xmlns:a16="http://schemas.microsoft.com/office/drawing/2014/main" val="4082093941"/>
                  </a:ext>
                </a:extLst>
              </a:tr>
            </a:tbl>
          </a:graphicData>
        </a:graphic>
      </p:graphicFrame>
    </p:spTree>
    <p:extLst>
      <p:ext uri="{BB962C8B-B14F-4D97-AF65-F5344CB8AC3E}">
        <p14:creationId xmlns:p14="http://schemas.microsoft.com/office/powerpoint/2010/main" val="1030499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89E-25C0-4A69-82C6-E9FC1B4947AA}"/>
              </a:ext>
            </a:extLst>
          </p:cNvPr>
          <p:cNvSpPr>
            <a:spLocks noGrp="1"/>
          </p:cNvSpPr>
          <p:nvPr>
            <p:ph type="title"/>
          </p:nvPr>
        </p:nvSpPr>
        <p:spPr>
          <a:xfrm>
            <a:off x="612000" y="432000"/>
            <a:ext cx="10746000" cy="1108800"/>
          </a:xfrm>
        </p:spPr>
        <p:txBody>
          <a:bodyPr/>
          <a:lstStyle/>
          <a:p>
            <a:r>
              <a:rPr lang="fi-FI"/>
              <a:t>Yhteenveto: Savonlinnan lentoliikennetarpeet</a:t>
            </a:r>
          </a:p>
        </p:txBody>
      </p:sp>
      <p:sp>
        <p:nvSpPr>
          <p:cNvPr id="6" name="Slide Number Placeholder 5">
            <a:extLst>
              <a:ext uri="{FF2B5EF4-FFF2-40B4-BE49-F238E27FC236}">
                <a16:creationId xmlns:a16="http://schemas.microsoft.com/office/drawing/2014/main" id="{7C201C02-72C0-42E8-A0D3-F98FAE37A3B3}"/>
              </a:ext>
            </a:extLst>
          </p:cNvPr>
          <p:cNvSpPr>
            <a:spLocks noGrp="1"/>
          </p:cNvSpPr>
          <p:nvPr>
            <p:ph type="sldNum" sz="quarter" idx="12"/>
          </p:nvPr>
        </p:nvSpPr>
        <p:spPr/>
        <p:txBody>
          <a:bodyPr/>
          <a:lstStyle/>
          <a:p>
            <a:fld id="{E97DE6E4-DC77-456C-872A-552B509F49AF}" type="slidenum">
              <a:rPr lang="fi-FI" smtClean="0"/>
              <a:t>47</a:t>
            </a:fld>
            <a:endParaRPr lang="fi-FI"/>
          </a:p>
        </p:txBody>
      </p:sp>
      <p:graphicFrame>
        <p:nvGraphicFramePr>
          <p:cNvPr id="7" name="Table 7">
            <a:extLst>
              <a:ext uri="{FF2B5EF4-FFF2-40B4-BE49-F238E27FC236}">
                <a16:creationId xmlns:a16="http://schemas.microsoft.com/office/drawing/2014/main" id="{C04504F6-D169-4A98-8B9F-60DB6EBFFE79}"/>
              </a:ext>
            </a:extLst>
          </p:cNvPr>
          <p:cNvGraphicFramePr>
            <a:graphicFrameLocks noGrp="1"/>
          </p:cNvGraphicFramePr>
          <p:nvPr>
            <p:extLst>
              <p:ext uri="{D42A27DB-BD31-4B8C-83A1-F6EECF244321}">
                <p14:modId xmlns:p14="http://schemas.microsoft.com/office/powerpoint/2010/main" val="1772856508"/>
              </p:ext>
            </p:extLst>
          </p:nvPr>
        </p:nvGraphicFramePr>
        <p:xfrm>
          <a:off x="0" y="1152000"/>
          <a:ext cx="12192000" cy="3539691"/>
        </p:xfrm>
        <a:graphic>
          <a:graphicData uri="http://schemas.openxmlformats.org/drawingml/2006/table">
            <a:tbl>
              <a:tblPr firstRow="1" bandRow="1">
                <a:tableStyleId>{5C22544A-7EE6-4342-B048-85BDC9FD1C3A}</a:tableStyleId>
              </a:tblPr>
              <a:tblGrid>
                <a:gridCol w="2045590">
                  <a:extLst>
                    <a:ext uri="{9D8B030D-6E8A-4147-A177-3AD203B41FA5}">
                      <a16:colId xmlns:a16="http://schemas.microsoft.com/office/drawing/2014/main" val="2827325235"/>
                    </a:ext>
                  </a:extLst>
                </a:gridCol>
                <a:gridCol w="5371174">
                  <a:extLst>
                    <a:ext uri="{9D8B030D-6E8A-4147-A177-3AD203B41FA5}">
                      <a16:colId xmlns:a16="http://schemas.microsoft.com/office/drawing/2014/main" val="2371973929"/>
                    </a:ext>
                  </a:extLst>
                </a:gridCol>
                <a:gridCol w="4775236">
                  <a:extLst>
                    <a:ext uri="{9D8B030D-6E8A-4147-A177-3AD203B41FA5}">
                      <a16:colId xmlns:a16="http://schemas.microsoft.com/office/drawing/2014/main" val="2574164068"/>
                    </a:ext>
                  </a:extLst>
                </a:gridCol>
              </a:tblGrid>
              <a:tr h="192092">
                <a:tc>
                  <a:txBody>
                    <a:bodyPr/>
                    <a:lstStyle/>
                    <a:p>
                      <a:endParaRPr lang="fi-FI" sz="1400"/>
                    </a:p>
                  </a:txBody>
                  <a:tcPr/>
                </a:tc>
                <a:tc>
                  <a:txBody>
                    <a:bodyPr/>
                    <a:lstStyle/>
                    <a:p>
                      <a:pPr algn="ctr"/>
                      <a:r>
                        <a:rPr lang="fi-FI" sz="1400"/>
                        <a:t>Kuvaus alueen tarpeista</a:t>
                      </a:r>
                    </a:p>
                  </a:txBody>
                  <a:tcPr/>
                </a:tc>
                <a:tc>
                  <a:txBody>
                    <a:bodyPr/>
                    <a:lstStyle/>
                    <a:p>
                      <a:pPr algn="ctr"/>
                      <a:r>
                        <a:rPr lang="fi-FI" sz="1400"/>
                        <a:t>Arvio oikeatasoisuudesta</a:t>
                      </a:r>
                    </a:p>
                  </a:txBody>
                  <a:tcPr/>
                </a:tc>
                <a:extLst>
                  <a:ext uri="{0D108BD9-81ED-4DB2-BD59-A6C34878D82A}">
                    <a16:rowId xmlns:a16="http://schemas.microsoft.com/office/drawing/2014/main" val="1717892202"/>
                  </a:ext>
                </a:extLst>
              </a:tr>
              <a:tr h="998878">
                <a:tc>
                  <a:txBody>
                    <a:bodyPr/>
                    <a:lstStyle/>
                    <a:p>
                      <a:r>
                        <a:rPr lang="fi-FI" sz="1400" i="1"/>
                        <a:t>Liikematkustuksen tarpeet (kansainvälinen ja kotimainen)</a:t>
                      </a:r>
                    </a:p>
                  </a:txBody>
                  <a:tcPr/>
                </a:tc>
                <a:tc>
                  <a:txBody>
                    <a:bodyPr/>
                    <a:lstStyle/>
                    <a:p>
                      <a:r>
                        <a:rPr lang="fi-FI" sz="1400"/>
                        <a:t>Savonlinnan alueella on prosessiteollisuutta. Lentomatkustuksen kysyntä on vakiintunut (n. 600 matkaa/kk). Tästä todennäköisesti erittäin suuri osa on liikematkustusta.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Tarve on päivittäistä: Kajaanista aamuvuoro, jolla tavoittaa kansainvälisen aallon, paluu Helsingistä alkuillasta. Alueelle myös päästävä, mutta tarve on pienempi.</a:t>
                      </a:r>
                    </a:p>
                  </a:txBody>
                  <a:tcPr/>
                </a:tc>
                <a:extLst>
                  <a:ext uri="{0D108BD9-81ED-4DB2-BD59-A6C34878D82A}">
                    <a16:rowId xmlns:a16="http://schemas.microsoft.com/office/drawing/2014/main" val="136472719"/>
                  </a:ext>
                </a:extLst>
              </a:tr>
              <a:tr h="864413">
                <a:tc>
                  <a:txBody>
                    <a:bodyPr/>
                    <a:lstStyle/>
                    <a:p>
                      <a:r>
                        <a:rPr lang="fi-FI" sz="1400" i="1" dirty="0"/>
                        <a:t>Kansainvälisen matkailun tarpeet</a:t>
                      </a:r>
                    </a:p>
                  </a:txBody>
                  <a:tcPr/>
                </a:tc>
                <a:tc>
                  <a:txBody>
                    <a:bodyPr/>
                    <a:lstStyle/>
                    <a:p>
                      <a:r>
                        <a:rPr lang="fi-FI" sz="1400" dirty="0"/>
                        <a:t>Kansainvälisen matkailun tarpeet on järjestetty pääosin tilauslentoliikenteellä, mutta matkailijat ovat käyttäneet myös kotimaan reittiyhteyttä. </a:t>
                      </a:r>
                    </a:p>
                  </a:txBody>
                  <a:tcPr/>
                </a:tc>
                <a:tc>
                  <a:txBody>
                    <a:bodyPr/>
                    <a:lstStyle/>
                    <a:p>
                      <a:r>
                        <a:rPr lang="fi-FI" sz="1400"/>
                        <a:t>Pistemäiset tarpeet keskeisten tapahtumien aikana.</a:t>
                      </a:r>
                    </a:p>
                  </a:txBody>
                  <a:tcPr/>
                </a:tc>
                <a:extLst>
                  <a:ext uri="{0D108BD9-81ED-4DB2-BD59-A6C34878D82A}">
                    <a16:rowId xmlns:a16="http://schemas.microsoft.com/office/drawing/2014/main" val="910127036"/>
                  </a:ext>
                </a:extLst>
              </a:tr>
              <a:tr h="864413">
                <a:tc>
                  <a:txBody>
                    <a:bodyPr/>
                    <a:lstStyle/>
                    <a:p>
                      <a:r>
                        <a:rPr lang="fi-FI" sz="1400" i="1"/>
                        <a:t>Pitkän matkan runkoliikenteen näkökulma</a:t>
                      </a:r>
                    </a:p>
                  </a:txBody>
                  <a:tcPr/>
                </a:tc>
                <a:tc>
                  <a:txBody>
                    <a:bodyPr/>
                    <a:lstStyle/>
                    <a:p>
                      <a:r>
                        <a:rPr lang="fi-FI" sz="1400"/>
                        <a:t>Lentoyhteyden kokonaismatkustajamäärä huomioiden näyttää siltä, että sitä ei hyödynnetä kovinkaan paljon vapaa-ajan matkustamisessa.</a:t>
                      </a:r>
                    </a:p>
                  </a:txBody>
                  <a:tcPr/>
                </a:tc>
                <a:tc>
                  <a:txBody>
                    <a:bodyPr/>
                    <a:lstStyle/>
                    <a:p>
                      <a:r>
                        <a:rPr lang="fi-FI" sz="1400" dirty="0"/>
                        <a:t>Juna- tai linja-autoliikenne eivät tarjoa alle 3 tunnin matkaketjuja Helsinkiin. Vaihdotonta junayhteyttä ei ole tarjolla. Toisaalta lentoyhteyden käyttö vapaa-ajan matkoilla vaikuttaa olevan vähäistä. Yhteystarve on viikoittaista, mutta ei päivittäistä.  </a:t>
                      </a:r>
                      <a:endParaRPr lang="fi-FI" sz="1400" dirty="0">
                        <a:highlight>
                          <a:srgbClr val="FFFF00"/>
                        </a:highlight>
                      </a:endParaRPr>
                    </a:p>
                  </a:txBody>
                  <a:tcPr/>
                </a:tc>
                <a:extLst>
                  <a:ext uri="{0D108BD9-81ED-4DB2-BD59-A6C34878D82A}">
                    <a16:rowId xmlns:a16="http://schemas.microsoft.com/office/drawing/2014/main" val="3529324598"/>
                  </a:ext>
                </a:extLst>
              </a:tr>
            </a:tbl>
          </a:graphicData>
        </a:graphic>
      </p:graphicFrame>
    </p:spTree>
    <p:extLst>
      <p:ext uri="{BB962C8B-B14F-4D97-AF65-F5344CB8AC3E}">
        <p14:creationId xmlns:p14="http://schemas.microsoft.com/office/powerpoint/2010/main" val="672570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a:t>6. Oikeatasoisuuden arviointi</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endParaRPr lang="fi-FI"/>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48</a:t>
            </a:fld>
            <a:endParaRPr lang="fi-FI"/>
          </a:p>
        </p:txBody>
      </p:sp>
    </p:spTree>
    <p:extLst>
      <p:ext uri="{BB962C8B-B14F-4D97-AF65-F5344CB8AC3E}">
        <p14:creationId xmlns:p14="http://schemas.microsoft.com/office/powerpoint/2010/main" val="194745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FA42-680D-40C9-B155-AF498D43A68B}"/>
              </a:ext>
            </a:extLst>
          </p:cNvPr>
          <p:cNvSpPr>
            <a:spLocks noGrp="1"/>
          </p:cNvSpPr>
          <p:nvPr>
            <p:ph type="title"/>
          </p:nvPr>
        </p:nvSpPr>
        <p:spPr/>
        <p:txBody>
          <a:bodyPr/>
          <a:lstStyle/>
          <a:p>
            <a:r>
              <a:rPr lang="fi-FI"/>
              <a:t>Tarkasteltavat alueet täyttävät lentoliikenteen julkisen palveluvelvoitteen ehdot</a:t>
            </a:r>
          </a:p>
        </p:txBody>
      </p:sp>
      <p:sp>
        <p:nvSpPr>
          <p:cNvPr id="6" name="Slide Number Placeholder 5">
            <a:extLst>
              <a:ext uri="{FF2B5EF4-FFF2-40B4-BE49-F238E27FC236}">
                <a16:creationId xmlns:a16="http://schemas.microsoft.com/office/drawing/2014/main" id="{016C1A84-86B0-43B7-8786-0ED6CB36F8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7" name="Table 6">
            <a:extLst>
              <a:ext uri="{FF2B5EF4-FFF2-40B4-BE49-F238E27FC236}">
                <a16:creationId xmlns:a16="http://schemas.microsoft.com/office/drawing/2014/main" id="{CD23B849-E540-483F-8B32-6086B4BE9E66}"/>
              </a:ext>
            </a:extLst>
          </p:cNvPr>
          <p:cNvGraphicFramePr>
            <a:graphicFrameLocks noGrp="1"/>
          </p:cNvGraphicFramePr>
          <p:nvPr>
            <p:extLst>
              <p:ext uri="{D42A27DB-BD31-4B8C-83A1-F6EECF244321}">
                <p14:modId xmlns:p14="http://schemas.microsoft.com/office/powerpoint/2010/main" val="1666782041"/>
              </p:ext>
            </p:extLst>
          </p:nvPr>
        </p:nvGraphicFramePr>
        <p:xfrm>
          <a:off x="611999" y="2221770"/>
          <a:ext cx="10745999" cy="3264629"/>
        </p:xfrm>
        <a:graphic>
          <a:graphicData uri="http://schemas.openxmlformats.org/drawingml/2006/table">
            <a:tbl>
              <a:tblPr firstRow="1" firstCol="1" bandRow="1">
                <a:tableStyleId>{5C22544A-7EE6-4342-B048-85BDC9FD1C3A}</a:tableStyleId>
              </a:tblPr>
              <a:tblGrid>
                <a:gridCol w="1595854">
                  <a:extLst>
                    <a:ext uri="{9D8B030D-6E8A-4147-A177-3AD203B41FA5}">
                      <a16:colId xmlns:a16="http://schemas.microsoft.com/office/drawing/2014/main" val="227143603"/>
                    </a:ext>
                  </a:extLst>
                </a:gridCol>
                <a:gridCol w="1830029">
                  <a:extLst>
                    <a:ext uri="{9D8B030D-6E8A-4147-A177-3AD203B41FA5}">
                      <a16:colId xmlns:a16="http://schemas.microsoft.com/office/drawing/2014/main" val="2406870107"/>
                    </a:ext>
                  </a:extLst>
                </a:gridCol>
                <a:gridCol w="1830029">
                  <a:extLst>
                    <a:ext uri="{9D8B030D-6E8A-4147-A177-3AD203B41FA5}">
                      <a16:colId xmlns:a16="http://schemas.microsoft.com/office/drawing/2014/main" val="640985704"/>
                    </a:ext>
                  </a:extLst>
                </a:gridCol>
                <a:gridCol w="1830029">
                  <a:extLst>
                    <a:ext uri="{9D8B030D-6E8A-4147-A177-3AD203B41FA5}">
                      <a16:colId xmlns:a16="http://schemas.microsoft.com/office/drawing/2014/main" val="57362136"/>
                    </a:ext>
                  </a:extLst>
                </a:gridCol>
                <a:gridCol w="1830029">
                  <a:extLst>
                    <a:ext uri="{9D8B030D-6E8A-4147-A177-3AD203B41FA5}">
                      <a16:colId xmlns:a16="http://schemas.microsoft.com/office/drawing/2014/main" val="2447903380"/>
                    </a:ext>
                  </a:extLst>
                </a:gridCol>
                <a:gridCol w="1830029">
                  <a:extLst>
                    <a:ext uri="{9D8B030D-6E8A-4147-A177-3AD203B41FA5}">
                      <a16:colId xmlns:a16="http://schemas.microsoft.com/office/drawing/2014/main" val="2130325700"/>
                    </a:ext>
                  </a:extLst>
                </a:gridCol>
              </a:tblGrid>
              <a:tr h="832955">
                <a:tc>
                  <a:txBody>
                    <a:bodyPr/>
                    <a:lstStyle/>
                    <a:p>
                      <a:pPr>
                        <a:lnSpc>
                          <a:spcPct val="90000"/>
                        </a:lnSpc>
                        <a:spcAft>
                          <a:spcPts val="0"/>
                        </a:spcAft>
                      </a:pPr>
                      <a:r>
                        <a:rPr lang="fi-FI" sz="1400" kern="1200">
                          <a:effectLst/>
                          <a:latin typeface="+mj-lt"/>
                        </a:rPr>
                        <a:t>Lentoasema</a:t>
                      </a: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Syrjäinen alue </a:t>
                      </a:r>
                    </a:p>
                    <a:p>
                      <a:pPr algn="ctr">
                        <a:lnSpc>
                          <a:spcPct val="90000"/>
                        </a:lnSpc>
                        <a:spcAft>
                          <a:spcPts val="0"/>
                        </a:spcAft>
                      </a:pPr>
                      <a:r>
                        <a:rPr lang="fi-FI" sz="1400" b="0">
                          <a:effectLst/>
                          <a:latin typeface="+mj-lt"/>
                          <a:cs typeface="Times New Roman" panose="02020603050405020304" pitchFamily="18" charset="0"/>
                        </a:rPr>
                        <a:t>(yli 400 km Helsingistä)</a:t>
                      </a:r>
                    </a:p>
                  </a:txBody>
                  <a:tcPr marL="68580" marR="68580" marT="0" marB="0" anchor="ctr">
                    <a:solidFill>
                      <a:schemeClr val="bg2"/>
                    </a:solidFill>
                  </a:tcPr>
                </a:tc>
                <a:tc>
                  <a:txBody>
                    <a:bodyPr/>
                    <a:lstStyle/>
                    <a:p>
                      <a:pPr algn="ctr">
                        <a:lnSpc>
                          <a:spcPct val="90000"/>
                        </a:lnSpc>
                        <a:spcAft>
                          <a:spcPts val="0"/>
                        </a:spcAft>
                      </a:pPr>
                      <a:r>
                        <a:rPr lang="fi-FI" sz="1400" kern="1200">
                          <a:effectLst/>
                          <a:latin typeface="+mj-lt"/>
                        </a:rPr>
                        <a:t>Kehitysalue </a:t>
                      </a:r>
                      <a:br>
                        <a:rPr lang="fi-FI" sz="1400" kern="1200">
                          <a:effectLst/>
                          <a:latin typeface="+mj-lt"/>
                        </a:rPr>
                      </a:br>
                      <a:r>
                        <a:rPr lang="fi-FI" sz="1400" b="0" kern="1200">
                          <a:effectLst/>
                          <a:latin typeface="+mj-lt"/>
                        </a:rPr>
                        <a:t>(BKT verrattuna </a:t>
                      </a:r>
                      <a:br>
                        <a:rPr lang="fi-FI" sz="1400" b="0" kern="1200">
                          <a:effectLst/>
                          <a:latin typeface="+mj-lt"/>
                        </a:rPr>
                      </a:br>
                      <a:r>
                        <a:rPr lang="fi-FI" sz="1400" b="0" kern="1200">
                          <a:effectLst/>
                          <a:latin typeface="+mj-lt"/>
                        </a:rPr>
                        <a:t>maan keskiarvoon)</a:t>
                      </a:r>
                      <a:endParaRPr lang="fi-FI" sz="1400" b="0">
                        <a:effectLst/>
                        <a:latin typeface="+mj-lt"/>
                        <a:cs typeface="Times New Roman" panose="02020603050405020304" pitchFamily="18" charset="0"/>
                      </a:endParaRPr>
                    </a:p>
                  </a:txBody>
                  <a:tcPr marL="68580" marR="68580" marT="0" marB="0" anchor="ctr">
                    <a:solidFill>
                      <a:schemeClr val="bg2"/>
                    </a:solidFill>
                  </a:tcPr>
                </a:tc>
                <a:tc>
                  <a:txBody>
                    <a:bodyPr/>
                    <a:lstStyle/>
                    <a:p>
                      <a:pPr algn="ctr">
                        <a:lnSpc>
                          <a:spcPct val="90000"/>
                        </a:lnSpc>
                        <a:spcAft>
                          <a:spcPts val="0"/>
                        </a:spcAft>
                      </a:pPr>
                      <a:r>
                        <a:rPr lang="fi-FI" sz="1400" kern="1200">
                          <a:effectLst/>
                          <a:latin typeface="+mj-lt"/>
                        </a:rPr>
                        <a:t>Vähäliikenteinen reitti </a:t>
                      </a:r>
                      <a:r>
                        <a:rPr lang="fi-FI" sz="1400" b="0" kern="1200">
                          <a:effectLst/>
                          <a:latin typeface="+mj-lt"/>
                        </a:rPr>
                        <a:t>(matkustajamäärä alle 100 000)</a:t>
                      </a:r>
                      <a:endParaRPr lang="fi-FI" sz="1400" b="0">
                        <a:effectLst/>
                        <a:latin typeface="+mj-lt"/>
                        <a:cs typeface="Times New Roman" panose="02020603050405020304" pitchFamily="18" charset="0"/>
                      </a:endParaRPr>
                    </a:p>
                  </a:txBody>
                  <a:tcPr marL="68580" marR="68580" marT="0" marB="0" anchor="ctr">
                    <a:solidFill>
                      <a:schemeClr val="bg2"/>
                    </a:solidFill>
                  </a:tcPr>
                </a:tc>
                <a:tc>
                  <a:txBody>
                    <a:bodyPr/>
                    <a:lstStyle/>
                    <a:p>
                      <a:pPr algn="ctr">
                        <a:lnSpc>
                          <a:spcPct val="90000"/>
                        </a:lnSpc>
                        <a:spcAft>
                          <a:spcPts val="0"/>
                        </a:spcAft>
                      </a:pPr>
                      <a:r>
                        <a:rPr lang="fi-FI" sz="1400">
                          <a:effectLst/>
                          <a:latin typeface="+mj-lt"/>
                          <a:cs typeface="Times New Roman" panose="02020603050405020304" pitchFamily="18" charset="0"/>
                        </a:rPr>
                        <a:t>Ei alle 3 h matkaketjuja Helsinkiin ilman lentoyhteyttä</a:t>
                      </a:r>
                    </a:p>
                  </a:txBody>
                  <a:tcPr marL="68580" marR="68580" marT="0" marB="0" anchor="ctr">
                    <a:solidFill>
                      <a:schemeClr val="accent6"/>
                    </a:solidFill>
                  </a:tcPr>
                </a:tc>
                <a:tc>
                  <a:txBody>
                    <a:bodyPr/>
                    <a:lstStyle/>
                    <a:p>
                      <a:pPr algn="ctr">
                        <a:lnSpc>
                          <a:spcPct val="90000"/>
                        </a:lnSpc>
                        <a:spcAft>
                          <a:spcPts val="0"/>
                        </a:spcAft>
                      </a:pPr>
                      <a:r>
                        <a:rPr lang="fi-FI" sz="1400" kern="1200">
                          <a:effectLst/>
                          <a:latin typeface="+mj-lt"/>
                        </a:rPr>
                        <a:t>Ehdoton tärkeys taloudelliselle ja sosiaaliselle kehitykselle</a:t>
                      </a:r>
                      <a:endParaRPr lang="fi-FI" sz="1400">
                        <a:effectLst/>
                        <a:latin typeface="+mj-lt"/>
                        <a:cs typeface="Times New Roman" panose="02020603050405020304" pitchFamily="18" charset="0"/>
                      </a:endParaRPr>
                    </a:p>
                  </a:txBody>
                  <a:tcPr marL="68580" marR="68580" marT="0" marB="0" anchor="ctr">
                    <a:solidFill>
                      <a:schemeClr val="accent4"/>
                    </a:solidFill>
                  </a:tcPr>
                </a:tc>
                <a:extLst>
                  <a:ext uri="{0D108BD9-81ED-4DB2-BD59-A6C34878D82A}">
                    <a16:rowId xmlns:a16="http://schemas.microsoft.com/office/drawing/2014/main" val="1144832877"/>
                  </a:ext>
                </a:extLst>
              </a:tr>
              <a:tr h="405279">
                <a:tc>
                  <a:txBody>
                    <a:bodyPr/>
                    <a:lstStyle/>
                    <a:p>
                      <a:pPr>
                        <a:lnSpc>
                          <a:spcPct val="90000"/>
                        </a:lnSpc>
                        <a:spcAft>
                          <a:spcPts val="0"/>
                        </a:spcAft>
                      </a:pPr>
                      <a:r>
                        <a:rPr lang="fi-FI" sz="1400" kern="1200">
                          <a:effectLst/>
                          <a:latin typeface="+mj-lt"/>
                        </a:rPr>
                        <a:t>Joensuu</a:t>
                      </a: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kern="1200">
                          <a:effectLst/>
                          <a:latin typeface="+mj-lt"/>
                        </a:rPr>
                        <a:t> X</a:t>
                      </a:r>
                      <a:endParaRPr lang="fi-FI" sz="1400">
                        <a:effectLst/>
                        <a:latin typeface="+mj-lt"/>
                        <a:cs typeface="Times New Roman" panose="02020603050405020304" pitchFamily="18" charset="0"/>
                      </a:endParaRPr>
                    </a:p>
                  </a:txBody>
                  <a:tcPr marL="68580" marR="68580" marT="0" marB="0" anchor="ctr"/>
                </a:tc>
                <a:tc>
                  <a:txBody>
                    <a:bodyPr/>
                    <a:lstStyle/>
                    <a:p>
                      <a:pPr>
                        <a:lnSpc>
                          <a:spcPct val="90000"/>
                        </a:lnSpc>
                        <a:spcAft>
                          <a:spcPts val="0"/>
                        </a:spcAft>
                      </a:pPr>
                      <a:r>
                        <a:rPr lang="fi-FI" sz="1400" kern="1200">
                          <a:effectLst/>
                          <a:latin typeface="+mj-lt"/>
                        </a:rPr>
                        <a:t> </a:t>
                      </a:r>
                      <a:endParaRPr lang="fi-FI" sz="1400">
                        <a:effectLst/>
                        <a:latin typeface="+mj-lt"/>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217577224"/>
                  </a:ext>
                </a:extLst>
              </a:tr>
              <a:tr h="405279">
                <a:tc>
                  <a:txBody>
                    <a:bodyPr/>
                    <a:lstStyle/>
                    <a:p>
                      <a:pPr>
                        <a:lnSpc>
                          <a:spcPct val="90000"/>
                        </a:lnSpc>
                        <a:spcAft>
                          <a:spcPts val="0"/>
                        </a:spcAft>
                      </a:pPr>
                      <a:r>
                        <a:rPr lang="fi-FI" sz="1400" kern="1200">
                          <a:effectLst/>
                          <a:latin typeface="+mj-lt"/>
                        </a:rPr>
                        <a:t>Jyväskylä</a:t>
                      </a: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nSpc>
                          <a:spcPct val="90000"/>
                        </a:lnSpc>
                        <a:spcAft>
                          <a:spcPts val="0"/>
                        </a:spcAft>
                      </a:pPr>
                      <a:r>
                        <a:rPr lang="fi-FI" sz="1400" kern="1200">
                          <a:effectLst/>
                          <a:latin typeface="+mj-lt"/>
                        </a:rPr>
                        <a:t> </a:t>
                      </a:r>
                      <a:endParaRPr lang="fi-FI" sz="1400">
                        <a:effectLst/>
                        <a:latin typeface="+mj-lt"/>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8629233"/>
                  </a:ext>
                </a:extLst>
              </a:tr>
              <a:tr h="405279">
                <a:tc>
                  <a:txBody>
                    <a:bodyPr/>
                    <a:lstStyle/>
                    <a:p>
                      <a:pPr>
                        <a:lnSpc>
                          <a:spcPct val="90000"/>
                        </a:lnSpc>
                        <a:spcAft>
                          <a:spcPts val="0"/>
                        </a:spcAft>
                      </a:pPr>
                      <a:r>
                        <a:rPr lang="fi-FI" sz="1400" kern="1200">
                          <a:effectLst/>
                          <a:latin typeface="+mj-lt"/>
                        </a:rPr>
                        <a:t>Kajaani</a:t>
                      </a: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nSpc>
                          <a:spcPct val="90000"/>
                        </a:lnSpc>
                        <a:spcAft>
                          <a:spcPts val="0"/>
                        </a:spcAft>
                      </a:pPr>
                      <a:r>
                        <a:rPr lang="fi-FI" sz="1400" kern="1200">
                          <a:effectLst/>
                          <a:latin typeface="+mj-lt"/>
                        </a:rPr>
                        <a:t> </a:t>
                      </a:r>
                      <a:endParaRPr lang="fi-FI" sz="1400">
                        <a:effectLst/>
                        <a:latin typeface="+mj-lt"/>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79171461"/>
                  </a:ext>
                </a:extLst>
              </a:tr>
              <a:tr h="405279">
                <a:tc>
                  <a:txBody>
                    <a:bodyPr/>
                    <a:lstStyle/>
                    <a:p>
                      <a:pPr>
                        <a:lnSpc>
                          <a:spcPct val="90000"/>
                        </a:lnSpc>
                        <a:spcAft>
                          <a:spcPts val="0"/>
                        </a:spcAft>
                      </a:pPr>
                      <a:r>
                        <a:rPr lang="fi-FI" sz="1400" kern="1200">
                          <a:effectLst/>
                          <a:latin typeface="+mj-lt"/>
                        </a:rPr>
                        <a:t>Kemi-Tornio</a:t>
                      </a: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nSpc>
                          <a:spcPct val="90000"/>
                        </a:lnSpc>
                        <a:spcAft>
                          <a:spcPts val="0"/>
                        </a:spcAft>
                      </a:pPr>
                      <a:r>
                        <a:rPr lang="fi-FI" sz="1400" kern="1200">
                          <a:effectLst/>
                          <a:latin typeface="+mj-lt"/>
                        </a:rPr>
                        <a:t> </a:t>
                      </a:r>
                      <a:endParaRPr lang="fi-FI" sz="1400">
                        <a:effectLst/>
                        <a:latin typeface="+mj-lt"/>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617961232"/>
                  </a:ext>
                </a:extLst>
              </a:tr>
              <a:tr h="405279">
                <a:tc>
                  <a:txBody>
                    <a:bodyPr/>
                    <a:lstStyle/>
                    <a:p>
                      <a:pPr>
                        <a:lnSpc>
                          <a:spcPct val="90000"/>
                        </a:lnSpc>
                        <a:spcAft>
                          <a:spcPts val="0"/>
                        </a:spcAft>
                      </a:pPr>
                      <a:r>
                        <a:rPr lang="fi-FI" sz="1400" kern="1200">
                          <a:effectLst/>
                          <a:latin typeface="+mj-lt"/>
                        </a:rPr>
                        <a:t>Kokkola-Pietarsaari</a:t>
                      </a: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nSpc>
                          <a:spcPct val="90000"/>
                        </a:lnSpc>
                        <a:spcAft>
                          <a:spcPts val="0"/>
                        </a:spcAft>
                      </a:pPr>
                      <a:r>
                        <a:rPr lang="fi-FI" sz="1400" kern="1200">
                          <a:effectLst/>
                          <a:latin typeface="+mj-lt"/>
                        </a:rPr>
                        <a:t> </a:t>
                      </a:r>
                      <a:endParaRPr lang="fi-FI" sz="1400">
                        <a:effectLst/>
                        <a:latin typeface="+mj-lt"/>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87834520"/>
                  </a:ext>
                </a:extLst>
              </a:tr>
              <a:tr h="405279">
                <a:tc>
                  <a:txBody>
                    <a:bodyPr/>
                    <a:lstStyle/>
                    <a:p>
                      <a:pPr>
                        <a:lnSpc>
                          <a:spcPct val="90000"/>
                        </a:lnSpc>
                        <a:spcAft>
                          <a:spcPts val="0"/>
                        </a:spcAft>
                      </a:pPr>
                      <a:r>
                        <a:rPr lang="fi-FI" sz="1400">
                          <a:effectLst/>
                          <a:latin typeface="+mj-lt"/>
                          <a:cs typeface="Times New Roman" panose="02020603050405020304" pitchFamily="18" charset="0"/>
                        </a:rPr>
                        <a:t>Savonlinna</a:t>
                      </a:r>
                    </a:p>
                  </a:txBody>
                  <a:tcPr marL="68580" marR="68580" marT="0" marB="0" anchor="ctr"/>
                </a:tc>
                <a:tc>
                  <a:txBody>
                    <a:bodyPr/>
                    <a:lstStyle/>
                    <a:p>
                      <a:pPr algn="ctr">
                        <a:lnSpc>
                          <a:spcPct val="90000"/>
                        </a:lnSpc>
                        <a:spcAft>
                          <a:spcPts val="0"/>
                        </a:spcAft>
                      </a:pPr>
                      <a:endParaRPr lang="fi-FI" sz="1400">
                        <a:effectLst/>
                        <a:latin typeface="+mj-lt"/>
                        <a:cs typeface="Times New Roman" panose="02020603050405020304" pitchFamily="18" charset="0"/>
                      </a:endParaRP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gn="ctr">
                        <a:lnSpc>
                          <a:spcPct val="90000"/>
                        </a:lnSpc>
                        <a:spcAft>
                          <a:spcPts val="0"/>
                        </a:spcAft>
                      </a:pPr>
                      <a:r>
                        <a:rPr lang="fi-FI" sz="1400">
                          <a:effectLst/>
                          <a:latin typeface="+mj-lt"/>
                          <a:cs typeface="Times New Roman" panose="02020603050405020304" pitchFamily="18" charset="0"/>
                        </a:rPr>
                        <a:t>X</a:t>
                      </a:r>
                    </a:p>
                  </a:txBody>
                  <a:tcPr marL="68580" marR="68580" marT="0" marB="0" anchor="ctr"/>
                </a:tc>
                <a:tc>
                  <a:txBody>
                    <a:bodyPr/>
                    <a:lstStyle/>
                    <a:p>
                      <a:pPr>
                        <a:lnSpc>
                          <a:spcPct val="90000"/>
                        </a:lnSpc>
                        <a:spcAft>
                          <a:spcPts val="0"/>
                        </a:spcAft>
                      </a:pPr>
                      <a:endParaRPr lang="fi-FI" sz="1400">
                        <a:effectLst/>
                        <a:latin typeface="+mj-lt"/>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8517556"/>
                  </a:ext>
                </a:extLst>
              </a:tr>
            </a:tbl>
          </a:graphicData>
        </a:graphic>
      </p:graphicFrame>
      <p:sp>
        <p:nvSpPr>
          <p:cNvPr id="8" name="Rectangle 7">
            <a:extLst>
              <a:ext uri="{FF2B5EF4-FFF2-40B4-BE49-F238E27FC236}">
                <a16:creationId xmlns:a16="http://schemas.microsoft.com/office/drawing/2014/main" id="{6985CE54-3742-4DCD-81EC-7411556B7A5F}"/>
              </a:ext>
            </a:extLst>
          </p:cNvPr>
          <p:cNvSpPr/>
          <p:nvPr/>
        </p:nvSpPr>
        <p:spPr>
          <a:xfrm>
            <a:off x="2207568" y="1720800"/>
            <a:ext cx="5488632" cy="423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Verdana"/>
                <a:ea typeface="+mn-ea"/>
                <a:cs typeface="+mn-cs"/>
              </a:rPr>
              <a:t>Näistä </a:t>
            </a:r>
            <a:r>
              <a:rPr kumimoji="0" lang="fi-FI" sz="1400" b="1" i="0" u="none" strike="noStrike" kern="1200" cap="none" spc="0" normalizeH="0" baseline="0" noProof="0">
                <a:ln>
                  <a:noFill/>
                </a:ln>
                <a:solidFill>
                  <a:prstClr val="white"/>
                </a:solidFill>
                <a:effectLst/>
                <a:uLnTx/>
                <a:uFillTx/>
                <a:latin typeface="Verdana"/>
                <a:ea typeface="+mn-ea"/>
                <a:cs typeface="+mn-cs"/>
              </a:rPr>
              <a:t>yhden ehdon </a:t>
            </a:r>
            <a:r>
              <a:rPr kumimoji="0" lang="fi-FI" sz="1400" b="0" i="0" u="none" strike="noStrike" kern="1200" cap="none" spc="0" normalizeH="0" baseline="0" noProof="0">
                <a:ln>
                  <a:noFill/>
                </a:ln>
                <a:solidFill>
                  <a:prstClr val="white"/>
                </a:solidFill>
                <a:effectLst/>
                <a:uLnTx/>
                <a:uFillTx/>
                <a:latin typeface="Verdana"/>
                <a:ea typeface="+mn-ea"/>
                <a:cs typeface="+mn-cs"/>
              </a:rPr>
              <a:t>tulee täyttyä</a:t>
            </a:r>
          </a:p>
        </p:txBody>
      </p:sp>
      <p:sp>
        <p:nvSpPr>
          <p:cNvPr id="9" name="Rectangle 8">
            <a:extLst>
              <a:ext uri="{FF2B5EF4-FFF2-40B4-BE49-F238E27FC236}">
                <a16:creationId xmlns:a16="http://schemas.microsoft.com/office/drawing/2014/main" id="{91202642-6B2E-480E-A3E3-38D1E2FC52A2}"/>
              </a:ext>
            </a:extLst>
          </p:cNvPr>
          <p:cNvSpPr/>
          <p:nvPr/>
        </p:nvSpPr>
        <p:spPr>
          <a:xfrm>
            <a:off x="7711406" y="1720800"/>
            <a:ext cx="1805616" cy="423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Verdana"/>
                <a:ea typeface="+mn-ea"/>
                <a:cs typeface="+mn-cs"/>
              </a:rPr>
              <a:t>Tämän ehdon tulee täyttyä</a:t>
            </a:r>
          </a:p>
        </p:txBody>
      </p:sp>
      <p:sp>
        <p:nvSpPr>
          <p:cNvPr id="10" name="Rectangle 9">
            <a:extLst>
              <a:ext uri="{FF2B5EF4-FFF2-40B4-BE49-F238E27FC236}">
                <a16:creationId xmlns:a16="http://schemas.microsoft.com/office/drawing/2014/main" id="{C9D3F684-2151-4EFA-964C-D820840900A9}"/>
              </a:ext>
            </a:extLst>
          </p:cNvPr>
          <p:cNvSpPr/>
          <p:nvPr/>
        </p:nvSpPr>
        <p:spPr>
          <a:xfrm>
            <a:off x="9524625" y="1720800"/>
            <a:ext cx="1840978" cy="423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white"/>
                </a:solidFill>
                <a:effectLst/>
                <a:uLnTx/>
                <a:uFillTx/>
                <a:latin typeface="Verdana"/>
                <a:ea typeface="+mn-ea"/>
                <a:cs typeface="+mn-cs"/>
              </a:rPr>
              <a:t>Tämän ehdon tulee täyttyä</a:t>
            </a:r>
          </a:p>
        </p:txBody>
      </p:sp>
      <p:sp>
        <p:nvSpPr>
          <p:cNvPr id="11" name="TextBox 10">
            <a:extLst>
              <a:ext uri="{FF2B5EF4-FFF2-40B4-BE49-F238E27FC236}">
                <a16:creationId xmlns:a16="http://schemas.microsoft.com/office/drawing/2014/main" id="{5AE31B1B-35C9-4EB9-9EFD-C036DAC2A1D7}"/>
              </a:ext>
            </a:extLst>
          </p:cNvPr>
          <p:cNvSpPr txBox="1"/>
          <p:nvPr/>
        </p:nvSpPr>
        <p:spPr>
          <a:xfrm>
            <a:off x="9581018" y="3252608"/>
            <a:ext cx="1728192" cy="206210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1" u="none" strike="noStrike" kern="1200" cap="none" spc="0" normalizeH="0" baseline="0" noProof="0">
                <a:ln>
                  <a:noFill/>
                </a:ln>
                <a:solidFill>
                  <a:srgbClr val="EC017F"/>
                </a:solidFill>
                <a:effectLst/>
                <a:uLnTx/>
                <a:uFillTx/>
                <a:latin typeface="Verdana"/>
                <a:ea typeface="+mn-ea"/>
                <a:cs typeface="+mn-cs"/>
              </a:rPr>
              <a:t>Ehdoista subjektiivisin, käsitelty luvussa 4. Tarkastelun perusteella on katsottu, että ehto täyttyy.</a:t>
            </a:r>
          </a:p>
        </p:txBody>
      </p:sp>
      <p:sp>
        <p:nvSpPr>
          <p:cNvPr id="12" name="TextBox 11">
            <a:extLst>
              <a:ext uri="{FF2B5EF4-FFF2-40B4-BE49-F238E27FC236}">
                <a16:creationId xmlns:a16="http://schemas.microsoft.com/office/drawing/2014/main" id="{85C447DE-B346-4FD5-8F8C-37B61023F7AD}"/>
              </a:ext>
            </a:extLst>
          </p:cNvPr>
          <p:cNvSpPr txBox="1"/>
          <p:nvPr/>
        </p:nvSpPr>
        <p:spPr>
          <a:xfrm>
            <a:off x="611999" y="5661225"/>
            <a:ext cx="11484751"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i-FI" sz="1600" b="0" u="none" strike="noStrike" kern="1200" cap="none" spc="0" normalizeH="0" baseline="0" noProof="0">
                <a:ln>
                  <a:noFill/>
                </a:ln>
                <a:effectLst/>
                <a:uLnTx/>
                <a:uFillTx/>
                <a:latin typeface="Verdana"/>
                <a:ea typeface="+mn-ea"/>
                <a:cs typeface="+mn-cs"/>
              </a:rPr>
              <a:t>Tässä selvityksessä on todettu, että kaikkien tarkasteltavien alueiden osalta julkisen palveluvelvoitteen ehdot täyttyvät. Seuraavilla sivuilla on esitelty johtopäätöksiä oikeatasoisuudesta sekä hankintamenettelystä.</a:t>
            </a:r>
          </a:p>
        </p:txBody>
      </p:sp>
    </p:spTree>
    <p:extLst>
      <p:ext uri="{BB962C8B-B14F-4D97-AF65-F5344CB8AC3E}">
        <p14:creationId xmlns:p14="http://schemas.microsoft.com/office/powerpoint/2010/main" val="204596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C242-893B-4662-B366-367BEB18D5BA}"/>
              </a:ext>
            </a:extLst>
          </p:cNvPr>
          <p:cNvSpPr>
            <a:spLocks noGrp="1"/>
          </p:cNvSpPr>
          <p:nvPr>
            <p:ph type="title"/>
          </p:nvPr>
        </p:nvSpPr>
        <p:spPr/>
        <p:txBody>
          <a:bodyPr/>
          <a:lstStyle/>
          <a:p>
            <a:r>
              <a:rPr lang="fi-FI"/>
              <a:t>Selvityksen tarkoituksena tarkastella julkisen palveluvelvoitteen lentoliikenteen oikeatasoisuutta </a:t>
            </a:r>
          </a:p>
        </p:txBody>
      </p:sp>
      <p:sp>
        <p:nvSpPr>
          <p:cNvPr id="3" name="Content Placeholder 2">
            <a:extLst>
              <a:ext uri="{FF2B5EF4-FFF2-40B4-BE49-F238E27FC236}">
                <a16:creationId xmlns:a16="http://schemas.microsoft.com/office/drawing/2014/main" id="{D590FDEA-0EE6-4FE2-94E5-47888896572F}"/>
              </a:ext>
            </a:extLst>
          </p:cNvPr>
          <p:cNvSpPr>
            <a:spLocks noGrp="1"/>
          </p:cNvSpPr>
          <p:nvPr>
            <p:ph idx="1"/>
          </p:nvPr>
        </p:nvSpPr>
        <p:spPr>
          <a:xfrm>
            <a:off x="612000" y="1720800"/>
            <a:ext cx="10746000" cy="4525200"/>
          </a:xfrm>
        </p:spPr>
        <p:txBody>
          <a:bodyPr/>
          <a:lstStyle/>
          <a:p>
            <a:pPr marL="0" indent="0">
              <a:buNone/>
            </a:pPr>
            <a:r>
              <a:rPr lang="fi-FI" sz="1600"/>
              <a:t>Tämän selvityksen tavoitteena on ollut arvioida vuodelle 2021 ostettavan lentoliikenteen oikeatasoisuutta. Oikeatasoisuudella tarkoitetaan tässä yhteydessä pääasiassa vuoromäärää, vuorojen ajankohtia, konekokoa sekä lipun maksimihintaa. Ostettavan lentoliikenteen tulisi palvella alueiden tarpeita, mutta sen ei tule ylittää riittävää palvelutasoa tai markkinaehtoisen liikenteen palvelutasoa. </a:t>
            </a:r>
          </a:p>
          <a:p>
            <a:pPr marL="0" indent="0">
              <a:buNone/>
            </a:pPr>
            <a:r>
              <a:rPr lang="fi-FI" sz="1600"/>
              <a:t>Koska Covid-19-pandemian pitkäaikaisista vaikutuksista tai liikenteen kysynnän palautumisesta ei ole tarkkoja ennusteita tiedossa, on tässä selvityksessä tarkasteltu julkista palveluvelvoitetta ja sen käyttöä laajemminkin. Selvityksessä esitellään tästä johtuen julkisen palveluvelvoitteen käyttöä Euroopassa sekä arvioidaan lentoliikenteen roolia osana Suomen liikennejärjestelmää. Selvitys esittelee myös lentoliikenteen aluetaloudellisia vaikutuksia. Näiltä osin selvitystä voidaan tulevaisuudessa hyödyntää osana valtakunnallista liikennejärjestelmätyötä.</a:t>
            </a:r>
          </a:p>
          <a:p>
            <a:pPr marL="0" indent="0">
              <a:buNone/>
            </a:pPr>
            <a:r>
              <a:rPr lang="fi-FI" sz="1600"/>
              <a:t>Selvityksessä on ensisijaisesti arvioitu Joensuun, Jyväskylän, Kajaanin, Kemi-Tornion ja Kokkola-Pietarsaaren lentoasemien kotimaan lentoliikenteen oikeatasoisuutta. Tämän lisäksi vastaavat tarkastelut on tehty Savonlinnan lentoaseman vaikutusalueelle, sillä ennen Covid-19-pandemian alkua Savonlinnan ja Helsinki-Vantaan välinen lentoyhteys oli ainoa, jonka kustannuksiin myös valtio osallistui (50%). </a:t>
            </a:r>
          </a:p>
          <a:p>
            <a:pPr marL="0" indent="0">
              <a:buNone/>
            </a:pPr>
            <a:r>
              <a:rPr lang="fi-FI" sz="1600"/>
              <a:t>Selvityksen lopputulemana on esitetty johtopäätökset lentoliikenteen oikeatasoisuudesta tarkastellulle viisikolle vuoden 2021 ostoliikenteessä.</a:t>
            </a:r>
          </a:p>
        </p:txBody>
      </p:sp>
      <p:sp>
        <p:nvSpPr>
          <p:cNvPr id="6" name="Slide Number Placeholder 5">
            <a:extLst>
              <a:ext uri="{FF2B5EF4-FFF2-40B4-BE49-F238E27FC236}">
                <a16:creationId xmlns:a16="http://schemas.microsoft.com/office/drawing/2014/main" id="{7D47B42A-CF23-490F-A606-CFAEC7072184}"/>
              </a:ext>
            </a:extLst>
          </p:cNvPr>
          <p:cNvSpPr>
            <a:spLocks noGrp="1"/>
          </p:cNvSpPr>
          <p:nvPr>
            <p:ph type="sldNum" sz="quarter" idx="12"/>
          </p:nvPr>
        </p:nvSpPr>
        <p:spPr/>
        <p:txBody>
          <a:bodyPr/>
          <a:lstStyle/>
          <a:p>
            <a:fld id="{E97DE6E4-DC77-456C-872A-552B509F49AF}" type="slidenum">
              <a:rPr lang="fi-FI" smtClean="0"/>
              <a:t>5</a:t>
            </a:fld>
            <a:endParaRPr lang="fi-FI"/>
          </a:p>
        </p:txBody>
      </p:sp>
    </p:spTree>
    <p:extLst>
      <p:ext uri="{BB962C8B-B14F-4D97-AF65-F5344CB8AC3E}">
        <p14:creationId xmlns:p14="http://schemas.microsoft.com/office/powerpoint/2010/main" val="3942947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BA77-BFFF-4E97-9098-984BFE82660F}"/>
              </a:ext>
            </a:extLst>
          </p:cNvPr>
          <p:cNvSpPr>
            <a:spLocks noGrp="1"/>
          </p:cNvSpPr>
          <p:nvPr>
            <p:ph type="title"/>
          </p:nvPr>
        </p:nvSpPr>
        <p:spPr/>
        <p:txBody>
          <a:bodyPr/>
          <a:lstStyle/>
          <a:p>
            <a:r>
              <a:rPr lang="fi-FI"/>
              <a:t>Oikeatasoisuuden määrittelyn lähtökohtana kolme tekijää</a:t>
            </a:r>
          </a:p>
        </p:txBody>
      </p:sp>
      <p:sp>
        <p:nvSpPr>
          <p:cNvPr id="6" name="Slide Number Placeholder 5">
            <a:extLst>
              <a:ext uri="{FF2B5EF4-FFF2-40B4-BE49-F238E27FC236}">
                <a16:creationId xmlns:a16="http://schemas.microsoft.com/office/drawing/2014/main" id="{8A3C6E3E-005B-4274-A4B5-AB25FB44F9DE}"/>
              </a:ext>
            </a:extLst>
          </p:cNvPr>
          <p:cNvSpPr>
            <a:spLocks noGrp="1"/>
          </p:cNvSpPr>
          <p:nvPr>
            <p:ph type="sldNum" sz="quarter" idx="12"/>
          </p:nvPr>
        </p:nvSpPr>
        <p:spPr/>
        <p:txBody>
          <a:bodyPr/>
          <a:lstStyle/>
          <a:p>
            <a:fld id="{E97DE6E4-DC77-456C-872A-552B509F49AF}" type="slidenum">
              <a:rPr lang="fi-FI" smtClean="0"/>
              <a:t>50</a:t>
            </a:fld>
            <a:endParaRPr lang="fi-FI"/>
          </a:p>
        </p:txBody>
      </p:sp>
      <p:sp>
        <p:nvSpPr>
          <p:cNvPr id="8" name="Rectangle 7">
            <a:extLst>
              <a:ext uri="{FF2B5EF4-FFF2-40B4-BE49-F238E27FC236}">
                <a16:creationId xmlns:a16="http://schemas.microsoft.com/office/drawing/2014/main" id="{96BE2396-3C8A-44E7-AA52-3540C3604918}"/>
              </a:ext>
            </a:extLst>
          </p:cNvPr>
          <p:cNvSpPr/>
          <p:nvPr/>
        </p:nvSpPr>
        <p:spPr>
          <a:xfrm>
            <a:off x="728660" y="4795060"/>
            <a:ext cx="3162301" cy="1539752"/>
          </a:xfrm>
          <a:prstGeom prst="rect">
            <a:avLst/>
          </a:prstGeom>
          <a:solidFill>
            <a:srgbClr val="1596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a:solidFill>
                  <a:schemeClr val="bg1"/>
                </a:solidFill>
                <a:latin typeface="+mj-lt"/>
              </a:rPr>
              <a:t>3) Palvelutaso, joka riittää alueen tarpeille normaalitilassa</a:t>
            </a:r>
          </a:p>
        </p:txBody>
      </p:sp>
      <p:sp>
        <p:nvSpPr>
          <p:cNvPr id="9" name="Rectangle 8">
            <a:extLst>
              <a:ext uri="{FF2B5EF4-FFF2-40B4-BE49-F238E27FC236}">
                <a16:creationId xmlns:a16="http://schemas.microsoft.com/office/drawing/2014/main" id="{A3A6E640-7589-439C-B965-99477E40B0E0}"/>
              </a:ext>
            </a:extLst>
          </p:cNvPr>
          <p:cNvSpPr/>
          <p:nvPr/>
        </p:nvSpPr>
        <p:spPr>
          <a:xfrm>
            <a:off x="728659" y="1679677"/>
            <a:ext cx="3162301" cy="1300940"/>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a:solidFill>
                  <a:schemeClr val="bg1"/>
                </a:solidFill>
                <a:latin typeface="+mj-lt"/>
              </a:rPr>
              <a:t>1) Normaalitilan palautumisen nopeus</a:t>
            </a:r>
          </a:p>
        </p:txBody>
      </p:sp>
      <p:sp>
        <p:nvSpPr>
          <p:cNvPr id="12" name="Arrow: Right 11">
            <a:extLst>
              <a:ext uri="{FF2B5EF4-FFF2-40B4-BE49-F238E27FC236}">
                <a16:creationId xmlns:a16="http://schemas.microsoft.com/office/drawing/2014/main" id="{74114259-75F3-463D-AA95-8BFC382ABCC4}"/>
              </a:ext>
            </a:extLst>
          </p:cNvPr>
          <p:cNvSpPr/>
          <p:nvPr/>
        </p:nvSpPr>
        <p:spPr>
          <a:xfrm>
            <a:off x="4088605" y="3577006"/>
            <a:ext cx="895350" cy="629843"/>
          </a:xfrm>
          <a:prstGeom prst="rightArrow">
            <a:avLst/>
          </a:prstGeom>
          <a:ln/>
        </p:spPr>
        <p:style>
          <a:lnRef idx="3">
            <a:schemeClr val="lt1"/>
          </a:lnRef>
          <a:fillRef idx="1">
            <a:schemeClr val="accent5"/>
          </a:fillRef>
          <a:effectRef idx="1">
            <a:schemeClr val="accent5"/>
          </a:effectRef>
          <a:fontRef idx="minor">
            <a:schemeClr val="lt1"/>
          </a:fontRef>
        </p:style>
        <p:txBody>
          <a:bodyPr rtlCol="0" anchor="t"/>
          <a:lstStyle/>
          <a:p>
            <a:pPr algn="ctr"/>
            <a:endParaRPr lang="fi-FI" err="1">
              <a:solidFill>
                <a:schemeClr val="bg1"/>
              </a:solidFill>
              <a:latin typeface="+mj-lt"/>
            </a:endParaRPr>
          </a:p>
        </p:txBody>
      </p:sp>
      <p:sp>
        <p:nvSpPr>
          <p:cNvPr id="13" name="Arrow: Right 12">
            <a:extLst>
              <a:ext uri="{FF2B5EF4-FFF2-40B4-BE49-F238E27FC236}">
                <a16:creationId xmlns:a16="http://schemas.microsoft.com/office/drawing/2014/main" id="{7EDB14F8-38B5-4FC2-83B4-60ECCDCCAFD7}"/>
              </a:ext>
            </a:extLst>
          </p:cNvPr>
          <p:cNvSpPr/>
          <p:nvPr/>
        </p:nvSpPr>
        <p:spPr>
          <a:xfrm>
            <a:off x="4088605" y="5130395"/>
            <a:ext cx="895350" cy="629843"/>
          </a:xfrm>
          <a:prstGeom prst="rightArrow">
            <a:avLst/>
          </a:prstGeom>
          <a:ln/>
        </p:spPr>
        <p:style>
          <a:lnRef idx="3">
            <a:schemeClr val="lt1"/>
          </a:lnRef>
          <a:fillRef idx="1">
            <a:schemeClr val="accent6"/>
          </a:fillRef>
          <a:effectRef idx="1">
            <a:schemeClr val="accent6"/>
          </a:effectRef>
          <a:fontRef idx="minor">
            <a:schemeClr val="lt1"/>
          </a:fontRef>
        </p:style>
        <p:txBody>
          <a:bodyPr rtlCol="0" anchor="t"/>
          <a:lstStyle/>
          <a:p>
            <a:pPr algn="ctr"/>
            <a:endParaRPr lang="fi-FI" err="1">
              <a:solidFill>
                <a:schemeClr val="bg1"/>
              </a:solidFill>
              <a:latin typeface="+mj-lt"/>
            </a:endParaRPr>
          </a:p>
        </p:txBody>
      </p:sp>
      <p:sp>
        <p:nvSpPr>
          <p:cNvPr id="7" name="Rectangle 6">
            <a:extLst>
              <a:ext uri="{FF2B5EF4-FFF2-40B4-BE49-F238E27FC236}">
                <a16:creationId xmlns:a16="http://schemas.microsoft.com/office/drawing/2014/main" id="{DFD49BE1-25AD-45AF-AB5C-CEA6FDA04600}"/>
              </a:ext>
            </a:extLst>
          </p:cNvPr>
          <p:cNvSpPr/>
          <p:nvPr/>
        </p:nvSpPr>
        <p:spPr>
          <a:xfrm>
            <a:off x="728658" y="3140099"/>
            <a:ext cx="3162301" cy="13997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solidFill>
                  <a:schemeClr val="bg1"/>
                </a:solidFill>
                <a:latin typeface="+mj-lt"/>
              </a:rPr>
              <a:t>2) Todennettu kysyntä normaalitilanteessa</a:t>
            </a:r>
          </a:p>
        </p:txBody>
      </p:sp>
      <p:sp>
        <p:nvSpPr>
          <p:cNvPr id="11" name="Arrow: Right 10">
            <a:extLst>
              <a:ext uri="{FF2B5EF4-FFF2-40B4-BE49-F238E27FC236}">
                <a16:creationId xmlns:a16="http://schemas.microsoft.com/office/drawing/2014/main" id="{A32E8CF2-B3B8-45B8-8C6D-A6F40085E154}"/>
              </a:ext>
            </a:extLst>
          </p:cNvPr>
          <p:cNvSpPr/>
          <p:nvPr/>
        </p:nvSpPr>
        <p:spPr>
          <a:xfrm>
            <a:off x="4088605" y="2014414"/>
            <a:ext cx="895350" cy="629843"/>
          </a:xfrm>
          <a:prstGeom prst="rightArrow">
            <a:avLst/>
          </a:prstGeom>
          <a:ln/>
        </p:spPr>
        <p:style>
          <a:lnRef idx="3">
            <a:schemeClr val="lt1"/>
          </a:lnRef>
          <a:fillRef idx="1">
            <a:schemeClr val="accent1"/>
          </a:fillRef>
          <a:effectRef idx="1">
            <a:schemeClr val="accent1"/>
          </a:effectRef>
          <a:fontRef idx="minor">
            <a:schemeClr val="lt1"/>
          </a:fontRef>
        </p:style>
        <p:txBody>
          <a:bodyPr rtlCol="0" anchor="t"/>
          <a:lstStyle/>
          <a:p>
            <a:pPr algn="ctr"/>
            <a:endParaRPr lang="fi-FI" err="1">
              <a:solidFill>
                <a:schemeClr val="bg1"/>
              </a:solidFill>
              <a:latin typeface="+mj-lt"/>
            </a:endParaRPr>
          </a:p>
        </p:txBody>
      </p:sp>
      <p:sp>
        <p:nvSpPr>
          <p:cNvPr id="15" name="Rectangle 14">
            <a:extLst>
              <a:ext uri="{FF2B5EF4-FFF2-40B4-BE49-F238E27FC236}">
                <a16:creationId xmlns:a16="http://schemas.microsoft.com/office/drawing/2014/main" id="{461611D1-479A-43F2-88F5-CF0BEA019358}"/>
              </a:ext>
            </a:extLst>
          </p:cNvPr>
          <p:cNvSpPr/>
          <p:nvPr/>
        </p:nvSpPr>
        <p:spPr>
          <a:xfrm>
            <a:off x="5191125" y="3136255"/>
            <a:ext cx="6619879" cy="13997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600">
                <a:solidFill>
                  <a:schemeClr val="bg1"/>
                </a:solidFill>
                <a:latin typeface="+mj-lt"/>
              </a:rPr>
              <a:t>Kaikilla tarkastelussa olleilla lentoasemilla on vakiintunut kysyntätaso (viisikko: ~4250–9250 matkaa/kk ja Savonlinna ~600 matkaa/kk)</a:t>
            </a:r>
          </a:p>
        </p:txBody>
      </p:sp>
      <p:sp>
        <p:nvSpPr>
          <p:cNvPr id="16" name="Rectangle 15">
            <a:extLst>
              <a:ext uri="{FF2B5EF4-FFF2-40B4-BE49-F238E27FC236}">
                <a16:creationId xmlns:a16="http://schemas.microsoft.com/office/drawing/2014/main" id="{F2029F4D-BECB-47C4-8532-91E89CBCED8C}"/>
              </a:ext>
            </a:extLst>
          </p:cNvPr>
          <p:cNvSpPr/>
          <p:nvPr/>
        </p:nvSpPr>
        <p:spPr>
          <a:xfrm>
            <a:off x="5181598" y="4795060"/>
            <a:ext cx="6619878" cy="1539752"/>
          </a:xfrm>
          <a:prstGeom prst="rect">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50">
                <a:solidFill>
                  <a:schemeClr val="bg1"/>
                </a:solidFill>
                <a:latin typeface="+mj-lt"/>
              </a:rPr>
              <a:t>Selvityksen lopputulemana on, että 2 vuoroa arkipäivinä ja 1 vuoro viikonlopun päivinä niin, että lennot yhdistyvät Helsinki-Vantaan kansainvälisiin aaltoihin, on minimipalvelutaso. Tämän lisäksi on tiettyihin ajankohtiin tai investointeihin liittyviä erityistarpeita. Erityistarpeet liittyvät myös koneiden ruumakapasiteettiin. 3 vuoroa voi olla tarpeen vilkasliikenteisimmillä yhteyksillä. </a:t>
            </a:r>
          </a:p>
        </p:txBody>
      </p:sp>
      <p:sp>
        <p:nvSpPr>
          <p:cNvPr id="17" name="Rectangle 16">
            <a:extLst>
              <a:ext uri="{FF2B5EF4-FFF2-40B4-BE49-F238E27FC236}">
                <a16:creationId xmlns:a16="http://schemas.microsoft.com/office/drawing/2014/main" id="{C685BF6B-9CB3-4E0A-9434-214FD1EF15DB}"/>
              </a:ext>
            </a:extLst>
          </p:cNvPr>
          <p:cNvSpPr/>
          <p:nvPr/>
        </p:nvSpPr>
        <p:spPr>
          <a:xfrm>
            <a:off x="5191126" y="1679675"/>
            <a:ext cx="6619878" cy="1300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600">
                <a:solidFill>
                  <a:schemeClr val="bg1"/>
                </a:solidFill>
                <a:latin typeface="+mj-lt"/>
              </a:rPr>
              <a:t>On mahdollista, että Covid-19-pandemian takia lentoliikenteen kysyntä ei palaudu koko vuoden 2021 aikana normaalille tasolle. Ehdotuksena on, että vuoromäärät sidotaan vähintäänkin löyhästi markkinaehtoisen liikenteen elpymisen tasoon. Jatkoyhteyksiä Helsingistä on oltava. </a:t>
            </a:r>
          </a:p>
        </p:txBody>
      </p:sp>
    </p:spTree>
    <p:extLst>
      <p:ext uri="{BB962C8B-B14F-4D97-AF65-F5344CB8AC3E}">
        <p14:creationId xmlns:p14="http://schemas.microsoft.com/office/powerpoint/2010/main" val="3969657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B56E-5C27-445F-914A-BDA696259459}"/>
              </a:ext>
            </a:extLst>
          </p:cNvPr>
          <p:cNvSpPr>
            <a:spLocks noGrp="1"/>
          </p:cNvSpPr>
          <p:nvPr>
            <p:ph type="title"/>
          </p:nvPr>
        </p:nvSpPr>
        <p:spPr/>
        <p:txBody>
          <a:bodyPr/>
          <a:lstStyle/>
          <a:p>
            <a:r>
              <a:rPr lang="fi-FI"/>
              <a:t>Normaalitilanteen palautumisen nopeus on vielä epäselvää (1/2)</a:t>
            </a:r>
          </a:p>
        </p:txBody>
      </p:sp>
      <p:sp>
        <p:nvSpPr>
          <p:cNvPr id="3" name="Content Placeholder 2">
            <a:extLst>
              <a:ext uri="{FF2B5EF4-FFF2-40B4-BE49-F238E27FC236}">
                <a16:creationId xmlns:a16="http://schemas.microsoft.com/office/drawing/2014/main" id="{E1DE15DF-C848-484F-92E5-0B5B033B21CD}"/>
              </a:ext>
            </a:extLst>
          </p:cNvPr>
          <p:cNvSpPr>
            <a:spLocks noGrp="1"/>
          </p:cNvSpPr>
          <p:nvPr>
            <p:ph idx="1"/>
          </p:nvPr>
        </p:nvSpPr>
        <p:spPr>
          <a:xfrm>
            <a:off x="612000" y="1720800"/>
            <a:ext cx="10746000" cy="4453200"/>
          </a:xfrm>
        </p:spPr>
        <p:txBody>
          <a:bodyPr/>
          <a:lstStyle/>
          <a:p>
            <a:r>
              <a:rPr lang="fi-FI" sz="1600"/>
              <a:t>Markkinaehtoisen liikenteen palautuminen vuoden 2019 tasolle on hyvin epätodennäköistä hankintajakson alkupuolella. Alueiden haastatteluissa on käynyt ilmi, että lentämisen volyymiä ja tarvetta on hyvin vaikea ennakoida myös hieman pidemmälle aikavälille (2022–) </a:t>
            </a:r>
          </a:p>
          <a:p>
            <a:pPr lvl="1"/>
            <a:r>
              <a:rPr lang="fi-FI" sz="1400"/>
              <a:t>Markkinaehtoisen liikenteen taso voi säilyä ”viikkovuoro –tasolla” päivittäisten useiden yhteyksien sijaan pitkälle vuoteen 2021. </a:t>
            </a:r>
          </a:p>
          <a:p>
            <a:pPr lvl="1"/>
            <a:r>
              <a:rPr lang="fi-FI" sz="1400"/>
              <a:t>Alueetkaan eivät pitäneet tarkoituksenmukaisena hankkia merkittävästi kysynnän ylittävää lentoliikennetarjontaa.</a:t>
            </a:r>
          </a:p>
          <a:p>
            <a:r>
              <a:rPr lang="fi-FI" sz="1600"/>
              <a:t>Ideaalitilanteessa julkisen palveluvelvoitteen nojalla tehtävät lentoliikenteen ostot Joensuun, Jyväskylän, Kajaanin, Kemi-Tornion ja Kokkola-Pietarsaaren yhteyksille voitaisiin sitoa markkinaehtoisen kotimaan lentoliikenteen palautumiseen. Käytännössä ostoa tuskin kyetään suunnittelemaan ja toteuttamaan niin, että lentojen volyymi seuraisi tarkasti markkinaehtoista tarjontaa muilta vertailukentiltä (esim. Kuopio, Vaasa ja Rovaniemi).</a:t>
            </a:r>
          </a:p>
          <a:p>
            <a:pPr lvl="1"/>
            <a:r>
              <a:rPr lang="fi-FI" sz="1400"/>
              <a:t>Ostoliikenteen kilpailuttaminen esimerkiksi kahdelle palvelutasolle voisi olla tarkoituksenmukaista. Liikennöinti voitaisiin aloittaa alemmalla palvelutasolla ja nostaa korkeammalle palvelutasolle, jos kysyntää on riittävästi.</a:t>
            </a:r>
          </a:p>
          <a:p>
            <a:pPr lvl="1"/>
            <a:r>
              <a:rPr lang="fi-FI" sz="1400"/>
              <a:t>Tämän hetkisen</a:t>
            </a:r>
            <a:r>
              <a:rPr lang="fi-FI" sz="1400" baseline="30000"/>
              <a:t>*</a:t>
            </a:r>
            <a:r>
              <a:rPr lang="fi-FI" sz="1400"/>
              <a:t> tiedon mukaan huhtikuussa 2021 Kuopioon, Vaasaan ja Rovaniemelle liikennöidään kaksi päivittäistä vuoroa, kun taas syyskuussa 2021 jo 4–7 päivittäistä vuoroa, mikä vastaa pitkälti tilannetta ennen Covid-19-pandemiaa. Ts. lentoyhtiö Finnair ei usko kysynnän palaavan keväällä 2021, mutta pitää mahdollisena kysynnän palautumista normaalitasolle syksyllä 2021. Tämä asettanee tavoitetasoa myös ensimmäisen vaiheen hankinnalle. </a:t>
            </a:r>
          </a:p>
          <a:p>
            <a:pPr lvl="1"/>
            <a:endParaRPr lang="fi-FI" sz="1400"/>
          </a:p>
          <a:p>
            <a:pPr marL="0" indent="0">
              <a:buNone/>
            </a:pPr>
            <a:endParaRPr lang="fi-FI" sz="2000"/>
          </a:p>
        </p:txBody>
      </p:sp>
      <p:sp>
        <p:nvSpPr>
          <p:cNvPr id="6" name="Slide Number Placeholder 5">
            <a:extLst>
              <a:ext uri="{FF2B5EF4-FFF2-40B4-BE49-F238E27FC236}">
                <a16:creationId xmlns:a16="http://schemas.microsoft.com/office/drawing/2014/main" id="{217AC397-DC92-4C07-AA5A-89CE640F5BAF}"/>
              </a:ext>
            </a:extLst>
          </p:cNvPr>
          <p:cNvSpPr>
            <a:spLocks noGrp="1"/>
          </p:cNvSpPr>
          <p:nvPr>
            <p:ph type="sldNum" sz="quarter" idx="12"/>
          </p:nvPr>
        </p:nvSpPr>
        <p:spPr/>
        <p:txBody>
          <a:bodyPr/>
          <a:lstStyle/>
          <a:p>
            <a:fld id="{E97DE6E4-DC77-456C-872A-552B509F49AF}" type="slidenum">
              <a:rPr lang="fi-FI" smtClean="0"/>
              <a:t>51</a:t>
            </a:fld>
            <a:endParaRPr lang="fi-FI"/>
          </a:p>
        </p:txBody>
      </p:sp>
      <p:sp>
        <p:nvSpPr>
          <p:cNvPr id="9" name="TextBox 8">
            <a:extLst>
              <a:ext uri="{FF2B5EF4-FFF2-40B4-BE49-F238E27FC236}">
                <a16:creationId xmlns:a16="http://schemas.microsoft.com/office/drawing/2014/main" id="{AD068686-ECBF-400C-87A3-2E5416FF206E}"/>
              </a:ext>
            </a:extLst>
          </p:cNvPr>
          <p:cNvSpPr txBox="1"/>
          <p:nvPr/>
        </p:nvSpPr>
        <p:spPr>
          <a:xfrm>
            <a:off x="6980470" y="6435396"/>
            <a:ext cx="4573355"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i="0" u="none" strike="noStrike" kern="1200" cap="none" spc="0" normalizeH="0" baseline="30000" noProof="0">
                <a:ln>
                  <a:noFill/>
                </a:ln>
                <a:solidFill>
                  <a:prstClr val="black"/>
                </a:solidFill>
                <a:effectLst/>
                <a:uLnTx/>
                <a:uFillTx/>
                <a:latin typeface="Verdana"/>
                <a:ea typeface="+mn-ea"/>
                <a:cs typeface="+mn-cs"/>
              </a:rPr>
              <a:t>*</a:t>
            </a:r>
            <a:r>
              <a:rPr kumimoji="0" lang="fi-FI" sz="1100" i="0" u="none" strike="noStrike" kern="1200" cap="none" spc="0" normalizeH="0" baseline="0" noProof="0">
                <a:ln>
                  <a:noFill/>
                </a:ln>
                <a:solidFill>
                  <a:prstClr val="black"/>
                </a:solidFill>
                <a:effectLst/>
                <a:uLnTx/>
                <a:uFillTx/>
                <a:latin typeface="Verdana"/>
                <a:ea typeface="+mn-ea"/>
                <a:cs typeface="+mn-cs"/>
              </a:rPr>
              <a:t> Lähde: Finnairin ajanvarausjärjestelmä. Viitattu 14.12.2020</a:t>
            </a:r>
          </a:p>
        </p:txBody>
      </p:sp>
      <p:sp>
        <p:nvSpPr>
          <p:cNvPr id="10" name="Right Triangle 9">
            <a:extLst>
              <a:ext uri="{FF2B5EF4-FFF2-40B4-BE49-F238E27FC236}">
                <a16:creationId xmlns:a16="http://schemas.microsoft.com/office/drawing/2014/main" id="{BD719DF7-0FEE-43FF-B82B-FD041EBDD937}"/>
              </a:ext>
            </a:extLst>
          </p:cNvPr>
          <p:cNvSpPr/>
          <p:nvPr/>
        </p:nvSpPr>
        <p:spPr>
          <a:xfrm rot="10800000">
            <a:off x="10687050" y="0"/>
            <a:ext cx="1504950" cy="1504950"/>
          </a:xfrm>
          <a:prstGeom prst="r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i-FI" err="1">
              <a:solidFill>
                <a:schemeClr val="bg1"/>
              </a:solidFill>
              <a:latin typeface="+mj-lt"/>
            </a:endParaRPr>
          </a:p>
        </p:txBody>
      </p:sp>
      <p:sp>
        <p:nvSpPr>
          <p:cNvPr id="12" name="TextBox 11">
            <a:extLst>
              <a:ext uri="{FF2B5EF4-FFF2-40B4-BE49-F238E27FC236}">
                <a16:creationId xmlns:a16="http://schemas.microsoft.com/office/drawing/2014/main" id="{987CE64A-8A3B-42FE-A92B-9843959C9D1E}"/>
              </a:ext>
            </a:extLst>
          </p:cNvPr>
          <p:cNvSpPr txBox="1"/>
          <p:nvPr/>
        </p:nvSpPr>
        <p:spPr>
          <a:xfrm>
            <a:off x="10853400" y="5836"/>
            <a:ext cx="1400850"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u="none" strike="noStrike" kern="1200" cap="none" spc="0" normalizeH="0" baseline="0" noProof="0">
                <a:ln>
                  <a:noFill/>
                </a:ln>
                <a:solidFill>
                  <a:schemeClr val="bg1"/>
                </a:solidFill>
                <a:effectLst/>
                <a:uLnTx/>
                <a:uFillTx/>
                <a:latin typeface="Verdana"/>
                <a:ea typeface="+mn-ea"/>
                <a:cs typeface="+mn-cs"/>
              </a:rPr>
              <a:t>1) Normaalitilan palautumisen nopeus</a:t>
            </a:r>
          </a:p>
        </p:txBody>
      </p:sp>
    </p:spTree>
    <p:extLst>
      <p:ext uri="{BB962C8B-B14F-4D97-AF65-F5344CB8AC3E}">
        <p14:creationId xmlns:p14="http://schemas.microsoft.com/office/powerpoint/2010/main" val="700513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5D2B-22B8-4A00-ADCC-60767525460D}"/>
              </a:ext>
            </a:extLst>
          </p:cNvPr>
          <p:cNvSpPr>
            <a:spLocks noGrp="1"/>
          </p:cNvSpPr>
          <p:nvPr>
            <p:ph type="title"/>
          </p:nvPr>
        </p:nvSpPr>
        <p:spPr/>
        <p:txBody>
          <a:bodyPr/>
          <a:lstStyle/>
          <a:p>
            <a:r>
              <a:rPr lang="fi-FI"/>
              <a:t>Normaalitilanteen palautumisen nopeus on vielä epäselvää (2/2)</a:t>
            </a:r>
          </a:p>
        </p:txBody>
      </p:sp>
      <p:sp>
        <p:nvSpPr>
          <p:cNvPr id="3" name="Content Placeholder 2">
            <a:extLst>
              <a:ext uri="{FF2B5EF4-FFF2-40B4-BE49-F238E27FC236}">
                <a16:creationId xmlns:a16="http://schemas.microsoft.com/office/drawing/2014/main" id="{5D73BD68-4AF8-45A6-86A3-D587F7E3F7A0}"/>
              </a:ext>
            </a:extLst>
          </p:cNvPr>
          <p:cNvSpPr>
            <a:spLocks noGrp="1"/>
          </p:cNvSpPr>
          <p:nvPr>
            <p:ph idx="1"/>
          </p:nvPr>
        </p:nvSpPr>
        <p:spPr>
          <a:xfrm>
            <a:off x="612000" y="1720800"/>
            <a:ext cx="10746000" cy="4453200"/>
          </a:xfrm>
        </p:spPr>
        <p:txBody>
          <a:bodyPr/>
          <a:lstStyle/>
          <a:p>
            <a:r>
              <a:rPr lang="fi-FI" sz="1600"/>
              <a:t>Alueiden tarpeiden näkökulmasta on ennen kaikkea keskeistä, että kansainvälisiä jatkoyhteyksiä Helsingistä on tarjolla. Eli vaikka kotimaan lentoliikenne muille lentoasemille elpyisikin vuoden 2021 aikana, ostoliikenteen palvelutasoa kannattaa nostaa vasta, kun Helsinki-Vantaan kansainvälisten yhteyksien tarjonta on elpynyt riittävälle tasolle.</a:t>
            </a:r>
          </a:p>
          <a:p>
            <a:pPr lvl="1"/>
            <a:r>
              <a:rPr lang="fi-FI" sz="1400"/>
              <a:t>Tarkastelualueiden kansainvälinen matkustus suuntautuu vahvasti niihin kohteisiin, jotka ovat muutenkin Helsinki-Vantaan lentoaseman suosituimpia työmatkustuskohteita (mm. Tukholma, Kööpenhamina, Lontoo, Amsterdam, Frankfurt, Aasian kohteet).</a:t>
            </a:r>
          </a:p>
          <a:p>
            <a:r>
              <a:rPr lang="fi-FI" sz="1600"/>
              <a:t>Kemi-Tornion ja Kajaanin sekä osittain Joensuun osalta yhteyksiä voidaan perustella myös kotimaan runkoliikenteenä. Voidaan kuitenkin katsoa, että vähintään niin kauan kuin ylimääräistä matkustamista suositellaan vältettävän Covid-19-pandemiasta johtuen, perusteita lisätä lentoliikennettä runkoliikenteen näkökulmasta ei ole. Oletettavaa on, että kun matkustusrajoituksista luovutaan, myös liikematkustus elpyy ja tätä kautta tarve lentoliikenteelle kasvaa.</a:t>
            </a:r>
          </a:p>
          <a:p>
            <a:endParaRPr lang="fi-FI" sz="1600"/>
          </a:p>
          <a:p>
            <a:endParaRPr lang="fi-FI" sz="1600"/>
          </a:p>
        </p:txBody>
      </p:sp>
      <p:sp>
        <p:nvSpPr>
          <p:cNvPr id="6" name="Slide Number Placeholder 5">
            <a:extLst>
              <a:ext uri="{FF2B5EF4-FFF2-40B4-BE49-F238E27FC236}">
                <a16:creationId xmlns:a16="http://schemas.microsoft.com/office/drawing/2014/main" id="{129128A0-E73C-4D27-8FB9-2E205F4EE427}"/>
              </a:ext>
            </a:extLst>
          </p:cNvPr>
          <p:cNvSpPr>
            <a:spLocks noGrp="1"/>
          </p:cNvSpPr>
          <p:nvPr>
            <p:ph type="sldNum" sz="quarter" idx="12"/>
          </p:nvPr>
        </p:nvSpPr>
        <p:spPr/>
        <p:txBody>
          <a:bodyPr/>
          <a:lstStyle/>
          <a:p>
            <a:fld id="{E97DE6E4-DC77-456C-872A-552B509F49AF}" type="slidenum">
              <a:rPr lang="fi-FI" smtClean="0"/>
              <a:t>52</a:t>
            </a:fld>
            <a:endParaRPr lang="fi-FI"/>
          </a:p>
        </p:txBody>
      </p:sp>
      <p:sp>
        <p:nvSpPr>
          <p:cNvPr id="8" name="Right Triangle 7">
            <a:extLst>
              <a:ext uri="{FF2B5EF4-FFF2-40B4-BE49-F238E27FC236}">
                <a16:creationId xmlns:a16="http://schemas.microsoft.com/office/drawing/2014/main" id="{7C45FD0F-8F9F-4B4E-852F-9E6359AEB532}"/>
              </a:ext>
            </a:extLst>
          </p:cNvPr>
          <p:cNvSpPr/>
          <p:nvPr/>
        </p:nvSpPr>
        <p:spPr>
          <a:xfrm rot="10800000">
            <a:off x="10687050" y="0"/>
            <a:ext cx="1504950" cy="1504950"/>
          </a:xfrm>
          <a:prstGeom prst="r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i-FI" err="1">
              <a:solidFill>
                <a:schemeClr val="bg1"/>
              </a:solidFill>
              <a:latin typeface="+mj-lt"/>
            </a:endParaRPr>
          </a:p>
        </p:txBody>
      </p:sp>
      <p:sp>
        <p:nvSpPr>
          <p:cNvPr id="9" name="TextBox 8">
            <a:extLst>
              <a:ext uri="{FF2B5EF4-FFF2-40B4-BE49-F238E27FC236}">
                <a16:creationId xmlns:a16="http://schemas.microsoft.com/office/drawing/2014/main" id="{6CBDC1C4-F48A-4B03-9123-1CE9BA638B80}"/>
              </a:ext>
            </a:extLst>
          </p:cNvPr>
          <p:cNvSpPr txBox="1"/>
          <p:nvPr/>
        </p:nvSpPr>
        <p:spPr>
          <a:xfrm>
            <a:off x="10853400" y="5836"/>
            <a:ext cx="1400850"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u="none" strike="noStrike" kern="1200" cap="none" spc="0" normalizeH="0" baseline="0" noProof="0">
                <a:ln>
                  <a:noFill/>
                </a:ln>
                <a:solidFill>
                  <a:schemeClr val="bg1"/>
                </a:solidFill>
                <a:effectLst/>
                <a:uLnTx/>
                <a:uFillTx/>
                <a:latin typeface="Verdana"/>
                <a:ea typeface="+mn-ea"/>
                <a:cs typeface="+mn-cs"/>
              </a:rPr>
              <a:t>1) Normaalitilan palautumisen nopeus</a:t>
            </a:r>
          </a:p>
        </p:txBody>
      </p:sp>
    </p:spTree>
    <p:extLst>
      <p:ext uri="{BB962C8B-B14F-4D97-AF65-F5344CB8AC3E}">
        <p14:creationId xmlns:p14="http://schemas.microsoft.com/office/powerpoint/2010/main" val="3617716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F70B-5E01-4C52-A56D-E92CEE0727C5}"/>
              </a:ext>
            </a:extLst>
          </p:cNvPr>
          <p:cNvSpPr>
            <a:spLocks noGrp="1"/>
          </p:cNvSpPr>
          <p:nvPr>
            <p:ph type="title"/>
          </p:nvPr>
        </p:nvSpPr>
        <p:spPr/>
        <p:txBody>
          <a:bodyPr/>
          <a:lstStyle/>
          <a:p>
            <a:r>
              <a:rPr lang="fi-FI"/>
              <a:t>Kaikilla alueilla on todennettu normaalitilanteen kysyntä – alueiden välillä eroja</a:t>
            </a:r>
          </a:p>
        </p:txBody>
      </p:sp>
      <p:sp>
        <p:nvSpPr>
          <p:cNvPr id="3" name="Content Placeholder 2">
            <a:extLst>
              <a:ext uri="{FF2B5EF4-FFF2-40B4-BE49-F238E27FC236}">
                <a16:creationId xmlns:a16="http://schemas.microsoft.com/office/drawing/2014/main" id="{3EACA41D-3BFF-48DB-BCC4-5DA232D56BEB}"/>
              </a:ext>
            </a:extLst>
          </p:cNvPr>
          <p:cNvSpPr>
            <a:spLocks noGrp="1"/>
          </p:cNvSpPr>
          <p:nvPr>
            <p:ph idx="1"/>
          </p:nvPr>
        </p:nvSpPr>
        <p:spPr>
          <a:xfrm>
            <a:off x="611999" y="1720800"/>
            <a:ext cx="7522351" cy="4453200"/>
          </a:xfrm>
        </p:spPr>
        <p:txBody>
          <a:bodyPr vert="horz" lIns="91440" tIns="45720" rIns="91440" bIns="45720" rtlCol="0" anchor="t">
            <a:noAutofit/>
          </a:bodyPr>
          <a:lstStyle/>
          <a:p>
            <a:r>
              <a:rPr lang="fi-FI" sz="1600"/>
              <a:t>Kaikilla lentoyhteyksillä on olemassa vakiintunut, todennettu normaalitilanteen kysyntä.</a:t>
            </a:r>
          </a:p>
          <a:p>
            <a:pPr lvl="1"/>
            <a:r>
              <a:rPr lang="fi-FI" sz="1400"/>
              <a:t>Huomattavasti suurin kysyntä on Joensuussa. Joensuu vastaa lähes 1/3 tarkasteltavien kuuden lentoyhteyden yhteenlasketusta matkustajamäärästä.</a:t>
            </a:r>
          </a:p>
          <a:p>
            <a:pPr lvl="1"/>
            <a:r>
              <a:rPr lang="fi-FI" sz="1400"/>
              <a:t>Toiseksi suurinta kysyntä on ollut Kajaanissa, hieman yli 20 % yhteenlasketusta matkustajamäärästä.</a:t>
            </a:r>
          </a:p>
          <a:p>
            <a:pPr lvl="1"/>
            <a:r>
              <a:rPr lang="fi-FI" sz="1400"/>
              <a:t>Kemi-Tornion, Jyväskylän ja Kokkola-Pietarsaaren kysynnät ovat keskenään hyvin samalla tasolla, n. 15 % / yhteys.</a:t>
            </a:r>
          </a:p>
          <a:p>
            <a:pPr lvl="1"/>
            <a:r>
              <a:rPr lang="fi-FI" sz="1400"/>
              <a:t>Pienintä on Savonlinnan kysyntä (3 %), mutta sekin on ollut tasaista jo pidemmän aikaa ja tätä kautta todennettua omalla tasollaan.</a:t>
            </a:r>
          </a:p>
          <a:p>
            <a:r>
              <a:rPr lang="fi-FI" sz="1600"/>
              <a:t>Lentoasemien matkustajamäärien keskinäiset erot tulee ottaa huomioida ostoliikenteessä. Voidaan pitää todennäköisenä, että ostoliikenteen matkustajamäärä jakautuu tarkasteltavien yhteyksien välillä lähellä samaa suhdetta kuin vuoden 2019 matkustajamäärä.</a:t>
            </a:r>
          </a:p>
          <a:p>
            <a:pPr lvl="1"/>
            <a:r>
              <a:rPr lang="fi-FI" sz="1400"/>
              <a:t>Huomioiminen voidaan tehdä joko vuoromäärässä ja/tai konekoossa.</a:t>
            </a:r>
          </a:p>
        </p:txBody>
      </p:sp>
      <p:sp>
        <p:nvSpPr>
          <p:cNvPr id="6" name="Slide Number Placeholder 5">
            <a:extLst>
              <a:ext uri="{FF2B5EF4-FFF2-40B4-BE49-F238E27FC236}">
                <a16:creationId xmlns:a16="http://schemas.microsoft.com/office/drawing/2014/main" id="{3C66784C-CCAA-4380-9156-C9A58E86C1D5}"/>
              </a:ext>
            </a:extLst>
          </p:cNvPr>
          <p:cNvSpPr>
            <a:spLocks noGrp="1"/>
          </p:cNvSpPr>
          <p:nvPr>
            <p:ph type="sldNum" sz="quarter" idx="12"/>
          </p:nvPr>
        </p:nvSpPr>
        <p:spPr/>
        <p:txBody>
          <a:bodyPr/>
          <a:lstStyle/>
          <a:p>
            <a:fld id="{E97DE6E4-DC77-456C-872A-552B509F49AF}" type="slidenum">
              <a:rPr lang="fi-FI" smtClean="0"/>
              <a:t>53</a:t>
            </a:fld>
            <a:endParaRPr lang="fi-FI"/>
          </a:p>
        </p:txBody>
      </p:sp>
      <p:graphicFrame>
        <p:nvGraphicFramePr>
          <p:cNvPr id="7" name="Chart 6">
            <a:extLst>
              <a:ext uri="{FF2B5EF4-FFF2-40B4-BE49-F238E27FC236}">
                <a16:creationId xmlns:a16="http://schemas.microsoft.com/office/drawing/2014/main" id="{D3D9DB94-0DA3-4941-BA1A-4C9CCDE99262}"/>
              </a:ext>
            </a:extLst>
          </p:cNvPr>
          <p:cNvGraphicFramePr>
            <a:graphicFrameLocks/>
          </p:cNvGraphicFramePr>
          <p:nvPr>
            <p:extLst>
              <p:ext uri="{D42A27DB-BD31-4B8C-83A1-F6EECF244321}">
                <p14:modId xmlns:p14="http://schemas.microsoft.com/office/powerpoint/2010/main" val="1534698257"/>
              </p:ext>
            </p:extLst>
          </p:nvPr>
        </p:nvGraphicFramePr>
        <p:xfrm>
          <a:off x="8134350" y="1459404"/>
          <a:ext cx="4148234" cy="445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Triangle 8">
            <a:extLst>
              <a:ext uri="{FF2B5EF4-FFF2-40B4-BE49-F238E27FC236}">
                <a16:creationId xmlns:a16="http://schemas.microsoft.com/office/drawing/2014/main" id="{E8D5B62F-30D8-4AD1-9011-CA77A8A4A94A}"/>
              </a:ext>
            </a:extLst>
          </p:cNvPr>
          <p:cNvSpPr/>
          <p:nvPr/>
        </p:nvSpPr>
        <p:spPr>
          <a:xfrm rot="10800000">
            <a:off x="10687050" y="0"/>
            <a:ext cx="1504950" cy="1504950"/>
          </a:xfrm>
          <a:prstGeom prst="rtTriangl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lang="fi-FI" err="1">
              <a:solidFill>
                <a:schemeClr val="bg1"/>
              </a:solidFill>
              <a:latin typeface="+mj-lt"/>
            </a:endParaRPr>
          </a:p>
        </p:txBody>
      </p:sp>
      <p:sp>
        <p:nvSpPr>
          <p:cNvPr id="11" name="TextBox 10">
            <a:extLst>
              <a:ext uri="{FF2B5EF4-FFF2-40B4-BE49-F238E27FC236}">
                <a16:creationId xmlns:a16="http://schemas.microsoft.com/office/drawing/2014/main" id="{CE455FCC-0DE8-46EB-AD46-A519BCFDB7F2}"/>
              </a:ext>
            </a:extLst>
          </p:cNvPr>
          <p:cNvSpPr txBox="1"/>
          <p:nvPr/>
        </p:nvSpPr>
        <p:spPr>
          <a:xfrm>
            <a:off x="10853400" y="5836"/>
            <a:ext cx="1400850"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100">
                <a:solidFill>
                  <a:schemeClr val="bg1"/>
                </a:solidFill>
                <a:latin typeface="Verdana"/>
              </a:rPr>
              <a:t>2</a:t>
            </a:r>
            <a:r>
              <a:rPr kumimoji="0" lang="fi-FI" sz="1100" b="0" u="none" strike="noStrike" kern="1200" cap="none" spc="0" normalizeH="0" baseline="0" noProof="0">
                <a:ln>
                  <a:noFill/>
                </a:ln>
                <a:solidFill>
                  <a:schemeClr val="bg1"/>
                </a:solidFill>
                <a:effectLst/>
                <a:uLnTx/>
                <a:uFillTx/>
                <a:latin typeface="Verdana"/>
                <a:ea typeface="+mn-ea"/>
                <a:cs typeface="+mn-cs"/>
              </a:rPr>
              <a:t>) Todennettu kysyntä normaali-tilanteessa</a:t>
            </a:r>
          </a:p>
        </p:txBody>
      </p:sp>
      <p:sp>
        <p:nvSpPr>
          <p:cNvPr id="8" name="TextBox 7">
            <a:extLst>
              <a:ext uri="{FF2B5EF4-FFF2-40B4-BE49-F238E27FC236}">
                <a16:creationId xmlns:a16="http://schemas.microsoft.com/office/drawing/2014/main" id="{C838E01E-530F-42D6-80F7-00EBD09C09E4}"/>
              </a:ext>
            </a:extLst>
          </p:cNvPr>
          <p:cNvSpPr txBox="1"/>
          <p:nvPr/>
        </p:nvSpPr>
        <p:spPr>
          <a:xfrm>
            <a:off x="8409590" y="6004509"/>
            <a:ext cx="3184361"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18. </a:t>
            </a:r>
            <a:r>
              <a:rPr kumimoji="0" lang="fi-FI" sz="1100" i="0" u="none" strike="noStrike" kern="1200" cap="none" spc="0" normalizeH="0" baseline="0" noProof="0">
                <a:ln>
                  <a:noFill/>
                </a:ln>
                <a:solidFill>
                  <a:prstClr val="black"/>
                </a:solidFill>
                <a:effectLst/>
                <a:uLnTx/>
                <a:uFillTx/>
                <a:latin typeface="Verdana"/>
                <a:ea typeface="+mn-ea"/>
                <a:cs typeface="+mn-cs"/>
              </a:rPr>
              <a:t>Lentoasemien toteutunut kotimaan matkustus 2019. Lähde: Finavia</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141682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F2DD-28C6-4D65-931A-97A195930262}"/>
              </a:ext>
            </a:extLst>
          </p:cNvPr>
          <p:cNvSpPr>
            <a:spLocks noGrp="1"/>
          </p:cNvSpPr>
          <p:nvPr>
            <p:ph type="title"/>
          </p:nvPr>
        </p:nvSpPr>
        <p:spPr/>
        <p:txBody>
          <a:bodyPr/>
          <a:lstStyle/>
          <a:p>
            <a:r>
              <a:rPr lang="fi-FI"/>
              <a:t>Alueen elinkeinojen tarve on vähintään 12 viikkovuoroa ns. normaalitilanteessa</a:t>
            </a:r>
          </a:p>
        </p:txBody>
      </p:sp>
      <p:sp>
        <p:nvSpPr>
          <p:cNvPr id="3" name="Content Placeholder 2">
            <a:extLst>
              <a:ext uri="{FF2B5EF4-FFF2-40B4-BE49-F238E27FC236}">
                <a16:creationId xmlns:a16="http://schemas.microsoft.com/office/drawing/2014/main" id="{51457489-73DA-4B53-82AC-7D60150BB0CC}"/>
              </a:ext>
            </a:extLst>
          </p:cNvPr>
          <p:cNvSpPr>
            <a:spLocks noGrp="1"/>
          </p:cNvSpPr>
          <p:nvPr>
            <p:ph idx="1"/>
          </p:nvPr>
        </p:nvSpPr>
        <p:spPr>
          <a:xfrm>
            <a:off x="612000" y="1720800"/>
            <a:ext cx="10746000" cy="4453200"/>
          </a:xfrm>
        </p:spPr>
        <p:txBody>
          <a:bodyPr/>
          <a:lstStyle/>
          <a:p>
            <a:r>
              <a:rPr lang="fi-FI" sz="1600" dirty="0"/>
              <a:t>Kaikilla alueilla suurin tarve lentoliikenteelle on alueen yrityksillä ja muilla merkittävillä organisaatioilla. Tarpeet ja nykymuotoinen toiminnan laajuus edellyttävät vähintään 2 päivittäistä vuoroa arkisin sekä 1 vuoroa viikonlopun päiviin. Keskeistä on, että vuorojen kellonajat sopivat Helsinki-Vantaan kansainvälisiin aaltoihin. Muiden aikojen vuorot eivät palvele alueiden tarpeita, eikä tällaisten hankintoja tulisi edes suunnitella.</a:t>
            </a:r>
          </a:p>
          <a:p>
            <a:pPr lvl="1"/>
            <a:r>
              <a:rPr lang="fi-FI" sz="1400" dirty="0"/>
              <a:t>Osalla alueista on kansainväliseen matkailuun liittyviä tarpeita. Selvityksessä on katsottu, että vientiyrityksiä ja alueen muita organisaatioita palvelevat vuorot ovat määrältään ja kellonajoiltaan riittäviä myös matkailun tarpeisiin.</a:t>
            </a:r>
          </a:p>
          <a:p>
            <a:pPr lvl="1"/>
            <a:r>
              <a:rPr lang="fi-FI" sz="1400" dirty="0"/>
              <a:t>Sen sijaan matkailu tuo tarpeita konekoolle sekä suurempien tapahtumien yhteydessä myös lisävuoroille. Konekokoon vaikuttaa myös mahdollisten kolmio- tai kauttakulkulentojen toteuttaminen. </a:t>
            </a:r>
          </a:p>
          <a:p>
            <a:r>
              <a:rPr lang="fi-FI" sz="1600" dirty="0"/>
              <a:t>Kahden päivävuoron hankinta ei normaalitilanteessa ylitä markkinaehtoisten kenttien palvelutasoa, eikä tuen käytön kannalta mitenkään poikkea myöskään eurooppalaisessa kontekstissa. </a:t>
            </a:r>
          </a:p>
          <a:p>
            <a:r>
              <a:rPr lang="fi-FI" sz="1600" dirty="0"/>
              <a:t>Myös 3 päivittäistä arkivuoroa voidaan perustella, jos kysyntä palautuu vuoden 2019 tasolle syksyllä 2021. Erityisen perusteltavaa se on Joensuun, Kemi-Tornion ja Kajaanin osalta. Joensuun perusteena on erityisesti muita alueita korkeampi todennettu aikaisempi kysyntä, Kemi-Torniota perustelee mahdollisen uuden biotuotetehtaan investoinnin alkaminen vuoden 2021 aikana ja Kajaania (sekä myös Kemi-Torniota) lentoyhteyden merkitys joukkoliikenteen runkoyhteytenä. Myös Kokkola-Pietarsaaren ja Jyväskylän osalta voidaan nähdä perusteluja, jos kysyntä palautuu.</a:t>
            </a:r>
            <a:endParaRPr lang="fi-FI" dirty="0"/>
          </a:p>
        </p:txBody>
      </p:sp>
      <p:sp>
        <p:nvSpPr>
          <p:cNvPr id="6" name="Slide Number Placeholder 5">
            <a:extLst>
              <a:ext uri="{FF2B5EF4-FFF2-40B4-BE49-F238E27FC236}">
                <a16:creationId xmlns:a16="http://schemas.microsoft.com/office/drawing/2014/main" id="{F7546823-83C2-4ED2-AD26-B05090945F68}"/>
              </a:ext>
            </a:extLst>
          </p:cNvPr>
          <p:cNvSpPr>
            <a:spLocks noGrp="1"/>
          </p:cNvSpPr>
          <p:nvPr>
            <p:ph type="sldNum" sz="quarter" idx="12"/>
          </p:nvPr>
        </p:nvSpPr>
        <p:spPr/>
        <p:txBody>
          <a:bodyPr/>
          <a:lstStyle/>
          <a:p>
            <a:fld id="{E97DE6E4-DC77-456C-872A-552B509F49AF}" type="slidenum">
              <a:rPr lang="fi-FI" smtClean="0"/>
              <a:t>54</a:t>
            </a:fld>
            <a:endParaRPr lang="fi-FI"/>
          </a:p>
        </p:txBody>
      </p:sp>
      <p:sp>
        <p:nvSpPr>
          <p:cNvPr id="8" name="Right Triangle 7">
            <a:extLst>
              <a:ext uri="{FF2B5EF4-FFF2-40B4-BE49-F238E27FC236}">
                <a16:creationId xmlns:a16="http://schemas.microsoft.com/office/drawing/2014/main" id="{A94C7399-CD10-4F08-ADE3-C63FCE94B141}"/>
              </a:ext>
            </a:extLst>
          </p:cNvPr>
          <p:cNvSpPr/>
          <p:nvPr/>
        </p:nvSpPr>
        <p:spPr>
          <a:xfrm rot="10800000">
            <a:off x="10687050" y="0"/>
            <a:ext cx="1504950" cy="1504950"/>
          </a:xfrm>
          <a:prstGeom prst="rtTriangl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fi-FI" err="1">
              <a:solidFill>
                <a:schemeClr val="bg1"/>
              </a:solidFill>
              <a:latin typeface="+mj-lt"/>
            </a:endParaRPr>
          </a:p>
        </p:txBody>
      </p:sp>
      <p:sp>
        <p:nvSpPr>
          <p:cNvPr id="9" name="TextBox 8">
            <a:extLst>
              <a:ext uri="{FF2B5EF4-FFF2-40B4-BE49-F238E27FC236}">
                <a16:creationId xmlns:a16="http://schemas.microsoft.com/office/drawing/2014/main" id="{370F2A4F-040C-4469-A861-4ABD33527B3F}"/>
              </a:ext>
            </a:extLst>
          </p:cNvPr>
          <p:cNvSpPr txBox="1"/>
          <p:nvPr/>
        </p:nvSpPr>
        <p:spPr>
          <a:xfrm>
            <a:off x="10853400" y="5836"/>
            <a:ext cx="1400850"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u="none" strike="noStrike" kern="1200" cap="none" spc="0" normalizeH="0" baseline="0" noProof="0">
                <a:ln>
                  <a:noFill/>
                </a:ln>
                <a:solidFill>
                  <a:schemeClr val="bg1"/>
                </a:solidFill>
                <a:effectLst/>
                <a:uLnTx/>
                <a:uFillTx/>
                <a:latin typeface="Verdana"/>
                <a:ea typeface="+mn-ea"/>
                <a:cs typeface="+mn-cs"/>
              </a:rPr>
              <a:t>3) Palvelutaso, joka riittää alueiden </a:t>
            </a:r>
            <a:br>
              <a:rPr kumimoji="0" lang="fi-FI" sz="1100" b="0" u="none" strike="noStrike" kern="1200" cap="none" spc="0" normalizeH="0" baseline="0" noProof="0">
                <a:ln>
                  <a:noFill/>
                </a:ln>
                <a:solidFill>
                  <a:schemeClr val="bg1"/>
                </a:solidFill>
                <a:effectLst/>
                <a:uLnTx/>
                <a:uFillTx/>
                <a:latin typeface="Verdana"/>
                <a:ea typeface="+mn-ea"/>
                <a:cs typeface="+mn-cs"/>
              </a:rPr>
            </a:br>
            <a:r>
              <a:rPr kumimoji="0" lang="fi-FI" sz="1100" b="0" u="none" strike="noStrike" kern="1200" cap="none" spc="0" normalizeH="0" baseline="0" noProof="0">
                <a:ln>
                  <a:noFill/>
                </a:ln>
                <a:solidFill>
                  <a:schemeClr val="bg1"/>
                </a:solidFill>
                <a:effectLst/>
                <a:uLnTx/>
                <a:uFillTx/>
                <a:latin typeface="Verdana"/>
                <a:ea typeface="+mn-ea"/>
                <a:cs typeface="+mn-cs"/>
              </a:rPr>
              <a:t>tarpeille</a:t>
            </a:r>
          </a:p>
        </p:txBody>
      </p:sp>
    </p:spTree>
    <p:extLst>
      <p:ext uri="{BB962C8B-B14F-4D97-AF65-F5344CB8AC3E}">
        <p14:creationId xmlns:p14="http://schemas.microsoft.com/office/powerpoint/2010/main" val="280316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3AF2A1-769C-492A-BACD-51D38525AC88}"/>
              </a:ext>
            </a:extLst>
          </p:cNvPr>
          <p:cNvSpPr>
            <a:spLocks noGrp="1"/>
          </p:cNvSpPr>
          <p:nvPr>
            <p:ph type="title"/>
          </p:nvPr>
        </p:nvSpPr>
        <p:spPr/>
        <p:txBody>
          <a:bodyPr/>
          <a:lstStyle/>
          <a:p>
            <a:r>
              <a:rPr lang="fi-FI"/>
              <a:t>Yhteenveto: Esitys oikeatasoisuudesta</a:t>
            </a:r>
          </a:p>
        </p:txBody>
      </p:sp>
      <p:sp>
        <p:nvSpPr>
          <p:cNvPr id="8" name="Content Placeholder 7">
            <a:extLst>
              <a:ext uri="{FF2B5EF4-FFF2-40B4-BE49-F238E27FC236}">
                <a16:creationId xmlns:a16="http://schemas.microsoft.com/office/drawing/2014/main" id="{C0B30982-6A52-4E02-87AF-6B4C3B4FFCE4}"/>
              </a:ext>
            </a:extLst>
          </p:cNvPr>
          <p:cNvSpPr>
            <a:spLocks noGrp="1"/>
          </p:cNvSpPr>
          <p:nvPr>
            <p:ph sz="half" idx="1"/>
          </p:nvPr>
        </p:nvSpPr>
        <p:spPr>
          <a:xfrm>
            <a:off x="615179" y="1598064"/>
            <a:ext cx="6215879" cy="4582769"/>
          </a:xfrm>
        </p:spPr>
        <p:txBody>
          <a:bodyPr/>
          <a:lstStyle/>
          <a:p>
            <a:r>
              <a:rPr lang="fi-FI" sz="1600"/>
              <a:t>Viikkovuorotarjonta kaikille kentille esitettyjen perusteiden mukaan edellyttää vähintään 12 vuoron hankintaa.</a:t>
            </a:r>
          </a:p>
          <a:p>
            <a:r>
              <a:rPr lang="fi-FI" sz="1600"/>
              <a:t>Kesän 2021 jälkeen tarjonta voi pääsääntöisesti olla korkeampaakin (</a:t>
            </a:r>
            <a:r>
              <a:rPr lang="fi-FI" sz="1600" err="1"/>
              <a:t>väh</a:t>
            </a:r>
            <a:r>
              <a:rPr lang="fi-FI" sz="1600"/>
              <a:t>. 17 viikkovuoroa), mikäli Covid-19-tilanne muuttuu merkittävästi parempaan suuntaan.</a:t>
            </a:r>
          </a:p>
          <a:p>
            <a:pPr lvl="1"/>
            <a:r>
              <a:rPr lang="fi-FI" sz="1400"/>
              <a:t>Esitettyä määrää suuremmat hankinnat todennäköisesti ylittävät 2021 aikana vertailukelpoisten maakuntakenttien vuorotarjonnan (Vaasa, Rovaniemi, Kuopio), joilta on markkinaehtoista tarjontaa.</a:t>
            </a:r>
          </a:p>
          <a:p>
            <a:r>
              <a:rPr lang="fi-FI" sz="1600"/>
              <a:t>Eurooppalaisen vertailun perusteella 35–40-paikkainen kone on yhteyksille riittävä, mutta myös 70–150-paikkaiset ovat perusteltavissa.</a:t>
            </a:r>
          </a:p>
          <a:p>
            <a:pPr lvl="1"/>
            <a:r>
              <a:rPr lang="fi-FI" sz="1400"/>
              <a:t>Konekokoon vaikuttavia tekijöitä ovat mm. todennetun kysynnän määrä, suorat vs. kolmio- tai kauttakulkulennot sekä tarpeet ruumatilalle (mm. matkailun osalta).</a:t>
            </a:r>
          </a:p>
          <a:p>
            <a:r>
              <a:rPr lang="fi-FI" sz="1600"/>
              <a:t>Lippujen hintakaton tulisi olla n. 300 € (menopaluu, sis. verot).</a:t>
            </a:r>
            <a:br>
              <a:rPr lang="fi-FI" sz="1600"/>
            </a:br>
            <a:endParaRPr lang="fi-FI" sz="1600"/>
          </a:p>
        </p:txBody>
      </p:sp>
      <p:sp>
        <p:nvSpPr>
          <p:cNvPr id="6" name="Slide Number Placeholder 5">
            <a:extLst>
              <a:ext uri="{FF2B5EF4-FFF2-40B4-BE49-F238E27FC236}">
                <a16:creationId xmlns:a16="http://schemas.microsoft.com/office/drawing/2014/main" id="{98A9CBE9-87E7-4176-AA81-8692BDB57013}"/>
              </a:ext>
            </a:extLst>
          </p:cNvPr>
          <p:cNvSpPr>
            <a:spLocks noGrp="1"/>
          </p:cNvSpPr>
          <p:nvPr>
            <p:ph type="sldNum" sz="quarter" idx="12"/>
          </p:nvPr>
        </p:nvSpPr>
        <p:spPr/>
        <p:txBody>
          <a:bodyPr/>
          <a:lstStyle/>
          <a:p>
            <a:fld id="{E97DE6E4-DC77-456C-872A-552B509F49AF}" type="slidenum">
              <a:rPr lang="fi-FI" smtClean="0"/>
              <a:t>55</a:t>
            </a:fld>
            <a:endParaRPr lang="fi-FI"/>
          </a:p>
        </p:txBody>
      </p:sp>
      <p:pic>
        <p:nvPicPr>
          <p:cNvPr id="14" name="Picture 13">
            <a:extLst>
              <a:ext uri="{FF2B5EF4-FFF2-40B4-BE49-F238E27FC236}">
                <a16:creationId xmlns:a16="http://schemas.microsoft.com/office/drawing/2014/main" id="{2E51AC17-EEF6-4846-9FAB-5155843AB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059" y="1400962"/>
            <a:ext cx="2659591" cy="4702426"/>
          </a:xfrm>
          <a:prstGeom prst="rect">
            <a:avLst/>
          </a:prstGeom>
        </p:spPr>
      </p:pic>
      <p:sp>
        <p:nvSpPr>
          <p:cNvPr id="9" name="TextBox 8">
            <a:extLst>
              <a:ext uri="{FF2B5EF4-FFF2-40B4-BE49-F238E27FC236}">
                <a16:creationId xmlns:a16="http://schemas.microsoft.com/office/drawing/2014/main" id="{79622F11-4DB6-490C-BF65-7FF4868BBCDE}"/>
              </a:ext>
            </a:extLst>
          </p:cNvPr>
          <p:cNvSpPr txBox="1"/>
          <p:nvPr/>
        </p:nvSpPr>
        <p:spPr>
          <a:xfrm>
            <a:off x="7005905" y="6203704"/>
            <a:ext cx="4640095"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Kuva 19. </a:t>
            </a:r>
            <a:r>
              <a:rPr kumimoji="0" lang="fi-FI" sz="1100" i="0" u="none" strike="noStrike" kern="1200" cap="none" spc="0" normalizeH="0" baseline="0" noProof="0">
                <a:ln>
                  <a:noFill/>
                </a:ln>
                <a:solidFill>
                  <a:prstClr val="black"/>
                </a:solidFill>
                <a:effectLst/>
                <a:uLnTx/>
                <a:uFillTx/>
                <a:latin typeface="Verdana"/>
                <a:ea typeface="+mn-ea"/>
                <a:cs typeface="+mn-cs"/>
              </a:rPr>
              <a:t>Jokaiselle kentälle on oma reitti. Vaihtoehtoisena järjestystapana JYV-KAJ ja KOK-KEM –kauttakulkulentoina, mikä puoltaisi suurempaa konekokoa.</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1C651DAD-04B8-4E88-BC5C-482E73798FD0}"/>
              </a:ext>
            </a:extLst>
          </p:cNvPr>
          <p:cNvSpPr txBox="1"/>
          <p:nvPr/>
        </p:nvSpPr>
        <p:spPr>
          <a:xfrm>
            <a:off x="7239497" y="1336454"/>
            <a:ext cx="840884"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Ehdotus</a:t>
            </a:r>
          </a:p>
        </p:txBody>
      </p:sp>
      <p:sp>
        <p:nvSpPr>
          <p:cNvPr id="12" name="TextBox 11">
            <a:extLst>
              <a:ext uri="{FF2B5EF4-FFF2-40B4-BE49-F238E27FC236}">
                <a16:creationId xmlns:a16="http://schemas.microsoft.com/office/drawing/2014/main" id="{06527270-B8ED-40C9-A14E-F14FA4E65782}"/>
              </a:ext>
            </a:extLst>
          </p:cNvPr>
          <p:cNvSpPr txBox="1"/>
          <p:nvPr/>
        </p:nvSpPr>
        <p:spPr>
          <a:xfrm>
            <a:off x="9018166" y="1417056"/>
            <a:ext cx="3334614"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Verdana"/>
                <a:ea typeface="+mn-ea"/>
                <a:cs typeface="+mn-cs"/>
              </a:rPr>
              <a:t>Vaihtoehtoinen toteutus kauttakulku-lennoilla, käytössä isompi</a:t>
            </a:r>
            <a:r>
              <a:rPr lang="fi-FI" sz="1100" b="1">
                <a:solidFill>
                  <a:prstClr val="black"/>
                </a:solidFill>
                <a:latin typeface="Verdana"/>
              </a:rPr>
              <a:t> konetyyppi</a:t>
            </a:r>
            <a:endParaRPr kumimoji="0" lang="fi-FI" sz="1100" b="1" i="0" u="none" strike="noStrike" kern="1200" cap="none" spc="0" normalizeH="0" baseline="0" noProof="0">
              <a:ln>
                <a:noFill/>
              </a:ln>
              <a:solidFill>
                <a:prstClr val="black"/>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6C94DF06-4778-40FF-9305-C0D7D24B4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389" y="1952492"/>
            <a:ext cx="2346962" cy="4150896"/>
          </a:xfrm>
          <a:prstGeom prst="rect">
            <a:avLst/>
          </a:prstGeom>
        </p:spPr>
      </p:pic>
    </p:spTree>
    <p:extLst>
      <p:ext uri="{BB962C8B-B14F-4D97-AF65-F5344CB8AC3E}">
        <p14:creationId xmlns:p14="http://schemas.microsoft.com/office/powerpoint/2010/main" val="1653308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a:t>7. Johtopäätökset</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endParaRPr lang="fi-FI"/>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56</a:t>
            </a:fld>
            <a:endParaRPr lang="fi-FI"/>
          </a:p>
        </p:txBody>
      </p:sp>
    </p:spTree>
    <p:extLst>
      <p:ext uri="{BB962C8B-B14F-4D97-AF65-F5344CB8AC3E}">
        <p14:creationId xmlns:p14="http://schemas.microsoft.com/office/powerpoint/2010/main" val="179393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EFF32D-7B33-4FE8-AC64-22FE5E31D13E}"/>
              </a:ext>
            </a:extLst>
          </p:cNvPr>
          <p:cNvSpPr>
            <a:spLocks noGrp="1"/>
          </p:cNvSpPr>
          <p:nvPr>
            <p:ph type="title"/>
          </p:nvPr>
        </p:nvSpPr>
        <p:spPr/>
        <p:txBody>
          <a:bodyPr/>
          <a:lstStyle/>
          <a:p>
            <a:r>
              <a:rPr lang="fi-FI"/>
              <a:t>Hankinnan välttämättömyydestä</a:t>
            </a:r>
          </a:p>
        </p:txBody>
      </p:sp>
      <p:sp>
        <p:nvSpPr>
          <p:cNvPr id="8" name="Content Placeholder 7">
            <a:extLst>
              <a:ext uri="{FF2B5EF4-FFF2-40B4-BE49-F238E27FC236}">
                <a16:creationId xmlns:a16="http://schemas.microsoft.com/office/drawing/2014/main" id="{25BCC381-BFDA-44B3-9A21-E1F8BCF86E91}"/>
              </a:ext>
            </a:extLst>
          </p:cNvPr>
          <p:cNvSpPr>
            <a:spLocks noGrp="1"/>
          </p:cNvSpPr>
          <p:nvPr>
            <p:ph idx="1"/>
          </p:nvPr>
        </p:nvSpPr>
        <p:spPr>
          <a:xfrm>
            <a:off x="612000" y="1720800"/>
            <a:ext cx="10746000" cy="4453200"/>
          </a:xfrm>
        </p:spPr>
        <p:txBody>
          <a:bodyPr/>
          <a:lstStyle/>
          <a:p>
            <a:r>
              <a:rPr lang="fi-FI" sz="1800"/>
              <a:t>Tehdyn tarkastelun perusteella on todettu, että lentoliikenteen hankinnat vuodelle 2021 Helsinki-Vantaalta Joensuuhun, Jyväskylään, Kajaaniin, Kemi-Tornioon ja Kokkola-Pietarsaareen ovat katsottavissa välttämättömiksi alueiden taloudellisen ja sosiaalisen kehityksen näkökulmasta, kunhan Covid-19-pandemia helpottaa. Lisäksi sama johtopäätös on tehty Savonlinnan osalta, jonne on jo pidemmän aikaa ollut julkisen palveluvelvoitteen mukaista ostoliikennettä.</a:t>
            </a:r>
          </a:p>
          <a:p>
            <a:pPr lvl="1"/>
            <a:r>
              <a:rPr lang="fi-FI" sz="1600"/>
              <a:t>Kaikilla alueilla tarve lentoliikenteelle muodostuu kansainvälisen yritystoiminnan, tutkimuksen ja tuotekehityksen tarpeista. </a:t>
            </a:r>
          </a:p>
          <a:p>
            <a:pPr lvl="1"/>
            <a:r>
              <a:rPr lang="fi-FI" sz="1600"/>
              <a:t>Lisäksi hitaat tai puutteelliset joukkoliikenteen runkoyhteydet puoltavat erityisesti Kajaanin, Kemi-Tornion ja Savonlinnan sekä osittain myös Joensuun lentoyhteyksiä kotimaan liikenteen osalta.</a:t>
            </a:r>
          </a:p>
          <a:p>
            <a:pPr lvl="1"/>
            <a:r>
              <a:rPr lang="fi-FI" sz="1600"/>
              <a:t>Elinkeinopoliittisesti alueet Kokkola-Pietarsaarta ja Kemi-Torniota lukuun ottamatta ovat kehitysaluetta, jolloin myös taloudellisen kehityksen kannalta hankintaperusteet ovat vahvoja. </a:t>
            </a:r>
          </a:p>
          <a:p>
            <a:pPr lvl="1"/>
            <a:r>
              <a:rPr lang="fi-FI" sz="1600"/>
              <a:t>Kokkola-Pietarsaaren ja Kemi-Tornion osalta alueet ovat Suomen vientivetureita, joiden kansainväliset yhteydet on turvattava muista elinkeinopoliittisista syistä. </a:t>
            </a:r>
          </a:p>
          <a:p>
            <a:pPr lvl="1"/>
            <a:endParaRPr lang="fi-FI" sz="1600"/>
          </a:p>
          <a:p>
            <a:endParaRPr lang="fi-FI" sz="1800"/>
          </a:p>
        </p:txBody>
      </p:sp>
      <p:sp>
        <p:nvSpPr>
          <p:cNvPr id="6" name="Slide Number Placeholder 5">
            <a:extLst>
              <a:ext uri="{FF2B5EF4-FFF2-40B4-BE49-F238E27FC236}">
                <a16:creationId xmlns:a16="http://schemas.microsoft.com/office/drawing/2014/main" id="{3BCA7F52-5712-46CC-BF34-91D9E5775178}"/>
              </a:ext>
            </a:extLst>
          </p:cNvPr>
          <p:cNvSpPr>
            <a:spLocks noGrp="1"/>
          </p:cNvSpPr>
          <p:nvPr>
            <p:ph type="sldNum" sz="quarter" idx="12"/>
          </p:nvPr>
        </p:nvSpPr>
        <p:spPr/>
        <p:txBody>
          <a:bodyPr/>
          <a:lstStyle/>
          <a:p>
            <a:fld id="{E97DE6E4-DC77-456C-872A-552B509F49AF}" type="slidenum">
              <a:rPr lang="fi-FI" smtClean="0"/>
              <a:t>57</a:t>
            </a:fld>
            <a:endParaRPr lang="fi-FI"/>
          </a:p>
        </p:txBody>
      </p:sp>
    </p:spTree>
    <p:extLst>
      <p:ext uri="{BB962C8B-B14F-4D97-AF65-F5344CB8AC3E}">
        <p14:creationId xmlns:p14="http://schemas.microsoft.com/office/powerpoint/2010/main" val="1515198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2552-7685-4862-BCBB-BBC8B4B13312}"/>
              </a:ext>
            </a:extLst>
          </p:cNvPr>
          <p:cNvSpPr>
            <a:spLocks noGrp="1"/>
          </p:cNvSpPr>
          <p:nvPr>
            <p:ph type="title"/>
          </p:nvPr>
        </p:nvSpPr>
        <p:spPr/>
        <p:txBody>
          <a:bodyPr/>
          <a:lstStyle/>
          <a:p>
            <a:r>
              <a:rPr lang="fi-FI"/>
              <a:t>Hankinnan oikeatasoisuudesta</a:t>
            </a:r>
          </a:p>
        </p:txBody>
      </p:sp>
      <p:sp>
        <p:nvSpPr>
          <p:cNvPr id="3" name="Content Placeholder 2">
            <a:extLst>
              <a:ext uri="{FF2B5EF4-FFF2-40B4-BE49-F238E27FC236}">
                <a16:creationId xmlns:a16="http://schemas.microsoft.com/office/drawing/2014/main" id="{C01BA42D-724A-404C-8856-6F3AB85B9370}"/>
              </a:ext>
            </a:extLst>
          </p:cNvPr>
          <p:cNvSpPr>
            <a:spLocks noGrp="1"/>
          </p:cNvSpPr>
          <p:nvPr>
            <p:ph idx="1"/>
          </p:nvPr>
        </p:nvSpPr>
        <p:spPr>
          <a:xfrm>
            <a:off x="612000" y="1720800"/>
            <a:ext cx="10746000" cy="4453200"/>
          </a:xfrm>
        </p:spPr>
        <p:txBody>
          <a:bodyPr/>
          <a:lstStyle/>
          <a:p>
            <a:r>
              <a:rPr lang="fi-FI" sz="1800"/>
              <a:t>Alueiden haastattelujen sekä yleisen lentoliikennekriittisten toimialojen tarkastelun perusteella voidaan todeta, että 12 viikkovuoroa on ehdoton minimi lentoliikenteen ostoille ns. normaalitilanteessa. 12 viikkovuoroa ei ylitä markkinaehtoista liikennettä (normaalitilanteessa) eikä se myöskään poikkea eurooppalaisista käytännöistä. Jos kysyntä palautuu syksyllä 2021 lähelle vuoden 2019 tilannetta, myös 17 viikkovuoroa voidaan hyvin perustella (aluekohtaisesti). </a:t>
            </a:r>
          </a:p>
          <a:p>
            <a:r>
              <a:rPr lang="fi-FI" sz="1800"/>
              <a:t>Keskeistä on, että hankittavat yhteydet palvelevat kansainvälisen toiminnan tarpeita, ts. yhdistyvät hyvin Helsinki-Vantaan kansainvälisiin aaltoihin (n. klo 7, n. klo 15–17 ja n. 21–23) ja mahdollisuuksien mukaan mahdollistavat joko </a:t>
            </a:r>
            <a:r>
              <a:rPr lang="fi-FI" sz="1800" err="1"/>
              <a:t>interline</a:t>
            </a:r>
            <a:r>
              <a:rPr lang="fi-FI" sz="1800"/>
              <a:t>- tai </a:t>
            </a:r>
            <a:r>
              <a:rPr lang="fi-FI" sz="1800" err="1"/>
              <a:t>codeshare</a:t>
            </a:r>
            <a:r>
              <a:rPr lang="fi-FI" sz="1800"/>
              <a:t>-yhteistyön.</a:t>
            </a:r>
          </a:p>
          <a:p>
            <a:r>
              <a:rPr lang="fi-FI" sz="1800"/>
              <a:t>Hankittavan liikenteen konekoon tulisi olla vähintään 35–40 paikkaa, mutta myös n. 70 paikkaa voidaan perustella ja ajoittainen tarve suuremmallekin koneelle olla. Lippujen hintojen maksimin tulisi olla n. 300 € menopaluulipulta.</a:t>
            </a:r>
          </a:p>
          <a:p>
            <a:r>
              <a:rPr lang="fi-FI" sz="1800"/>
              <a:t>Tehokkuutta liikennöintiin voidaan hakea kolmio- tai kauttakulkulennoilla sellaisilla kentillä, joiden matkustajamäärät eivät yksin perustele isompaa konetyyppiä tai useita päivittäisiä yhteyksiä. </a:t>
            </a:r>
          </a:p>
        </p:txBody>
      </p:sp>
      <p:sp>
        <p:nvSpPr>
          <p:cNvPr id="6" name="Slide Number Placeholder 5">
            <a:extLst>
              <a:ext uri="{FF2B5EF4-FFF2-40B4-BE49-F238E27FC236}">
                <a16:creationId xmlns:a16="http://schemas.microsoft.com/office/drawing/2014/main" id="{948DB2FF-032C-48FA-8A18-8D38F09FB353}"/>
              </a:ext>
            </a:extLst>
          </p:cNvPr>
          <p:cNvSpPr>
            <a:spLocks noGrp="1"/>
          </p:cNvSpPr>
          <p:nvPr>
            <p:ph type="sldNum" sz="quarter" idx="12"/>
          </p:nvPr>
        </p:nvSpPr>
        <p:spPr/>
        <p:txBody>
          <a:bodyPr/>
          <a:lstStyle/>
          <a:p>
            <a:fld id="{E97DE6E4-DC77-456C-872A-552B509F49AF}" type="slidenum">
              <a:rPr lang="fi-FI" smtClean="0"/>
              <a:t>58</a:t>
            </a:fld>
            <a:endParaRPr lang="fi-FI"/>
          </a:p>
        </p:txBody>
      </p:sp>
    </p:spTree>
    <p:extLst>
      <p:ext uri="{BB962C8B-B14F-4D97-AF65-F5344CB8AC3E}">
        <p14:creationId xmlns:p14="http://schemas.microsoft.com/office/powerpoint/2010/main" val="1272163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72A9-ACB4-4CF1-9F1F-BD4802336867}"/>
              </a:ext>
            </a:extLst>
          </p:cNvPr>
          <p:cNvSpPr>
            <a:spLocks noGrp="1"/>
          </p:cNvSpPr>
          <p:nvPr>
            <p:ph type="title"/>
          </p:nvPr>
        </p:nvSpPr>
        <p:spPr/>
        <p:txBody>
          <a:bodyPr/>
          <a:lstStyle/>
          <a:p>
            <a:r>
              <a:rPr lang="fi-FI" dirty="0"/>
              <a:t>Hankinnan palvelutasosta pandemiatilanteessa  </a:t>
            </a:r>
          </a:p>
        </p:txBody>
      </p:sp>
      <p:sp>
        <p:nvSpPr>
          <p:cNvPr id="3" name="Content Placeholder 2">
            <a:extLst>
              <a:ext uri="{FF2B5EF4-FFF2-40B4-BE49-F238E27FC236}">
                <a16:creationId xmlns:a16="http://schemas.microsoft.com/office/drawing/2014/main" id="{2F01421C-FBAE-4BEC-9C7F-42DDA170DA7F}"/>
              </a:ext>
            </a:extLst>
          </p:cNvPr>
          <p:cNvSpPr>
            <a:spLocks noGrp="1"/>
          </p:cNvSpPr>
          <p:nvPr>
            <p:ph idx="1"/>
          </p:nvPr>
        </p:nvSpPr>
        <p:spPr>
          <a:xfrm>
            <a:off x="612000" y="1720800"/>
            <a:ext cx="10968000" cy="4966596"/>
          </a:xfrm>
        </p:spPr>
        <p:txBody>
          <a:bodyPr/>
          <a:lstStyle/>
          <a:p>
            <a:r>
              <a:rPr lang="fi-FI" sz="1800" dirty="0"/>
              <a:t>12 viikkovuoron hankinnalle huhtikuun 2021 alusta ei ole perusteita, mikäli Covid-19-pandemian vaikutus lentoyhteyksien tarpeisiin jatkuu </a:t>
            </a:r>
            <a:r>
              <a:rPr lang="fi-FI" sz="1800"/>
              <a:t>loppuvuoden </a:t>
            </a:r>
            <a:r>
              <a:rPr lang="fi-FI" sz="1800" dirty="0"/>
              <a:t>2020</a:t>
            </a:r>
            <a:r>
              <a:rPr lang="fi-FI" sz="1800"/>
              <a:t> tasolla.</a:t>
            </a:r>
            <a:r>
              <a:rPr lang="fi-FI" sz="1800" dirty="0"/>
              <a:t> Mikäli tilanne alkaa </a:t>
            </a:r>
            <a:r>
              <a:rPr lang="fi-FI" sz="1800"/>
              <a:t>normalisoitua</a:t>
            </a:r>
            <a:r>
              <a:rPr lang="fi-FI" sz="1800" dirty="0"/>
              <a:t>, on hyvä kilpailuteknisesti varautua vähintään kahden eri palvelutason hankinnoille alueiden esittämien yhteystarpeiden mukaisesti. </a:t>
            </a:r>
          </a:p>
          <a:p>
            <a:r>
              <a:rPr lang="fi-FI" sz="1800" dirty="0"/>
              <a:t>Lentoliikenteen kilpailutus tulisikin tehdä usealle eri palvelutasolle, joiden hinnat ja tarjonta olisivat toimittajaa sitovia:</a:t>
            </a:r>
          </a:p>
          <a:p>
            <a:pPr lvl="1"/>
            <a:r>
              <a:rPr lang="fi-FI" sz="1600" b="1" dirty="0"/>
              <a:t>Palvelutaso ”minimi”, </a:t>
            </a:r>
            <a:r>
              <a:rPr lang="fi-FI" sz="1600" dirty="0"/>
              <a:t>jonka käyttöönotto on todennäköistä 1.4.2021 alkaen (palvelua ja lentoja ei päivittäin)</a:t>
            </a:r>
          </a:p>
          <a:p>
            <a:pPr lvl="1"/>
            <a:r>
              <a:rPr lang="fi-FI" sz="1600" b="1" dirty="0"/>
              <a:t>Palvelutaso ”normaali”, </a:t>
            </a:r>
            <a:r>
              <a:rPr lang="fi-FI" sz="1600" dirty="0"/>
              <a:t>jonka käyttöönoton voidaan olettaa olevan aikaisintaan 1.8.2021 (palvelua tavoitteiden mukaisesti)</a:t>
            </a:r>
          </a:p>
          <a:p>
            <a:pPr lvl="1"/>
            <a:r>
              <a:rPr lang="fi-FI" sz="1600" dirty="0"/>
              <a:t>Palvelutason käyttöönottoa voisi sitoa löyhästi siihen miten markkinaehtoinen liikenne kehittyy, esimerkiksi Vaasaan, Kuopioon ja Rovaniemelle sekä siihen, miten </a:t>
            </a:r>
            <a:r>
              <a:rPr lang="fi-FI" sz="1600"/>
              <a:t>kansainvälisten  jatkoyhteyksien tarjonta</a:t>
            </a:r>
            <a:r>
              <a:rPr lang="fi-FI" sz="1600" dirty="0"/>
              <a:t> Helsinki-Vantaalta kehittyy.</a:t>
            </a:r>
          </a:p>
          <a:p>
            <a:endParaRPr lang="fi-FI" sz="1800" dirty="0"/>
          </a:p>
        </p:txBody>
      </p:sp>
      <p:sp>
        <p:nvSpPr>
          <p:cNvPr id="6" name="Slide Number Placeholder 5">
            <a:extLst>
              <a:ext uri="{FF2B5EF4-FFF2-40B4-BE49-F238E27FC236}">
                <a16:creationId xmlns:a16="http://schemas.microsoft.com/office/drawing/2014/main" id="{EC47A00D-38C6-4E79-9E7E-44A4FF32AC17}"/>
              </a:ext>
            </a:extLst>
          </p:cNvPr>
          <p:cNvSpPr>
            <a:spLocks noGrp="1"/>
          </p:cNvSpPr>
          <p:nvPr>
            <p:ph type="sldNum" sz="quarter" idx="12"/>
          </p:nvPr>
        </p:nvSpPr>
        <p:spPr/>
        <p:txBody>
          <a:bodyPr/>
          <a:lstStyle/>
          <a:p>
            <a:fld id="{E97DE6E4-DC77-456C-872A-552B509F49AF}" type="slidenum">
              <a:rPr lang="fi-FI" smtClean="0"/>
              <a:t>59</a:t>
            </a:fld>
            <a:endParaRPr lang="fi-FI"/>
          </a:p>
        </p:txBody>
      </p:sp>
    </p:spTree>
    <p:extLst>
      <p:ext uri="{BB962C8B-B14F-4D97-AF65-F5344CB8AC3E}">
        <p14:creationId xmlns:p14="http://schemas.microsoft.com/office/powerpoint/2010/main" val="4229680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D42-AD0F-4529-B3C6-81C15FA16439}"/>
              </a:ext>
            </a:extLst>
          </p:cNvPr>
          <p:cNvSpPr>
            <a:spLocks noGrp="1"/>
          </p:cNvSpPr>
          <p:nvPr>
            <p:ph type="title"/>
          </p:nvPr>
        </p:nvSpPr>
        <p:spPr/>
        <p:txBody>
          <a:bodyPr/>
          <a:lstStyle/>
          <a:p>
            <a:r>
              <a:rPr lang="fi-FI"/>
              <a:t>Selvitys on tehty alueita haastattelemalla ja tilastoanalyysia hyödyntäen</a:t>
            </a:r>
          </a:p>
        </p:txBody>
      </p:sp>
      <p:sp>
        <p:nvSpPr>
          <p:cNvPr id="3" name="Content Placeholder 2">
            <a:extLst>
              <a:ext uri="{FF2B5EF4-FFF2-40B4-BE49-F238E27FC236}">
                <a16:creationId xmlns:a16="http://schemas.microsoft.com/office/drawing/2014/main" id="{0CEBE2D8-1CFF-4DD1-B614-697DC0675188}"/>
              </a:ext>
            </a:extLst>
          </p:cNvPr>
          <p:cNvSpPr>
            <a:spLocks noGrp="1"/>
          </p:cNvSpPr>
          <p:nvPr>
            <p:ph idx="1"/>
          </p:nvPr>
        </p:nvSpPr>
        <p:spPr>
          <a:xfrm>
            <a:off x="612000" y="1908000"/>
            <a:ext cx="4510416" cy="4266000"/>
          </a:xfrm>
        </p:spPr>
        <p:txBody>
          <a:bodyPr/>
          <a:lstStyle/>
          <a:p>
            <a:pPr marL="0" indent="0">
              <a:buNone/>
            </a:pPr>
            <a:r>
              <a:rPr lang="fi-FI" sz="1600" dirty="0"/>
              <a:t>Selvitys toteutettiin marraskuun ja joulukuun 2020 aikana. Keskeiset työmenetelmät olivat tilastolliset analyysit. Lisäksi näkökulmaa täydennettiin tarkastelun kohteena olleiden alueiden (kaupunkien) haastatteluilla.  Työn lähtötietoina hyödynnettiin syksyllä 2020 toimineen lentoliikennetyöryhmän kokoamia aineistoja. Lisäksi työssä hyödynnettiin työn toteuttaneen konsultin aihepiiristä kokoamia lähtöaineistoja.</a:t>
            </a:r>
          </a:p>
          <a:p>
            <a:pPr marL="0" indent="0">
              <a:buNone/>
            </a:pPr>
            <a:r>
              <a:rPr lang="fi-FI" sz="1600" dirty="0"/>
              <a:t>Työ ohjasi ohjausryhmä, johon kuuluivat Pipsa Eklund, Pekka Kouhia, Meeri Niinisalo, Hanna Strömmer ja Tytti Viinikainen </a:t>
            </a:r>
            <a:r>
              <a:rPr lang="fi-FI" sz="1600" dirty="0" err="1"/>
              <a:t>Traficomista</a:t>
            </a:r>
            <a:r>
              <a:rPr lang="fi-FI" sz="1600" dirty="0"/>
              <a:t>. Työn toteuttivat YTM Jaakko Rintamäki (projektipäällikkö), DI Katja Kaartinen sekä DI Anne Herneoja </a:t>
            </a:r>
            <a:r>
              <a:rPr lang="fi-FI" sz="1600" dirty="0" err="1"/>
              <a:t>Sitowise</a:t>
            </a:r>
            <a:r>
              <a:rPr lang="fi-FI" sz="1600" dirty="0"/>
              <a:t> Oy:stä.</a:t>
            </a:r>
          </a:p>
        </p:txBody>
      </p:sp>
      <p:sp>
        <p:nvSpPr>
          <p:cNvPr id="6" name="Slide Number Placeholder 5">
            <a:extLst>
              <a:ext uri="{FF2B5EF4-FFF2-40B4-BE49-F238E27FC236}">
                <a16:creationId xmlns:a16="http://schemas.microsoft.com/office/drawing/2014/main" id="{F3B27A36-1937-43BA-9CD8-BC47A24ED174}"/>
              </a:ext>
            </a:extLst>
          </p:cNvPr>
          <p:cNvSpPr>
            <a:spLocks noGrp="1"/>
          </p:cNvSpPr>
          <p:nvPr>
            <p:ph type="sldNum" sz="quarter" idx="12"/>
          </p:nvPr>
        </p:nvSpPr>
        <p:spPr/>
        <p:txBody>
          <a:bodyPr/>
          <a:lstStyle/>
          <a:p>
            <a:fld id="{E97DE6E4-DC77-456C-872A-552B509F49AF}" type="slidenum">
              <a:rPr lang="fi-FI" smtClean="0"/>
              <a:t>6</a:t>
            </a:fld>
            <a:endParaRPr lang="fi-FI"/>
          </a:p>
        </p:txBody>
      </p:sp>
      <p:graphicFrame>
        <p:nvGraphicFramePr>
          <p:cNvPr id="7" name="Table 7">
            <a:extLst>
              <a:ext uri="{FF2B5EF4-FFF2-40B4-BE49-F238E27FC236}">
                <a16:creationId xmlns:a16="http://schemas.microsoft.com/office/drawing/2014/main" id="{A360F238-7AC7-4A64-9667-85B75346DCAC}"/>
              </a:ext>
            </a:extLst>
          </p:cNvPr>
          <p:cNvGraphicFramePr>
            <a:graphicFrameLocks noGrp="1"/>
          </p:cNvGraphicFramePr>
          <p:nvPr>
            <p:extLst>
              <p:ext uri="{D42A27DB-BD31-4B8C-83A1-F6EECF244321}">
                <p14:modId xmlns:p14="http://schemas.microsoft.com/office/powerpoint/2010/main" val="942421870"/>
              </p:ext>
            </p:extLst>
          </p:nvPr>
        </p:nvGraphicFramePr>
        <p:xfrm>
          <a:off x="5122416" y="2020698"/>
          <a:ext cx="7069584" cy="4114800"/>
        </p:xfrm>
        <a:graphic>
          <a:graphicData uri="http://schemas.openxmlformats.org/drawingml/2006/table">
            <a:tbl>
              <a:tblPr firstRow="1" bandRow="1">
                <a:tableStyleId>{5C22544A-7EE6-4342-B048-85BDC9FD1C3A}</a:tableStyleId>
              </a:tblPr>
              <a:tblGrid>
                <a:gridCol w="1054645">
                  <a:extLst>
                    <a:ext uri="{9D8B030D-6E8A-4147-A177-3AD203B41FA5}">
                      <a16:colId xmlns:a16="http://schemas.microsoft.com/office/drawing/2014/main" val="1679536496"/>
                    </a:ext>
                  </a:extLst>
                </a:gridCol>
                <a:gridCol w="5226185">
                  <a:extLst>
                    <a:ext uri="{9D8B030D-6E8A-4147-A177-3AD203B41FA5}">
                      <a16:colId xmlns:a16="http://schemas.microsoft.com/office/drawing/2014/main" val="784879533"/>
                    </a:ext>
                  </a:extLst>
                </a:gridCol>
                <a:gridCol w="788754">
                  <a:extLst>
                    <a:ext uri="{9D8B030D-6E8A-4147-A177-3AD203B41FA5}">
                      <a16:colId xmlns:a16="http://schemas.microsoft.com/office/drawing/2014/main" val="3644384880"/>
                    </a:ext>
                  </a:extLst>
                </a:gridCol>
              </a:tblGrid>
              <a:tr h="186881">
                <a:tc>
                  <a:txBody>
                    <a:bodyPr/>
                    <a:lstStyle/>
                    <a:p>
                      <a:r>
                        <a:rPr lang="fi-FI" sz="1200"/>
                        <a:t>Aihepiiri</a:t>
                      </a:r>
                    </a:p>
                  </a:txBody>
                  <a:tcPr/>
                </a:tc>
                <a:tc>
                  <a:txBody>
                    <a:bodyPr/>
                    <a:lstStyle/>
                    <a:p>
                      <a:r>
                        <a:rPr lang="fi-FI" sz="1200"/>
                        <a:t>Haastatellut tahot</a:t>
                      </a:r>
                    </a:p>
                  </a:txBody>
                  <a:tcPr/>
                </a:tc>
                <a:tc>
                  <a:txBody>
                    <a:bodyPr/>
                    <a:lstStyle/>
                    <a:p>
                      <a:r>
                        <a:rPr lang="fi-FI" sz="1200"/>
                        <a:t>PVM</a:t>
                      </a:r>
                    </a:p>
                  </a:txBody>
                  <a:tcPr/>
                </a:tc>
                <a:extLst>
                  <a:ext uri="{0D108BD9-81ED-4DB2-BD59-A6C34878D82A}">
                    <a16:rowId xmlns:a16="http://schemas.microsoft.com/office/drawing/2014/main" val="2031056665"/>
                  </a:ext>
                </a:extLst>
              </a:tr>
              <a:tr h="311468">
                <a:tc>
                  <a:txBody>
                    <a:bodyPr/>
                    <a:lstStyle/>
                    <a:p>
                      <a:r>
                        <a:rPr lang="fi-FI" sz="1200"/>
                        <a:t>Joensuu</a:t>
                      </a:r>
                    </a:p>
                  </a:txBody>
                  <a:tcPr/>
                </a:tc>
                <a:tc>
                  <a:txBody>
                    <a:bodyPr/>
                    <a:lstStyle/>
                    <a:p>
                      <a:r>
                        <a:rPr lang="fi-FI" sz="1200"/>
                        <a:t>Yhteyspäällikkö Sami Laakkonen, Pohjois-Karjalan maakuntaliitto</a:t>
                      </a:r>
                    </a:p>
                    <a:p>
                      <a:r>
                        <a:rPr lang="fi-FI" sz="1200"/>
                        <a:t>Liikenneasiantuntija Jyrki </a:t>
                      </a:r>
                      <a:r>
                        <a:rPr lang="fi-FI" sz="1200" err="1"/>
                        <a:t>Suorsa</a:t>
                      </a:r>
                      <a:r>
                        <a:rPr lang="fi-FI" sz="1200"/>
                        <a:t>, Pohjois-Karjalan maakuntaliitto</a:t>
                      </a:r>
                    </a:p>
                  </a:txBody>
                  <a:tcPr/>
                </a:tc>
                <a:tc>
                  <a:txBody>
                    <a:bodyPr/>
                    <a:lstStyle/>
                    <a:p>
                      <a:r>
                        <a:rPr lang="fi-FI" sz="1200"/>
                        <a:t>25.11.</a:t>
                      </a:r>
                    </a:p>
                  </a:txBody>
                  <a:tcPr/>
                </a:tc>
                <a:extLst>
                  <a:ext uri="{0D108BD9-81ED-4DB2-BD59-A6C34878D82A}">
                    <a16:rowId xmlns:a16="http://schemas.microsoft.com/office/drawing/2014/main" val="4238258540"/>
                  </a:ext>
                </a:extLst>
              </a:tr>
              <a:tr h="311468">
                <a:tc>
                  <a:txBody>
                    <a:bodyPr/>
                    <a:lstStyle/>
                    <a:p>
                      <a:r>
                        <a:rPr lang="fi-FI" sz="1200"/>
                        <a:t>Jyväskylä</a:t>
                      </a:r>
                    </a:p>
                  </a:txBody>
                  <a:tcPr/>
                </a:tc>
                <a:tc>
                  <a:txBody>
                    <a:bodyPr/>
                    <a:lstStyle/>
                    <a:p>
                      <a:r>
                        <a:rPr lang="fi-FI" sz="1200"/>
                        <a:t>Toimitusjohtaja Ari Hiltunen, Keski-Suomen Kauppakamari</a:t>
                      </a:r>
                    </a:p>
                    <a:p>
                      <a:r>
                        <a:rPr lang="fi-FI" sz="1200"/>
                        <a:t>Suunnittelujohtaja Markus Erkkilä, Keski-Suomen liitto</a:t>
                      </a:r>
                    </a:p>
                  </a:txBody>
                  <a:tcPr/>
                </a:tc>
                <a:tc>
                  <a:txBody>
                    <a:bodyPr/>
                    <a:lstStyle/>
                    <a:p>
                      <a:r>
                        <a:rPr lang="fi-FI" sz="1200"/>
                        <a:t>26.11.</a:t>
                      </a:r>
                    </a:p>
                  </a:txBody>
                  <a:tcPr/>
                </a:tc>
                <a:extLst>
                  <a:ext uri="{0D108BD9-81ED-4DB2-BD59-A6C34878D82A}">
                    <a16:rowId xmlns:a16="http://schemas.microsoft.com/office/drawing/2014/main" val="810580995"/>
                  </a:ext>
                </a:extLst>
              </a:tr>
              <a:tr h="436056">
                <a:tc>
                  <a:txBody>
                    <a:bodyPr/>
                    <a:lstStyle/>
                    <a:p>
                      <a:r>
                        <a:rPr lang="fi-FI" sz="1200"/>
                        <a:t>Kajaani</a:t>
                      </a:r>
                    </a:p>
                  </a:txBody>
                  <a:tcPr/>
                </a:tc>
                <a:tc>
                  <a:txBody>
                    <a:bodyPr/>
                    <a:lstStyle/>
                    <a:p>
                      <a:r>
                        <a:rPr lang="fi-FI" sz="1200"/>
                        <a:t>Kehitysjohtaja Risto Hämäläinen, Kajaanin kaupunki</a:t>
                      </a:r>
                    </a:p>
                    <a:p>
                      <a:r>
                        <a:rPr lang="fi-FI" sz="1200"/>
                        <a:t>Maakuntajohtaja Pentti Malinen, Kainuun liitto</a:t>
                      </a:r>
                    </a:p>
                    <a:p>
                      <a:r>
                        <a:rPr lang="fi-FI" sz="1200"/>
                        <a:t>Toimitusjohtaja Anu Tervonen, Kainuun Yrittäjät</a:t>
                      </a:r>
                    </a:p>
                  </a:txBody>
                  <a:tcPr/>
                </a:tc>
                <a:tc>
                  <a:txBody>
                    <a:bodyPr/>
                    <a:lstStyle/>
                    <a:p>
                      <a:r>
                        <a:rPr lang="fi-FI" sz="1200"/>
                        <a:t>27.11.</a:t>
                      </a:r>
                    </a:p>
                  </a:txBody>
                  <a:tcPr/>
                </a:tc>
                <a:extLst>
                  <a:ext uri="{0D108BD9-81ED-4DB2-BD59-A6C34878D82A}">
                    <a16:rowId xmlns:a16="http://schemas.microsoft.com/office/drawing/2014/main" val="4193071487"/>
                  </a:ext>
                </a:extLst>
              </a:tr>
              <a:tr h="436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Kemi-Tornio</a:t>
                      </a:r>
                    </a:p>
                  </a:txBody>
                  <a:tcPr/>
                </a:tc>
                <a:tc>
                  <a:txBody>
                    <a:bodyPr/>
                    <a:lstStyle/>
                    <a:p>
                      <a:r>
                        <a:rPr lang="fi-FI" sz="1200"/>
                        <a:t>Seutupäällikkö Sari Moisanen ja projektipäällikkö Teija Mikkola, Meri-Lapin kehittämiskeskus, projektipäällikkö Rauno </a:t>
                      </a:r>
                      <a:r>
                        <a:rPr lang="fi-FI" sz="1200" err="1"/>
                        <a:t>Kurtti</a:t>
                      </a:r>
                      <a:r>
                        <a:rPr lang="fi-FI" sz="1200"/>
                        <a:t>, Pohjois-Suomen kehittyvä lentoliikenne 2020 -hanke.</a:t>
                      </a:r>
                    </a:p>
                  </a:txBody>
                  <a:tcPr/>
                </a:tc>
                <a:tc>
                  <a:txBody>
                    <a:bodyPr/>
                    <a:lstStyle/>
                    <a:p>
                      <a:r>
                        <a:rPr lang="fi-FI" sz="1200"/>
                        <a:t>1.12.</a:t>
                      </a:r>
                    </a:p>
                  </a:txBody>
                  <a:tcPr/>
                </a:tc>
                <a:extLst>
                  <a:ext uri="{0D108BD9-81ED-4DB2-BD59-A6C34878D82A}">
                    <a16:rowId xmlns:a16="http://schemas.microsoft.com/office/drawing/2014/main" val="288098862"/>
                  </a:ext>
                </a:extLst>
              </a:tr>
              <a:tr h="436056">
                <a:tc>
                  <a:txBody>
                    <a:bodyPr/>
                    <a:lstStyle/>
                    <a:p>
                      <a:r>
                        <a:rPr lang="fi-FI" sz="1200"/>
                        <a:t>Kokkola-Pietarsaari</a:t>
                      </a:r>
                    </a:p>
                  </a:txBody>
                  <a:tcPr/>
                </a:tc>
                <a:tc>
                  <a:txBody>
                    <a:bodyPr/>
                    <a:lstStyle/>
                    <a:p>
                      <a:r>
                        <a:rPr lang="fi-FI" sz="1200"/>
                        <a:t>Kehitysjohtaja Jonne Sandberg, Kokkolan kaupunki</a:t>
                      </a:r>
                    </a:p>
                    <a:p>
                      <a:r>
                        <a:rPr lang="fi-FI" sz="1200"/>
                        <a:t>Toimitusjohtaja </a:t>
                      </a:r>
                      <a:r>
                        <a:rPr lang="fi-FI" sz="1200" err="1"/>
                        <a:t>Sigge</a:t>
                      </a:r>
                      <a:r>
                        <a:rPr lang="fi-FI" sz="1200"/>
                        <a:t> Forsman, Kiinteistö Oy Kruunupyyn Lentohalli</a:t>
                      </a:r>
                    </a:p>
                  </a:txBody>
                  <a:tcPr/>
                </a:tc>
                <a:tc>
                  <a:txBody>
                    <a:bodyPr/>
                    <a:lstStyle/>
                    <a:p>
                      <a:r>
                        <a:rPr lang="fi-FI" sz="1200"/>
                        <a:t>26.11.</a:t>
                      </a:r>
                    </a:p>
                  </a:txBody>
                  <a:tcPr/>
                </a:tc>
                <a:extLst>
                  <a:ext uri="{0D108BD9-81ED-4DB2-BD59-A6C34878D82A}">
                    <a16:rowId xmlns:a16="http://schemas.microsoft.com/office/drawing/2014/main" val="3363057912"/>
                  </a:ext>
                </a:extLst>
              </a:tr>
              <a:tr h="186881">
                <a:tc>
                  <a:txBody>
                    <a:bodyPr/>
                    <a:lstStyle/>
                    <a:p>
                      <a:r>
                        <a:rPr lang="fi-FI" sz="1200"/>
                        <a:t>Savonlinna</a:t>
                      </a:r>
                    </a:p>
                  </a:txBody>
                  <a:tcPr/>
                </a:tc>
                <a:tc>
                  <a:txBody>
                    <a:bodyPr/>
                    <a:lstStyle/>
                    <a:p>
                      <a:r>
                        <a:rPr lang="fi-FI" sz="1200"/>
                        <a:t>Vs. elinkeinojohtaja Jarmo Häkkinen, Savonlinnan kaupunki</a:t>
                      </a:r>
                    </a:p>
                  </a:txBody>
                  <a:tcPr/>
                </a:tc>
                <a:tc>
                  <a:txBody>
                    <a:bodyPr/>
                    <a:lstStyle/>
                    <a:p>
                      <a:r>
                        <a:rPr lang="fi-FI" sz="1200"/>
                        <a:t>25.11.</a:t>
                      </a:r>
                    </a:p>
                  </a:txBody>
                  <a:tcPr/>
                </a:tc>
                <a:extLst>
                  <a:ext uri="{0D108BD9-81ED-4DB2-BD59-A6C34878D82A}">
                    <a16:rowId xmlns:a16="http://schemas.microsoft.com/office/drawing/2014/main" val="1027796138"/>
                  </a:ext>
                </a:extLst>
              </a:tr>
              <a:tr h="311468">
                <a:tc>
                  <a:txBody>
                    <a:bodyPr/>
                    <a:lstStyle/>
                    <a:p>
                      <a:r>
                        <a:rPr lang="fi-FI" sz="1200"/>
                        <a:t>Huolto-varmuus</a:t>
                      </a:r>
                    </a:p>
                  </a:txBody>
                  <a:tcPr/>
                </a:tc>
                <a:tc>
                  <a:txBody>
                    <a:bodyPr/>
                    <a:lstStyle/>
                    <a:p>
                      <a:r>
                        <a:rPr lang="fi-FI" sz="1200"/>
                        <a:t>Ilmakuljetuspoolin puheenjohtaja Juha-Pekka Pystynen, Finavia</a:t>
                      </a:r>
                    </a:p>
                  </a:txBody>
                  <a:tcPr/>
                </a:tc>
                <a:tc>
                  <a:txBody>
                    <a:bodyPr/>
                    <a:lstStyle/>
                    <a:p>
                      <a:r>
                        <a:rPr lang="fi-FI" sz="1200"/>
                        <a:t>9.12.</a:t>
                      </a:r>
                    </a:p>
                  </a:txBody>
                  <a:tcPr/>
                </a:tc>
                <a:extLst>
                  <a:ext uri="{0D108BD9-81ED-4DB2-BD59-A6C34878D82A}">
                    <a16:rowId xmlns:a16="http://schemas.microsoft.com/office/drawing/2014/main" val="3515038663"/>
                  </a:ext>
                </a:extLst>
              </a:tr>
              <a:tr h="186881">
                <a:tc>
                  <a:txBody>
                    <a:bodyPr/>
                    <a:lstStyle/>
                    <a:p>
                      <a:r>
                        <a:rPr lang="fi-FI" sz="1200"/>
                        <a:t>Matkailu</a:t>
                      </a:r>
                    </a:p>
                  </a:txBody>
                  <a:tcPr/>
                </a:tc>
                <a:tc>
                  <a:txBody>
                    <a:bodyPr/>
                    <a:lstStyle/>
                    <a:p>
                      <a:r>
                        <a:rPr lang="fi-FI" sz="1200"/>
                        <a:t>Toimitusjohtaja Veikko Halonen, Vuokatti Sport</a:t>
                      </a:r>
                    </a:p>
                  </a:txBody>
                  <a:tcPr/>
                </a:tc>
                <a:tc>
                  <a:txBody>
                    <a:bodyPr/>
                    <a:lstStyle/>
                    <a:p>
                      <a:r>
                        <a:rPr lang="fi-FI" sz="1200" dirty="0"/>
                        <a:t>1.12.</a:t>
                      </a:r>
                    </a:p>
                  </a:txBody>
                  <a:tcPr/>
                </a:tc>
                <a:extLst>
                  <a:ext uri="{0D108BD9-81ED-4DB2-BD59-A6C34878D82A}">
                    <a16:rowId xmlns:a16="http://schemas.microsoft.com/office/drawing/2014/main" val="2452695556"/>
                  </a:ext>
                </a:extLst>
              </a:tr>
            </a:tbl>
          </a:graphicData>
        </a:graphic>
      </p:graphicFrame>
      <p:sp>
        <p:nvSpPr>
          <p:cNvPr id="9" name="TextBox 8">
            <a:extLst>
              <a:ext uri="{FF2B5EF4-FFF2-40B4-BE49-F238E27FC236}">
                <a16:creationId xmlns:a16="http://schemas.microsoft.com/office/drawing/2014/main" id="{1F55A69C-4203-4D49-B298-4EA38ADEB2D7}"/>
              </a:ext>
            </a:extLst>
          </p:cNvPr>
          <p:cNvSpPr txBox="1"/>
          <p:nvPr/>
        </p:nvSpPr>
        <p:spPr>
          <a:xfrm>
            <a:off x="5041199" y="1708431"/>
            <a:ext cx="4246697" cy="261610"/>
          </a:xfrm>
          <a:prstGeom prst="rect">
            <a:avLst/>
          </a:prstGeom>
          <a:noFill/>
          <a:ln>
            <a:noFill/>
          </a:ln>
        </p:spPr>
        <p:txBody>
          <a:bodyPr wrap="square" rtlCol="0">
            <a:spAutoFit/>
          </a:bodyPr>
          <a:lstStyle/>
          <a:p>
            <a:pPr algn="l"/>
            <a:r>
              <a:rPr lang="fi-FI" sz="1100" b="1"/>
              <a:t>Taulukko 1. </a:t>
            </a:r>
            <a:r>
              <a:rPr lang="fi-FI" sz="1100"/>
              <a:t>Selvitykseen haastatellut tahot</a:t>
            </a:r>
          </a:p>
        </p:txBody>
      </p:sp>
    </p:spTree>
    <p:extLst>
      <p:ext uri="{BB962C8B-B14F-4D97-AF65-F5344CB8AC3E}">
        <p14:creationId xmlns:p14="http://schemas.microsoft.com/office/powerpoint/2010/main" val="3117403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8A17-11E9-460C-A8D2-8488E5437D51}"/>
              </a:ext>
            </a:extLst>
          </p:cNvPr>
          <p:cNvSpPr>
            <a:spLocks noGrp="1"/>
          </p:cNvSpPr>
          <p:nvPr>
            <p:ph type="title"/>
          </p:nvPr>
        </p:nvSpPr>
        <p:spPr/>
        <p:txBody>
          <a:bodyPr/>
          <a:lstStyle/>
          <a:p>
            <a:r>
              <a:rPr lang="fi-FI" dirty="0"/>
              <a:t>Ajatuksia lentoliikenteen hankintamallista</a:t>
            </a:r>
          </a:p>
        </p:txBody>
      </p:sp>
      <p:sp>
        <p:nvSpPr>
          <p:cNvPr id="3" name="Content Placeholder 2">
            <a:extLst>
              <a:ext uri="{FF2B5EF4-FFF2-40B4-BE49-F238E27FC236}">
                <a16:creationId xmlns:a16="http://schemas.microsoft.com/office/drawing/2014/main" id="{75504DDE-560F-4068-8FA7-5BDDF17902D5}"/>
              </a:ext>
            </a:extLst>
          </p:cNvPr>
          <p:cNvSpPr>
            <a:spLocks noGrp="1"/>
          </p:cNvSpPr>
          <p:nvPr>
            <p:ph idx="1"/>
          </p:nvPr>
        </p:nvSpPr>
        <p:spPr>
          <a:xfrm>
            <a:off x="612000" y="1720800"/>
            <a:ext cx="10746000" cy="4714596"/>
          </a:xfrm>
        </p:spPr>
        <p:txBody>
          <a:bodyPr/>
          <a:lstStyle/>
          <a:p>
            <a:r>
              <a:rPr lang="fi-FI" sz="1800" dirty="0"/>
              <a:t>Lentoliikenteen hankinta tulisi toteuttaa tavalla, joka aktivoisi potentiaalisten tarjoajien kesken kilpailua. Hankintaehdoissa tätä kilpailua voitaisiin aktivoida esimerkiksi seuraavin keinoin:</a:t>
            </a:r>
          </a:p>
          <a:p>
            <a:pPr marL="727200" lvl="1" indent="-457200">
              <a:buFont typeface="+mj-lt"/>
              <a:buAutoNum type="arabicParenR"/>
            </a:pPr>
            <a:r>
              <a:rPr lang="fi-FI" sz="1600" dirty="0"/>
              <a:t>Hinnoittelu- ja taksamalli: Ei ehdotonta lipun hintaa koskevaa kattoa, vaan euromääräinen vaatimus myytyjen lippujen keskihinnasta. Tämä mahdollistaisi matalakuormaisten vuorojen myynnin kampanjahintaan ja mahdollistaen samalla reitin kokonaiskysynnän kasvattaminen. Samalla palvelutuottaja pystyisi korkeakuormaisista vuoroista perimään vaadittuja keskihintaa, tai jopa hieman sen yli menevää hintaa. </a:t>
            </a:r>
          </a:p>
          <a:p>
            <a:pPr marL="727200" lvl="1" indent="-457200">
              <a:buFont typeface="+mj-lt"/>
              <a:buAutoNum type="arabicParenR"/>
            </a:pPr>
            <a:r>
              <a:rPr lang="fi-FI" sz="1600" dirty="0"/>
              <a:t>Tarjottavan konetyypin/konetyyppien joustavuus: Matkustajamääriin ja esille tuotuihin rahtitarpeeseen perustuen (myös kausittaiset) palvelutoimittaja tarjoaa vaaditulle </a:t>
            </a:r>
            <a:r>
              <a:rPr lang="fi-FI" sz="1600" dirty="0" err="1"/>
              <a:t>point</a:t>
            </a:r>
            <a:r>
              <a:rPr lang="fi-FI" sz="1600" dirty="0"/>
              <a:t>-to-</a:t>
            </a:r>
            <a:r>
              <a:rPr lang="fi-FI" sz="1600" dirty="0" err="1"/>
              <a:t>point</a:t>
            </a:r>
            <a:r>
              <a:rPr lang="fi-FI" sz="1600" dirty="0"/>
              <a:t> liikenteelle ja/tai ns. kauttakulkulennolle parhaaksi katsomaansa konekalustoa. Vähimmäisvaatimukset konetyypeille vaadittu, mutta toimittajan tulee tarjouksessa kuvata kuinka reiteille asetetut rahti- ja ruuhkakausien lentomatkat kyetään toteuttamaan vaaditulla kalustolla. </a:t>
            </a:r>
          </a:p>
          <a:p>
            <a:pPr marL="727200" lvl="1" indent="-457200">
              <a:buFont typeface="+mj-lt"/>
              <a:buAutoNum type="arabicParenR"/>
            </a:pPr>
            <a:r>
              <a:rPr lang="fi-FI" sz="1600" dirty="0"/>
              <a:t>Jatko-optio: Tarjouksessa on 9 kk:n operoinnin lisäksi maininta vuoden 2022 optiosta, mikäli liikenne vielä katsotaan tarpeelliseksi ja rahoitus tälle varmistuu. Option käytöstä sovitaan x kuukautta ennen liikennöintikauden loppua ja vaatii molempien osapuolten (tilaajan ja palvelutoimittajan suostumuksen). </a:t>
            </a:r>
          </a:p>
        </p:txBody>
      </p:sp>
      <p:sp>
        <p:nvSpPr>
          <p:cNvPr id="4" name="Slide Number Placeholder 3">
            <a:extLst>
              <a:ext uri="{FF2B5EF4-FFF2-40B4-BE49-F238E27FC236}">
                <a16:creationId xmlns:a16="http://schemas.microsoft.com/office/drawing/2014/main" id="{2218153C-1065-4F00-87CF-5DC7FF99E479}"/>
              </a:ext>
            </a:extLst>
          </p:cNvPr>
          <p:cNvSpPr>
            <a:spLocks noGrp="1"/>
          </p:cNvSpPr>
          <p:nvPr>
            <p:ph type="sldNum" sz="quarter" idx="12"/>
          </p:nvPr>
        </p:nvSpPr>
        <p:spPr/>
        <p:txBody>
          <a:bodyPr/>
          <a:lstStyle/>
          <a:p>
            <a:fld id="{E97DE6E4-DC77-456C-872A-552B509F49AF}" type="slidenum">
              <a:rPr lang="fi-FI" smtClean="0"/>
              <a:t>60</a:t>
            </a:fld>
            <a:endParaRPr lang="fi-FI"/>
          </a:p>
        </p:txBody>
      </p:sp>
    </p:spTree>
    <p:extLst>
      <p:ext uri="{BB962C8B-B14F-4D97-AF65-F5344CB8AC3E}">
        <p14:creationId xmlns:p14="http://schemas.microsoft.com/office/powerpoint/2010/main" val="1135322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1E35-584E-4D90-BF4B-839B081BF2FD}"/>
              </a:ext>
            </a:extLst>
          </p:cNvPr>
          <p:cNvSpPr>
            <a:spLocks noGrp="1"/>
          </p:cNvSpPr>
          <p:nvPr>
            <p:ph type="title"/>
          </p:nvPr>
        </p:nvSpPr>
        <p:spPr/>
        <p:txBody>
          <a:bodyPr/>
          <a:lstStyle/>
          <a:p>
            <a:r>
              <a:rPr lang="fi-FI" dirty="0"/>
              <a:t>Kotimaan lentoyhteyksien roolista vuodesta 2022 eteenpäin</a:t>
            </a:r>
          </a:p>
        </p:txBody>
      </p:sp>
      <p:sp>
        <p:nvSpPr>
          <p:cNvPr id="3" name="Content Placeholder 2">
            <a:extLst>
              <a:ext uri="{FF2B5EF4-FFF2-40B4-BE49-F238E27FC236}">
                <a16:creationId xmlns:a16="http://schemas.microsoft.com/office/drawing/2014/main" id="{CD5F80BE-38D4-440A-AD3F-7C57928C3704}"/>
              </a:ext>
            </a:extLst>
          </p:cNvPr>
          <p:cNvSpPr>
            <a:spLocks noGrp="1"/>
          </p:cNvSpPr>
          <p:nvPr>
            <p:ph idx="1"/>
          </p:nvPr>
        </p:nvSpPr>
        <p:spPr/>
        <p:txBody>
          <a:bodyPr/>
          <a:lstStyle/>
          <a:p>
            <a:r>
              <a:rPr lang="fi-FI" sz="1800" dirty="0"/>
              <a:t>Vuodelle 2021 toteutettava lentoliikenteen hankinta on ylimenokauden tuki haasteellisesti saavutettaville alueille ja niillä toimiville yrityksille. Tarkastellut alueet ovat yritys- ja tutkimustoiminnan kannalta merkittäviä Suomessa.</a:t>
            </a:r>
          </a:p>
          <a:p>
            <a:r>
              <a:rPr lang="fi-FI" sz="1800" dirty="0"/>
              <a:t>Vuoden 2022 hankintoja ja kansallista lentoliikenteen tarjontatilannetta kannattaa ryhtyä suunnittelemaan kokonaisvaltaisesti jo vuoden 2021 alusta alkaen, koska lentoyhteyksien laajempi lakkaaminen muiltakin alueilta on jatkossa aiempaa todennäköisempi skenaario, johon on syytä varautua.</a:t>
            </a:r>
          </a:p>
          <a:p>
            <a:pPr lvl="1"/>
            <a:r>
              <a:rPr lang="fi-FI" sz="1600" dirty="0"/>
              <a:t>Koska lentoyhteyksillä on kaksi hyvin erilaista roolia: kansainväliset yhteydet sekä kotimaan runkoliikenne, tulisi niitä tarkastella molemmista näkökulmista.</a:t>
            </a:r>
          </a:p>
          <a:p>
            <a:pPr lvl="1"/>
            <a:r>
              <a:rPr lang="fi-FI" sz="1600" dirty="0"/>
              <a:t>Lentoyhteyksien tukeminen on merkittävästi edullisempaa kuin esimerkiksi raideyhteyksien nopeuttaminen.</a:t>
            </a:r>
          </a:p>
          <a:p>
            <a:pPr lvl="2"/>
            <a:r>
              <a:rPr lang="fi-FI" sz="1400" dirty="0"/>
              <a:t>Noin 10 miljoonan euron investointitasolla saa 0,5 km kaksiraiteista rautatietä harvaan asutulle alueelle.</a:t>
            </a:r>
          </a:p>
          <a:p>
            <a:pPr lvl="2"/>
            <a:r>
              <a:rPr lang="fi-FI" sz="1400" dirty="0"/>
              <a:t>Vastaavalla investoinnilla saa hankittua kiskobussi ja/tai lähijunaliikennettä aamusta iltaan noin tunnin vuorovälillä noin 80 km matkaetäisyydelle. </a:t>
            </a:r>
          </a:p>
        </p:txBody>
      </p:sp>
      <p:sp>
        <p:nvSpPr>
          <p:cNvPr id="6" name="Slide Number Placeholder 5">
            <a:extLst>
              <a:ext uri="{FF2B5EF4-FFF2-40B4-BE49-F238E27FC236}">
                <a16:creationId xmlns:a16="http://schemas.microsoft.com/office/drawing/2014/main" id="{6F97519D-FC8D-4C4E-A227-9F505B3635F3}"/>
              </a:ext>
            </a:extLst>
          </p:cNvPr>
          <p:cNvSpPr>
            <a:spLocks noGrp="1"/>
          </p:cNvSpPr>
          <p:nvPr>
            <p:ph type="sldNum" sz="quarter" idx="12"/>
          </p:nvPr>
        </p:nvSpPr>
        <p:spPr/>
        <p:txBody>
          <a:bodyPr/>
          <a:lstStyle/>
          <a:p>
            <a:fld id="{E97DE6E4-DC77-456C-872A-552B509F49AF}" type="slidenum">
              <a:rPr lang="fi-FI" smtClean="0"/>
              <a:t>61</a:t>
            </a:fld>
            <a:endParaRPr lang="fi-FI"/>
          </a:p>
        </p:txBody>
      </p:sp>
    </p:spTree>
    <p:extLst>
      <p:ext uri="{BB962C8B-B14F-4D97-AF65-F5344CB8AC3E}">
        <p14:creationId xmlns:p14="http://schemas.microsoft.com/office/powerpoint/2010/main" val="2875697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a:t>Liite 1</a:t>
            </a:r>
          </a:p>
        </p:txBody>
      </p:sp>
      <p:sp>
        <p:nvSpPr>
          <p:cNvPr id="2" name="Text Placeholder 1">
            <a:extLst>
              <a:ext uri="{FF2B5EF4-FFF2-40B4-BE49-F238E27FC236}">
                <a16:creationId xmlns:a16="http://schemas.microsoft.com/office/drawing/2014/main" id="{93CDFC5C-186B-4571-8ADE-52E5E226DCAE}"/>
              </a:ext>
            </a:extLst>
          </p:cNvPr>
          <p:cNvSpPr>
            <a:spLocks noGrp="1"/>
          </p:cNvSpPr>
          <p:nvPr>
            <p:ph type="body" idx="1"/>
          </p:nvPr>
        </p:nvSpPr>
        <p:spPr/>
        <p:txBody>
          <a:bodyPr/>
          <a:lstStyle/>
          <a:p>
            <a:r>
              <a:rPr lang="fi-FI"/>
              <a:t>Tarkemmat aluekohtaiset kuvaukset</a:t>
            </a:r>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62</a:t>
            </a:fld>
            <a:endParaRPr lang="fi-FI"/>
          </a:p>
        </p:txBody>
      </p:sp>
    </p:spTree>
    <p:extLst>
      <p:ext uri="{BB962C8B-B14F-4D97-AF65-F5344CB8AC3E}">
        <p14:creationId xmlns:p14="http://schemas.microsoft.com/office/powerpoint/2010/main" val="1326287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74001DC-B470-435C-932D-370E835102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452" b="18452"/>
          <a:stretch>
            <a:fillRect/>
          </a:stretch>
        </p:blipFill>
        <p:spPr/>
      </p:pic>
      <p:sp>
        <p:nvSpPr>
          <p:cNvPr id="7" name="Title 6">
            <a:extLst>
              <a:ext uri="{FF2B5EF4-FFF2-40B4-BE49-F238E27FC236}">
                <a16:creationId xmlns:a16="http://schemas.microsoft.com/office/drawing/2014/main" id="{B7277182-C934-4851-9803-66C5BFD3FE7F}"/>
              </a:ext>
            </a:extLst>
          </p:cNvPr>
          <p:cNvSpPr>
            <a:spLocks noGrp="1"/>
          </p:cNvSpPr>
          <p:nvPr>
            <p:ph type="ctrTitle"/>
          </p:nvPr>
        </p:nvSpPr>
        <p:spPr/>
        <p:txBody>
          <a:bodyPr/>
          <a:lstStyle/>
          <a:p>
            <a:r>
              <a:rPr lang="fi-FI"/>
              <a:t>Joensuun lentoyhteydet</a:t>
            </a:r>
          </a:p>
        </p:txBody>
      </p:sp>
      <p:sp>
        <p:nvSpPr>
          <p:cNvPr id="8" name="Subtitle 7">
            <a:extLst>
              <a:ext uri="{FF2B5EF4-FFF2-40B4-BE49-F238E27FC236}">
                <a16:creationId xmlns:a16="http://schemas.microsoft.com/office/drawing/2014/main" id="{64227D97-A077-44AD-98F1-05C26DE1E402}"/>
              </a:ext>
            </a:extLst>
          </p:cNvPr>
          <p:cNvSpPr>
            <a:spLocks noGrp="1"/>
          </p:cNvSpPr>
          <p:nvPr>
            <p:ph type="subTitle" idx="1"/>
          </p:nvPr>
        </p:nvSpPr>
        <p:spPr/>
        <p:txBody>
          <a:bodyPr/>
          <a:lstStyle/>
          <a:p>
            <a:r>
              <a:rPr lang="fi-FI"/>
              <a:t>Arvio tarpeesta (PSO) ja vaikutuksista aluetaloudelle- ja aluekehitykselle</a:t>
            </a:r>
          </a:p>
        </p:txBody>
      </p:sp>
      <p:sp>
        <p:nvSpPr>
          <p:cNvPr id="6" name="Slide Number Placeholder 5">
            <a:extLst>
              <a:ext uri="{FF2B5EF4-FFF2-40B4-BE49-F238E27FC236}">
                <a16:creationId xmlns:a16="http://schemas.microsoft.com/office/drawing/2014/main" id="{112E23B9-5E22-473A-A8F9-6AECC1017E15}"/>
              </a:ext>
            </a:extLst>
          </p:cNvPr>
          <p:cNvSpPr>
            <a:spLocks noGrp="1"/>
          </p:cNvSpPr>
          <p:nvPr>
            <p:ph type="sldNum" sz="quarter" idx="16"/>
          </p:nvPr>
        </p:nvSpPr>
        <p:spPr/>
        <p:txBody>
          <a:bodyPr/>
          <a:lstStyle/>
          <a:p>
            <a:fld id="{E97DE6E4-DC77-456C-872A-552B509F49AF}" type="slidenum">
              <a:rPr lang="fi-FI" smtClean="0"/>
              <a:t>63</a:t>
            </a:fld>
            <a:endParaRPr lang="fi-FI"/>
          </a:p>
        </p:txBody>
      </p:sp>
    </p:spTree>
    <p:extLst>
      <p:ext uri="{BB962C8B-B14F-4D97-AF65-F5344CB8AC3E}">
        <p14:creationId xmlns:p14="http://schemas.microsoft.com/office/powerpoint/2010/main" val="4059409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Joensuun lentoyhteys syrjäisyyden ja matkaketjujen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390024"/>
          </a:xfrm>
        </p:spPr>
        <p:txBody>
          <a:bodyPr vert="horz" lIns="91440" tIns="45720" rIns="91440" bIns="45720" rtlCol="0" anchor="t">
            <a:noAutofit/>
          </a:bodyPr>
          <a:lstStyle/>
          <a:p>
            <a:pPr marL="269875" indent="-269875"/>
            <a:r>
              <a:rPr lang="fi-FI" sz="1600"/>
              <a:t>Alue on kaukana kansainvälisiltä markkinoilta ja toimiva reittiliikenteen lentoyhteys Helsinki-Vantaan kautta toimii linkkinä perinteisille päävientimarkkinoille ja kehittyviin uusille markkinoille, muun muassa Aasiaan. </a:t>
            </a:r>
            <a:endParaRPr lang="en-US" sz="1600"/>
          </a:p>
          <a:p>
            <a:pPr marL="269875" indent="-269875"/>
            <a:r>
              <a:rPr lang="fi-FI" sz="1600"/>
              <a:t>Lentoliikenneverkosto on koko Itä-Suomen alueella merkittävästi heikentynyt viimeisen vuosikymmenen aikana, mikä on lisännyt Joensuun lentoyhteyden merkitystä. Samalla lentoliikenteen vuoromäärä (frekvenssi) on alentunut, ja tämä on näkynyt selvästi myös matkustajamäärien kehittymisessä 2000-luvulla</a:t>
            </a:r>
            <a:endParaRPr lang="fi-FI" sz="1600">
              <a:ea typeface="Verdana"/>
              <a:cs typeface="Verdana"/>
            </a:endParaRPr>
          </a:p>
          <a:p>
            <a:pPr marL="539750" lvl="1" indent="-269875"/>
            <a:r>
              <a:rPr lang="fi-FI" sz="1400"/>
              <a:t>Matkustajamäärät kuitenkin vakiintuneet nykytasolle. Todellinen todettu tarve lentoliikenneyhteyksille olemassa. </a:t>
            </a:r>
          </a:p>
          <a:p>
            <a:r>
              <a:rPr lang="fi-FI" sz="1600"/>
              <a:t>Junaliikenteen ja muiden mahdollisten liikennemuotojen palvelutaso Joensuun seudulta pääkaupunkiseudulle ja Helsinki-Vantaan lentoasemalle heikko. Junayhteydet kestävät 4–5 tuntia eikä vuorotarjonta palvele varhaisaamun ja myöhäisillan matkustustarvetta.</a:t>
            </a:r>
            <a:endParaRPr lang="fi-FI" sz="1600">
              <a:ea typeface="Verdana"/>
              <a:cs typeface="Verdana"/>
            </a:endParaRPr>
          </a:p>
          <a:p>
            <a:pPr marL="539750" lvl="1" indent="-269875"/>
            <a:r>
              <a:rPr lang="fi-FI" sz="1400"/>
              <a:t>Valtakunnallisen liikennejärjestelmäsuunnitelman toimenpiteet eivät ole korvaamassa lentojen tarvetta ainakaan seuraavaan 12 vuoden aikana, vaikka suunnitelman hankkeet menisivät täysimääräisenä toteutukseen.</a:t>
            </a:r>
            <a:endParaRPr lang="fi-FI" sz="1400">
              <a:ea typeface="Verdana"/>
              <a:cs typeface="Verdana"/>
            </a:endParaRPr>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64</a:t>
            </a:fld>
            <a:endParaRPr lang="fi-FI"/>
          </a:p>
        </p:txBody>
      </p:sp>
    </p:spTree>
    <p:extLst>
      <p:ext uri="{BB962C8B-B14F-4D97-AF65-F5344CB8AC3E}">
        <p14:creationId xmlns:p14="http://schemas.microsoft.com/office/powerpoint/2010/main" val="468792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47E5-648C-454A-BFB7-152AC44C1ABF}"/>
              </a:ext>
            </a:extLst>
          </p:cNvPr>
          <p:cNvSpPr>
            <a:spLocks noGrp="1"/>
          </p:cNvSpPr>
          <p:nvPr>
            <p:ph type="title"/>
          </p:nvPr>
        </p:nvSpPr>
        <p:spPr/>
        <p:txBody>
          <a:bodyPr/>
          <a:lstStyle/>
          <a:p>
            <a:r>
              <a:rPr lang="fi-FI"/>
              <a:t>Joensuun lentoyhteys elinkeinopolitiikan ja aluekehityksen näkökulmasta</a:t>
            </a:r>
          </a:p>
        </p:txBody>
      </p:sp>
      <p:sp>
        <p:nvSpPr>
          <p:cNvPr id="3" name="Content Placeholder 2">
            <a:extLst>
              <a:ext uri="{FF2B5EF4-FFF2-40B4-BE49-F238E27FC236}">
                <a16:creationId xmlns:a16="http://schemas.microsoft.com/office/drawing/2014/main" id="{A32D5B8A-BAC2-4848-AA6F-D6403BAB9D96}"/>
              </a:ext>
            </a:extLst>
          </p:cNvPr>
          <p:cNvSpPr>
            <a:spLocks noGrp="1"/>
          </p:cNvSpPr>
          <p:nvPr>
            <p:ph idx="1"/>
          </p:nvPr>
        </p:nvSpPr>
        <p:spPr>
          <a:xfrm>
            <a:off x="612000" y="1720800"/>
            <a:ext cx="10746000" cy="4453200"/>
          </a:xfrm>
        </p:spPr>
        <p:txBody>
          <a:bodyPr vert="horz" lIns="91440" tIns="45720" rIns="91440" bIns="45720" rtlCol="0" anchor="t">
            <a:noAutofit/>
          </a:bodyPr>
          <a:lstStyle/>
          <a:p>
            <a:pPr marL="269875" indent="-269875"/>
            <a:r>
              <a:rPr lang="fi-FI" sz="1600"/>
              <a:t>Joensuun ja Joensuun seudun talous on yritysvetoista. Yhteisöveron tuotto henkilöä kohden laskettuna on korkeammalla tasolla kuin vertailukelpoisesta maakuntakeskuksista esimerkiksi Kuopiossa tai Rovaniemellä. </a:t>
            </a:r>
            <a:endParaRPr lang="en-US" sz="1600"/>
          </a:p>
          <a:p>
            <a:pPr marL="269875" indent="-269875"/>
            <a:r>
              <a:rPr lang="fi-FI" sz="1600"/>
              <a:t>Joensuun vahvan yrityskannan lisäksi Joensuu on Euroopan Metsäinstituutin (EFI) päätoimipaikkana. EFI on kansainvälinen järjestö, jonka verkostoon kuuluu 29 maata.</a:t>
            </a:r>
            <a:endParaRPr lang="fi-FI" sz="1600">
              <a:ea typeface="Verdana"/>
              <a:cs typeface="Verdana"/>
            </a:endParaRPr>
          </a:p>
          <a:p>
            <a:pPr marL="269875" indent="-269875"/>
            <a:r>
              <a:rPr lang="fi-FI" sz="1600"/>
              <a:t>Joensuun ja Pohjois-Karjalan maakunnan elinkeinorakenteessa korostuvat teollisuuden, kuljetus- ja varastointialan ja kaupan toimialat. Liikevaihdossa mitattuna teollisuus ja tukku- ja vähittäiskauppa käsittävät 61 % koko maakunnan taloudellisesta toiminnasta. </a:t>
            </a:r>
            <a:endParaRPr lang="fi-FI" sz="1600">
              <a:ea typeface="Verdana"/>
              <a:cs typeface="Verdana"/>
            </a:endParaRPr>
          </a:p>
          <a:p>
            <a:pPr marL="269875" indent="-269875"/>
            <a:r>
              <a:rPr lang="fi-FI" sz="1600"/>
              <a:t>Teollisuudessa ja tukkukaupassa toimivat yritykset pitävät toiminnan perusedellytyksenä, että Joensuu on saavutettavissa jatkossakin lentäen. </a:t>
            </a:r>
          </a:p>
          <a:p>
            <a:r>
              <a:rPr lang="fi-FI" sz="1600"/>
              <a:t>Joensuun lentoyhteydet palvelevat isoa osaa koko Itä-Suomesta. Lentoyhteyksien lakkautuminen ja heikko saavutettavuus raideliikenteellä vaarantaa ainakin kansainvälistä liiketoimintaa tekevien yritysten investoinnit laajalla alueella. </a:t>
            </a:r>
            <a:endParaRPr lang="fi-FI" sz="1600">
              <a:ea typeface="Verdana"/>
              <a:cs typeface="Verdana"/>
            </a:endParaRPr>
          </a:p>
          <a:p>
            <a:pPr marL="269875" indent="-269875"/>
            <a:endParaRPr lang="fi-FI" sz="1600">
              <a:ea typeface="Verdana"/>
              <a:cs typeface="Verdana"/>
            </a:endParaRPr>
          </a:p>
          <a:p>
            <a:pPr marL="269875" indent="-269875"/>
            <a:endParaRPr lang="fi-FI" sz="1600">
              <a:ea typeface="Verdana"/>
              <a:cs typeface="Verdana"/>
            </a:endParaRPr>
          </a:p>
        </p:txBody>
      </p:sp>
      <p:sp>
        <p:nvSpPr>
          <p:cNvPr id="6" name="Slide Number Placeholder 5">
            <a:extLst>
              <a:ext uri="{FF2B5EF4-FFF2-40B4-BE49-F238E27FC236}">
                <a16:creationId xmlns:a16="http://schemas.microsoft.com/office/drawing/2014/main" id="{0026CC9E-64BB-4EC2-9B80-88FB7CB703B6}"/>
              </a:ext>
            </a:extLst>
          </p:cNvPr>
          <p:cNvSpPr>
            <a:spLocks noGrp="1"/>
          </p:cNvSpPr>
          <p:nvPr>
            <p:ph type="sldNum" sz="quarter" idx="12"/>
          </p:nvPr>
        </p:nvSpPr>
        <p:spPr/>
        <p:txBody>
          <a:bodyPr/>
          <a:lstStyle/>
          <a:p>
            <a:fld id="{E97DE6E4-DC77-456C-872A-552B509F49AF}" type="slidenum">
              <a:rPr lang="fi-FI" smtClean="0"/>
              <a:t>65</a:t>
            </a:fld>
            <a:endParaRPr lang="fi-FI"/>
          </a:p>
        </p:txBody>
      </p:sp>
    </p:spTree>
    <p:extLst>
      <p:ext uri="{BB962C8B-B14F-4D97-AF65-F5344CB8AC3E}">
        <p14:creationId xmlns:p14="http://schemas.microsoft.com/office/powerpoint/2010/main" val="996114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9AE6-3EF7-4092-BCD2-3282122053FC}"/>
              </a:ext>
            </a:extLst>
          </p:cNvPr>
          <p:cNvSpPr>
            <a:spLocks noGrp="1"/>
          </p:cNvSpPr>
          <p:nvPr>
            <p:ph type="title"/>
          </p:nvPr>
        </p:nvSpPr>
        <p:spPr/>
        <p:txBody>
          <a:bodyPr/>
          <a:lstStyle/>
          <a:p>
            <a:r>
              <a:rPr lang="fi-FI"/>
              <a:t>Joensuun lentoyhteyden palvelutasotarve</a:t>
            </a:r>
          </a:p>
        </p:txBody>
      </p:sp>
      <p:sp>
        <p:nvSpPr>
          <p:cNvPr id="3" name="Content Placeholder 2">
            <a:extLst>
              <a:ext uri="{FF2B5EF4-FFF2-40B4-BE49-F238E27FC236}">
                <a16:creationId xmlns:a16="http://schemas.microsoft.com/office/drawing/2014/main" id="{22CC05E8-1397-4A69-BC57-3CE851D51891}"/>
              </a:ext>
            </a:extLst>
          </p:cNvPr>
          <p:cNvSpPr>
            <a:spLocks noGrp="1"/>
          </p:cNvSpPr>
          <p:nvPr>
            <p:ph idx="1"/>
          </p:nvPr>
        </p:nvSpPr>
        <p:spPr>
          <a:xfrm>
            <a:off x="612000" y="1720800"/>
            <a:ext cx="10767172" cy="1427275"/>
          </a:xfrm>
        </p:spPr>
        <p:txBody>
          <a:bodyPr/>
          <a:lstStyle/>
          <a:p>
            <a:r>
              <a:rPr lang="fi-FI" sz="1600"/>
              <a:t>Joensuun reitin matkustajamäärät olivat tarkastelluista lentoasemista suurimmat (113 000, 2019)</a:t>
            </a:r>
          </a:p>
          <a:p>
            <a:pPr lvl="1"/>
            <a:r>
              <a:rPr lang="fi-FI" sz="1400"/>
              <a:t>Kansainvälisiä vaihtomatkustajia on noin 50 % vuosivolyymista. Joensuun lentoasemalla on merkittävä rooli niin kotimaan kaukoliikenteessä kuin alueen kansainvälisessä linkittämisessä. </a:t>
            </a:r>
          </a:p>
          <a:p>
            <a:r>
              <a:rPr lang="fi-FI" sz="1600"/>
              <a:t>Joensuun kulttuuri- ja urheilutapahtumien ja normaalitilanteen korkeiden matkustajamäärien vuoksi konetyypin olisi oltava vähintään ATR-72 tai vastaava (n. 70-paikkainen) ruumakapasiteetin vuoksi.</a:t>
            </a:r>
          </a:p>
        </p:txBody>
      </p:sp>
      <p:sp>
        <p:nvSpPr>
          <p:cNvPr id="6" name="Slide Number Placeholder 5">
            <a:extLst>
              <a:ext uri="{FF2B5EF4-FFF2-40B4-BE49-F238E27FC236}">
                <a16:creationId xmlns:a16="http://schemas.microsoft.com/office/drawing/2014/main" id="{EC521A48-0E05-4C85-AAB6-2D9557231616}"/>
              </a:ext>
            </a:extLst>
          </p:cNvPr>
          <p:cNvSpPr>
            <a:spLocks noGrp="1"/>
          </p:cNvSpPr>
          <p:nvPr>
            <p:ph type="sldNum" sz="quarter" idx="12"/>
          </p:nvPr>
        </p:nvSpPr>
        <p:spPr/>
        <p:txBody>
          <a:bodyPr/>
          <a:lstStyle/>
          <a:p>
            <a:fld id="{E97DE6E4-DC77-456C-872A-552B509F49AF}" type="slidenum">
              <a:rPr lang="fi-FI" smtClean="0"/>
              <a:t>66</a:t>
            </a:fld>
            <a:endParaRPr lang="fi-FI"/>
          </a:p>
        </p:txBody>
      </p:sp>
      <p:pic>
        <p:nvPicPr>
          <p:cNvPr id="7" name="Kuva 2">
            <a:extLst>
              <a:ext uri="{FF2B5EF4-FFF2-40B4-BE49-F238E27FC236}">
                <a16:creationId xmlns:a16="http://schemas.microsoft.com/office/drawing/2014/main" id="{DB418985-137B-4A84-BEB7-57C220F5C85A}"/>
              </a:ext>
            </a:extLst>
          </p:cNvPr>
          <p:cNvPicPr>
            <a:picLocks noChangeAspect="1"/>
          </p:cNvPicPr>
          <p:nvPr/>
        </p:nvPicPr>
        <p:blipFill>
          <a:blip r:embed="rId2"/>
          <a:stretch>
            <a:fillRect/>
          </a:stretch>
        </p:blipFill>
        <p:spPr>
          <a:xfrm>
            <a:off x="6218123" y="3657600"/>
            <a:ext cx="5674627" cy="2334946"/>
          </a:xfrm>
          <a:prstGeom prst="rect">
            <a:avLst/>
          </a:prstGeom>
        </p:spPr>
      </p:pic>
      <p:sp>
        <p:nvSpPr>
          <p:cNvPr id="8" name="Content Placeholder 2">
            <a:extLst>
              <a:ext uri="{FF2B5EF4-FFF2-40B4-BE49-F238E27FC236}">
                <a16:creationId xmlns:a16="http://schemas.microsoft.com/office/drawing/2014/main" id="{7F7F61D9-41D5-4DFA-BF32-C8BE3D658710}"/>
              </a:ext>
            </a:extLst>
          </p:cNvPr>
          <p:cNvSpPr txBox="1">
            <a:spLocks/>
          </p:cNvSpPr>
          <p:nvPr/>
        </p:nvSpPr>
        <p:spPr>
          <a:xfrm>
            <a:off x="612000" y="3295650"/>
            <a:ext cx="5283173" cy="2548000"/>
          </a:xfrm>
          <a:prstGeom prst="rect">
            <a:avLst/>
          </a:prstGeom>
        </p:spPr>
        <p:txBody>
          <a:bodyPr vert="horz" lIns="91440" tIns="45720" rIns="91440" bIns="45720" rtlCol="0">
            <a:noAutofit/>
          </a:bodyPr>
          <a:lst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a:lstStyle>
          <a:p>
            <a:r>
              <a:rPr lang="fi-FI" sz="1600"/>
              <a:t>Kilpailutuksessa oltava elementteinä mukana </a:t>
            </a:r>
            <a:r>
              <a:rPr lang="fi-FI" sz="1600" err="1"/>
              <a:t>codeshare</a:t>
            </a:r>
            <a:r>
              <a:rPr lang="fi-FI" sz="1600"/>
              <a:t> tai </a:t>
            </a:r>
            <a:r>
              <a:rPr lang="fi-FI" sz="1600" err="1"/>
              <a:t>interline</a:t>
            </a:r>
            <a:r>
              <a:rPr lang="fi-FI" sz="1600"/>
              <a:t>.</a:t>
            </a:r>
          </a:p>
          <a:p>
            <a:r>
              <a:rPr lang="fi-FI" sz="1600"/>
              <a:t>Tavoiteltava meno–paluu-matkan hinta </a:t>
            </a:r>
            <a:r>
              <a:rPr lang="fi-FI" sz="1600" err="1"/>
              <a:t>max</a:t>
            </a:r>
            <a:r>
              <a:rPr lang="fi-FI" sz="1600"/>
              <a:t>. 300 € veroineen</a:t>
            </a:r>
          </a:p>
          <a:p>
            <a:pPr lvl="1"/>
            <a:r>
              <a:rPr lang="fi-FI" sz="1500"/>
              <a:t>Lipputulot kokonaisuudessaan lentoyhtiölle</a:t>
            </a:r>
          </a:p>
          <a:p>
            <a:r>
              <a:rPr lang="fi-FI" sz="1600"/>
              <a:t>Lentoliikenteen palvelutaso kilpailutettava kahdelle palvelutasolle:</a:t>
            </a:r>
          </a:p>
          <a:p>
            <a:pPr lvl="1"/>
            <a:r>
              <a:rPr lang="fi-FI" sz="1500"/>
              <a:t>Heikompi taso 4/2021–7/2021</a:t>
            </a:r>
          </a:p>
          <a:p>
            <a:pPr lvl="1"/>
            <a:r>
              <a:rPr lang="fi-FI" sz="1500"/>
              <a:t>Esitetty taso 8/2021</a:t>
            </a:r>
            <a:r>
              <a:rPr lang="fi-FI" sz="1600"/>
              <a:t>–</a:t>
            </a:r>
            <a:r>
              <a:rPr lang="fi-FI" sz="1500"/>
              <a:t>12/2021</a:t>
            </a:r>
          </a:p>
        </p:txBody>
      </p:sp>
      <p:sp>
        <p:nvSpPr>
          <p:cNvPr id="9" name="TextBox 8">
            <a:extLst>
              <a:ext uri="{FF2B5EF4-FFF2-40B4-BE49-F238E27FC236}">
                <a16:creationId xmlns:a16="http://schemas.microsoft.com/office/drawing/2014/main" id="{7956653B-C65E-4975-BBBE-552D106D5CA9}"/>
              </a:ext>
            </a:extLst>
          </p:cNvPr>
          <p:cNvSpPr txBox="1"/>
          <p:nvPr/>
        </p:nvSpPr>
        <p:spPr>
          <a:xfrm>
            <a:off x="6096000" y="3222190"/>
            <a:ext cx="5283172"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a:solidFill>
                  <a:prstClr val="black"/>
                </a:solidFill>
                <a:latin typeface="Verdana"/>
              </a:rPr>
              <a:t>Taulukko 1. </a:t>
            </a:r>
            <a:r>
              <a:rPr lang="fi-FI" sz="1100">
                <a:solidFill>
                  <a:prstClr val="black"/>
                </a:solidFill>
                <a:latin typeface="Verdana"/>
              </a:rPr>
              <a:t>Alueen ehdottamat vuorot ostoliikenteeksi (2.11.2020). </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673330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sky, outdoor, water, river&#10;&#10;Description automatically generated">
            <a:extLst>
              <a:ext uri="{FF2B5EF4-FFF2-40B4-BE49-F238E27FC236}">
                <a16:creationId xmlns:a16="http://schemas.microsoft.com/office/drawing/2014/main" id="{D07294C8-CF6B-4FBE-9315-28E751BD526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519" b="14519"/>
          <a:stretch>
            <a:fillRect/>
          </a:stretch>
        </p:blipFill>
        <p:spPr/>
      </p:pic>
      <p:sp>
        <p:nvSpPr>
          <p:cNvPr id="7" name="Title 6">
            <a:extLst>
              <a:ext uri="{FF2B5EF4-FFF2-40B4-BE49-F238E27FC236}">
                <a16:creationId xmlns:a16="http://schemas.microsoft.com/office/drawing/2014/main" id="{B7277182-C934-4851-9803-66C5BFD3FE7F}"/>
              </a:ext>
            </a:extLst>
          </p:cNvPr>
          <p:cNvSpPr>
            <a:spLocks noGrp="1"/>
          </p:cNvSpPr>
          <p:nvPr>
            <p:ph type="ctrTitle"/>
          </p:nvPr>
        </p:nvSpPr>
        <p:spPr/>
        <p:txBody>
          <a:bodyPr/>
          <a:lstStyle/>
          <a:p>
            <a:r>
              <a:rPr lang="fi-FI"/>
              <a:t>Jyväskylän lentoyhteydet</a:t>
            </a:r>
          </a:p>
        </p:txBody>
      </p:sp>
      <p:sp>
        <p:nvSpPr>
          <p:cNvPr id="8" name="Subtitle 7">
            <a:extLst>
              <a:ext uri="{FF2B5EF4-FFF2-40B4-BE49-F238E27FC236}">
                <a16:creationId xmlns:a16="http://schemas.microsoft.com/office/drawing/2014/main" id="{64227D97-A077-44AD-98F1-05C26DE1E402}"/>
              </a:ext>
            </a:extLst>
          </p:cNvPr>
          <p:cNvSpPr>
            <a:spLocks noGrp="1"/>
          </p:cNvSpPr>
          <p:nvPr>
            <p:ph type="subTitle" idx="1"/>
          </p:nvPr>
        </p:nvSpPr>
        <p:spPr/>
        <p:txBody>
          <a:bodyPr/>
          <a:lstStyle/>
          <a:p>
            <a:r>
              <a:rPr lang="fi-FI"/>
              <a:t>Arvio tarpeesta (PSO) ja vaikutuksista aluetaloudelle- ja aluekehitykselle</a:t>
            </a:r>
          </a:p>
        </p:txBody>
      </p:sp>
      <p:sp>
        <p:nvSpPr>
          <p:cNvPr id="6" name="Slide Number Placeholder 5">
            <a:extLst>
              <a:ext uri="{FF2B5EF4-FFF2-40B4-BE49-F238E27FC236}">
                <a16:creationId xmlns:a16="http://schemas.microsoft.com/office/drawing/2014/main" id="{112E23B9-5E22-473A-A8F9-6AECC1017E15}"/>
              </a:ext>
            </a:extLst>
          </p:cNvPr>
          <p:cNvSpPr>
            <a:spLocks noGrp="1"/>
          </p:cNvSpPr>
          <p:nvPr>
            <p:ph type="sldNum" sz="quarter" idx="16"/>
          </p:nvPr>
        </p:nvSpPr>
        <p:spPr/>
        <p:txBody>
          <a:bodyPr/>
          <a:lstStyle/>
          <a:p>
            <a:fld id="{E97DE6E4-DC77-456C-872A-552B509F49AF}" type="slidenum">
              <a:rPr lang="fi-FI" smtClean="0"/>
              <a:t>67</a:t>
            </a:fld>
            <a:endParaRPr lang="fi-FI"/>
          </a:p>
        </p:txBody>
      </p:sp>
    </p:spTree>
    <p:extLst>
      <p:ext uri="{BB962C8B-B14F-4D97-AF65-F5344CB8AC3E}">
        <p14:creationId xmlns:p14="http://schemas.microsoft.com/office/powerpoint/2010/main" val="2059792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Jyväskylän lentoyhteys syrjäisyyden ja matkaketjujen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714596"/>
          </a:xfrm>
        </p:spPr>
        <p:txBody>
          <a:bodyPr vert="horz" lIns="91440" tIns="45720" rIns="91440" bIns="45720" rtlCol="0" anchor="t">
            <a:noAutofit/>
          </a:bodyPr>
          <a:lstStyle/>
          <a:p>
            <a:pPr marL="269875" indent="-269875"/>
            <a:r>
              <a:rPr lang="fi-FI" sz="1600"/>
              <a:t>Lentoliikenne palvelee koko Keski-Suomen kansainvälistä saavutettavuutta. Vaihtoyhteydet Helsingin kautta maailmalle ovat merkittäviä yrityksille ja alueen tutkimus- ja tuotekehitysyhteisölle. </a:t>
            </a:r>
            <a:endParaRPr lang="fi-FI" sz="1600">
              <a:ea typeface="Verdana"/>
              <a:cs typeface="Verdana"/>
            </a:endParaRPr>
          </a:p>
          <a:p>
            <a:pPr marL="539750" lvl="1" indent="-269875"/>
            <a:r>
              <a:rPr lang="fi-FI" sz="1400"/>
              <a:t>Alue sijaitsee yli kolmen tunnin etäisyydellä Helsingistä ja Helsinki-Vantaasta. </a:t>
            </a:r>
            <a:endParaRPr lang="fi-FI" sz="1400">
              <a:ea typeface="Verdana"/>
              <a:cs typeface="Verdana"/>
            </a:endParaRPr>
          </a:p>
          <a:p>
            <a:pPr marL="269875" indent="-269875"/>
            <a:r>
              <a:rPr lang="fi-FI" sz="1600"/>
              <a:t>Lentoliikenteellä on alueen liikennejärjestelmässä selvä rooli kansainvälisten matkaketjujen muodostajana. </a:t>
            </a:r>
            <a:endParaRPr lang="fi-FI" sz="1600">
              <a:ea typeface="Verdana"/>
              <a:cs typeface="Verdana"/>
            </a:endParaRPr>
          </a:p>
          <a:p>
            <a:pPr marL="269875" indent="-269875"/>
            <a:r>
              <a:rPr lang="fi-FI" sz="1600"/>
              <a:t>Junaliikenteen palvelutaso Helsingin suuntaan ei ole merkittävästi kehittynyt viimeisen vuosikymmenen aikana. Tampere–Pieksämäki ratayhteydellä on pullonkauloja, jotka estävät tehokkaasti luotettavuuden, matkanopeuden ja liikennemäärien kasvattamisen. Muiden kuin Helsinki-Vantaan lentoaseman saavutettavuutta nykyiset junayhteydet eivät myöskään tue. </a:t>
            </a:r>
            <a:endParaRPr lang="fi-FI" sz="1600">
              <a:ea typeface="Verdana"/>
              <a:cs typeface="Verdana"/>
            </a:endParaRPr>
          </a:p>
          <a:p>
            <a:pPr marL="539750" lvl="1" indent="-269875"/>
            <a:r>
              <a:rPr lang="fi-FI" sz="1500"/>
              <a:t>Valtakunnallisen liikennejärjestelmäsuunnitelman toimenpiteet eivät ole korvaamassa lentojen tarvetta ainakaan seuraavaan 12 vuoden aikana, vaikka suunnitelman hankkeet menisivät täysimääräisenä toteutukseen. </a:t>
            </a:r>
            <a:endParaRPr lang="fi-FI" sz="1500">
              <a:ea typeface="Verdana"/>
              <a:cs typeface="Verdana"/>
            </a:endParaRPr>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68</a:t>
            </a:fld>
            <a:endParaRPr lang="fi-FI"/>
          </a:p>
        </p:txBody>
      </p:sp>
    </p:spTree>
    <p:extLst>
      <p:ext uri="{BB962C8B-B14F-4D97-AF65-F5344CB8AC3E}">
        <p14:creationId xmlns:p14="http://schemas.microsoft.com/office/powerpoint/2010/main" val="3629820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47E5-648C-454A-BFB7-152AC44C1ABF}"/>
              </a:ext>
            </a:extLst>
          </p:cNvPr>
          <p:cNvSpPr>
            <a:spLocks noGrp="1"/>
          </p:cNvSpPr>
          <p:nvPr>
            <p:ph type="title"/>
          </p:nvPr>
        </p:nvSpPr>
        <p:spPr/>
        <p:txBody>
          <a:bodyPr/>
          <a:lstStyle/>
          <a:p>
            <a:r>
              <a:rPr lang="fi-FI"/>
              <a:t>Jyväskylän lentoyhteys elinkeinopolitiikan ja aluekehityksen näkökulmasta</a:t>
            </a:r>
          </a:p>
        </p:txBody>
      </p:sp>
      <p:sp>
        <p:nvSpPr>
          <p:cNvPr id="3" name="Content Placeholder 2">
            <a:extLst>
              <a:ext uri="{FF2B5EF4-FFF2-40B4-BE49-F238E27FC236}">
                <a16:creationId xmlns:a16="http://schemas.microsoft.com/office/drawing/2014/main" id="{A32D5B8A-BAC2-4848-AA6F-D6403BAB9D96}"/>
              </a:ext>
            </a:extLst>
          </p:cNvPr>
          <p:cNvSpPr>
            <a:spLocks noGrp="1"/>
          </p:cNvSpPr>
          <p:nvPr>
            <p:ph idx="1"/>
          </p:nvPr>
        </p:nvSpPr>
        <p:spPr>
          <a:xfrm>
            <a:off x="612000" y="1720800"/>
            <a:ext cx="10746000" cy="4453200"/>
          </a:xfrm>
        </p:spPr>
        <p:txBody>
          <a:bodyPr vert="horz" lIns="91440" tIns="45720" rIns="91440" bIns="45720" rtlCol="0" anchor="t">
            <a:noAutofit/>
          </a:bodyPr>
          <a:lstStyle/>
          <a:p>
            <a:pPr marL="269875" indent="-269875"/>
            <a:r>
              <a:rPr lang="fi-FI" sz="1600"/>
              <a:t>Jyväskylä lukeutuu Suomen kasvaviin kaupunkeihin. Jyväskylälle ja koko Keski-Suomen maakunnalle vientiteollisuuden  merkitys on työpaikkojen ja liikevaihdon perusteella merkittävä. Vientiteollisuus työllistää n. 25 000 henkilöä. </a:t>
            </a:r>
          </a:p>
          <a:p>
            <a:pPr marL="539875" lvl="1" indent="-269875"/>
            <a:r>
              <a:rPr lang="fi-FI" sz="1400"/>
              <a:t>Alueella on paljon metsä- ja konepajateollisuutta, jossa vallitsee kiristyvä kansainvälinen kilpailu. Saavutettavuus on investoinneille ja työpaikoille elinehto. </a:t>
            </a:r>
            <a:endParaRPr lang="en-US" sz="1400"/>
          </a:p>
          <a:p>
            <a:pPr marL="269875" indent="-269875"/>
            <a:r>
              <a:rPr lang="fi-FI" sz="1600"/>
              <a:t>Alueen elinkeinorakenteessa korostuvat teollisuuden, rakentamisen, kuljetus- ja varastointialan ja kaupan toimialat. Lisäksi Jyväskylässä merkittävänä työllistäjänä ovat hallintopalvelut. Liikevaihdossa mitattuna teollisuus ja tukku- ja vähittäiskauppa käsittävät 57 % koko maakunnan taloudellisesta toiminnasta. </a:t>
            </a:r>
            <a:endParaRPr lang="fi-FI" sz="1600">
              <a:ea typeface="Verdana"/>
              <a:cs typeface="Verdana"/>
            </a:endParaRPr>
          </a:p>
          <a:p>
            <a:pPr marL="269875" indent="-269875"/>
            <a:r>
              <a:rPr lang="fi-FI" sz="1600"/>
              <a:t>Teollisuudessa ja kansainvälisessä vientiliiketoiminnassa toimivat yritykset pitävät  lentoliikennettä perusedellytyksenä toiminnan kehittämiselle.</a:t>
            </a:r>
            <a:endParaRPr lang="fi-FI" sz="1600">
              <a:ea typeface="Verdana"/>
              <a:cs typeface="Verdana"/>
            </a:endParaRPr>
          </a:p>
          <a:p>
            <a:pPr marL="269875" indent="-269875"/>
            <a:r>
              <a:rPr lang="fi-FI" sz="1600"/>
              <a:t>Jyväskylä on ICT-palveluiden osalta merkittävä kyberturvallisuusalan keskittymä, jossa niin tuotekehitys kuin tutkimuskin ovat lähtökohtaisesti kansainvälistä toimintaa.</a:t>
            </a:r>
            <a:endParaRPr lang="fi-FI" sz="1600">
              <a:ea typeface="Verdana"/>
              <a:cs typeface="Verdana"/>
            </a:endParaRPr>
          </a:p>
          <a:p>
            <a:pPr marL="269875" indent="-269875"/>
            <a:r>
              <a:rPr lang="fi-FI" sz="1600"/>
              <a:t>Tapahtumat, kuten rallin mm-sarja edellyttävät henkilö- ja tavarankuljetuskapasiteetiltaan riittävän suurta konetyyppiä.  </a:t>
            </a:r>
            <a:endParaRPr lang="fi-FI" sz="1600">
              <a:ea typeface="Verdana"/>
              <a:cs typeface="Verdana"/>
            </a:endParaRPr>
          </a:p>
          <a:p>
            <a:pPr marL="539750" lvl="1" indent="-269875"/>
            <a:r>
              <a:rPr lang="fi-FI" sz="1400"/>
              <a:t>Jyväskylä on lisäksi merkittävä kansainvälinen kongressikaupunki</a:t>
            </a:r>
            <a:endParaRPr lang="fi-FI" sz="1400">
              <a:ea typeface="Verdana"/>
              <a:cs typeface="Verdana"/>
            </a:endParaRPr>
          </a:p>
          <a:p>
            <a:pPr marL="269875" indent="-269875"/>
            <a:endParaRPr lang="fi-FI" sz="1600">
              <a:ea typeface="Verdana"/>
              <a:cs typeface="Verdana"/>
            </a:endParaRPr>
          </a:p>
        </p:txBody>
      </p:sp>
      <p:sp>
        <p:nvSpPr>
          <p:cNvPr id="6" name="Slide Number Placeholder 5">
            <a:extLst>
              <a:ext uri="{FF2B5EF4-FFF2-40B4-BE49-F238E27FC236}">
                <a16:creationId xmlns:a16="http://schemas.microsoft.com/office/drawing/2014/main" id="{0026CC9E-64BB-4EC2-9B80-88FB7CB703B6}"/>
              </a:ext>
            </a:extLst>
          </p:cNvPr>
          <p:cNvSpPr>
            <a:spLocks noGrp="1"/>
          </p:cNvSpPr>
          <p:nvPr>
            <p:ph type="sldNum" sz="quarter" idx="12"/>
          </p:nvPr>
        </p:nvSpPr>
        <p:spPr/>
        <p:txBody>
          <a:bodyPr/>
          <a:lstStyle/>
          <a:p>
            <a:fld id="{E97DE6E4-DC77-456C-872A-552B509F49AF}" type="slidenum">
              <a:rPr lang="fi-FI" smtClean="0"/>
              <a:t>69</a:t>
            </a:fld>
            <a:endParaRPr lang="fi-FI"/>
          </a:p>
        </p:txBody>
      </p:sp>
    </p:spTree>
    <p:extLst>
      <p:ext uri="{BB962C8B-B14F-4D97-AF65-F5344CB8AC3E}">
        <p14:creationId xmlns:p14="http://schemas.microsoft.com/office/powerpoint/2010/main" val="423907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sz="4000">
                <a:ea typeface="Verdana"/>
                <a:cs typeface="Verdana"/>
              </a:rPr>
              <a:t>2. Lentoliikenne osana liikennejärjestelmää</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r>
              <a:rPr lang="fi-FI"/>
              <a:t>Saavutettavuuden, aluetalouden ja huoltovarmuuden näkökulma</a:t>
            </a:r>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7</a:t>
            </a:fld>
            <a:endParaRPr lang="fi-FI"/>
          </a:p>
        </p:txBody>
      </p:sp>
    </p:spTree>
    <p:extLst>
      <p:ext uri="{BB962C8B-B14F-4D97-AF65-F5344CB8AC3E}">
        <p14:creationId xmlns:p14="http://schemas.microsoft.com/office/powerpoint/2010/main" val="36541378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9AE6-3EF7-4092-BCD2-3282122053FC}"/>
              </a:ext>
            </a:extLst>
          </p:cNvPr>
          <p:cNvSpPr>
            <a:spLocks noGrp="1"/>
          </p:cNvSpPr>
          <p:nvPr>
            <p:ph type="title"/>
          </p:nvPr>
        </p:nvSpPr>
        <p:spPr/>
        <p:txBody>
          <a:bodyPr/>
          <a:lstStyle/>
          <a:p>
            <a:r>
              <a:rPr lang="fi-FI"/>
              <a:t>Jyväskylän lentoyhteyden palvelutasotarve</a:t>
            </a:r>
          </a:p>
        </p:txBody>
      </p:sp>
      <p:sp>
        <p:nvSpPr>
          <p:cNvPr id="3" name="Content Placeholder 2">
            <a:extLst>
              <a:ext uri="{FF2B5EF4-FFF2-40B4-BE49-F238E27FC236}">
                <a16:creationId xmlns:a16="http://schemas.microsoft.com/office/drawing/2014/main" id="{22CC05E8-1397-4A69-BC57-3CE851D51891}"/>
              </a:ext>
            </a:extLst>
          </p:cNvPr>
          <p:cNvSpPr>
            <a:spLocks noGrp="1"/>
          </p:cNvSpPr>
          <p:nvPr>
            <p:ph idx="1"/>
          </p:nvPr>
        </p:nvSpPr>
        <p:spPr>
          <a:xfrm>
            <a:off x="612001" y="1720800"/>
            <a:ext cx="10692000" cy="2171741"/>
          </a:xfrm>
        </p:spPr>
        <p:txBody>
          <a:bodyPr/>
          <a:lstStyle/>
          <a:p>
            <a:r>
              <a:rPr lang="fi-FI" sz="1600"/>
              <a:t>Jyväskylän reitin matkustajamäärät olivat pienemmät kuin Joensuun ja Kajaanin, mutta samaa suuruusluokkaa Kemi-Tornion ja Kokkola-Pietarsaaren kanssa (57 000, 2019).</a:t>
            </a:r>
          </a:p>
          <a:p>
            <a:pPr lvl="1"/>
            <a:r>
              <a:rPr lang="fi-FI" sz="1400"/>
              <a:t>Kansainvälisiä vaihtomatkustajia on noin 85 % vuosivolyymista. Lentoaseman ja lentoliikenteen merkitys on poikkeuksellisen vahva kansainvälisessä liikenteessä. Kotimaan reittiliikenteessä sillä on vertailukenttien pienin suhteellinen rooli. </a:t>
            </a:r>
          </a:p>
          <a:p>
            <a:pPr lvl="1"/>
            <a:r>
              <a:rPr lang="fi-FI" sz="1400"/>
              <a:t>Kolmiolentojen nykyinen palvelutarjonta koetaan heikoksi.</a:t>
            </a:r>
          </a:p>
          <a:p>
            <a:r>
              <a:rPr lang="fi-FI" sz="1600"/>
              <a:t>Kilpailutuksessa oltava elementteinä mukana </a:t>
            </a:r>
            <a:r>
              <a:rPr lang="fi-FI" sz="1600" err="1"/>
              <a:t>codeshare</a:t>
            </a:r>
            <a:r>
              <a:rPr lang="fi-FI" sz="1600"/>
              <a:t> tai vähintään </a:t>
            </a:r>
            <a:r>
              <a:rPr lang="fi-FI" sz="1600" err="1"/>
              <a:t>interline</a:t>
            </a:r>
            <a:r>
              <a:rPr lang="fi-FI" sz="1600"/>
              <a:t> (</a:t>
            </a:r>
            <a:r>
              <a:rPr lang="fi-FI" sz="1600" err="1"/>
              <a:t>OneWorld</a:t>
            </a:r>
            <a:r>
              <a:rPr lang="fi-FI" sz="1600"/>
              <a:t> tai Star Alliance).</a:t>
            </a:r>
          </a:p>
        </p:txBody>
      </p:sp>
      <p:sp>
        <p:nvSpPr>
          <p:cNvPr id="6" name="Slide Number Placeholder 5">
            <a:extLst>
              <a:ext uri="{FF2B5EF4-FFF2-40B4-BE49-F238E27FC236}">
                <a16:creationId xmlns:a16="http://schemas.microsoft.com/office/drawing/2014/main" id="{EC521A48-0E05-4C85-AAB6-2D9557231616}"/>
              </a:ext>
            </a:extLst>
          </p:cNvPr>
          <p:cNvSpPr>
            <a:spLocks noGrp="1"/>
          </p:cNvSpPr>
          <p:nvPr>
            <p:ph type="sldNum" sz="quarter" idx="12"/>
          </p:nvPr>
        </p:nvSpPr>
        <p:spPr/>
        <p:txBody>
          <a:bodyPr/>
          <a:lstStyle/>
          <a:p>
            <a:fld id="{E97DE6E4-DC77-456C-872A-552B509F49AF}" type="slidenum">
              <a:rPr lang="fi-FI" smtClean="0"/>
              <a:t>70</a:t>
            </a:fld>
            <a:endParaRPr lang="fi-FI"/>
          </a:p>
        </p:txBody>
      </p:sp>
      <p:pic>
        <p:nvPicPr>
          <p:cNvPr id="9" name="Picture 8">
            <a:extLst>
              <a:ext uri="{FF2B5EF4-FFF2-40B4-BE49-F238E27FC236}">
                <a16:creationId xmlns:a16="http://schemas.microsoft.com/office/drawing/2014/main" id="{3A4C1F53-8179-4741-A72B-5469C2F99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554" y="4343547"/>
            <a:ext cx="5659264" cy="1921098"/>
          </a:xfrm>
          <a:prstGeom prst="rect">
            <a:avLst/>
          </a:prstGeom>
        </p:spPr>
      </p:pic>
      <p:sp>
        <p:nvSpPr>
          <p:cNvPr id="7" name="TextBox 6">
            <a:extLst>
              <a:ext uri="{FF2B5EF4-FFF2-40B4-BE49-F238E27FC236}">
                <a16:creationId xmlns:a16="http://schemas.microsoft.com/office/drawing/2014/main" id="{192861CA-6B97-4935-BB3E-F97016A0D6B7}"/>
              </a:ext>
            </a:extLst>
          </p:cNvPr>
          <p:cNvSpPr txBox="1"/>
          <p:nvPr/>
        </p:nvSpPr>
        <p:spPr>
          <a:xfrm>
            <a:off x="6578600" y="4063292"/>
            <a:ext cx="5283172"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a:solidFill>
                  <a:prstClr val="black"/>
                </a:solidFill>
                <a:latin typeface="Verdana"/>
              </a:rPr>
              <a:t>Taulukko 2. </a:t>
            </a:r>
            <a:r>
              <a:rPr lang="fi-FI" sz="1100">
                <a:solidFill>
                  <a:prstClr val="black"/>
                </a:solidFill>
                <a:latin typeface="Verdana"/>
              </a:rPr>
              <a:t>Alueen ehdottamat vuorot ostoliikenteeksi.</a:t>
            </a:r>
            <a:endParaRPr kumimoji="0" lang="fi-FI" sz="1100" b="0" u="none" strike="noStrike" kern="1200" cap="none" spc="0" normalizeH="0" baseline="0" noProof="0">
              <a:ln>
                <a:noFill/>
              </a:ln>
              <a:solidFill>
                <a:prstClr val="black"/>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id="{2A86760B-0079-48F6-96D4-D4D6470A7F60}"/>
              </a:ext>
            </a:extLst>
          </p:cNvPr>
          <p:cNvSpPr txBox="1">
            <a:spLocks/>
          </p:cNvSpPr>
          <p:nvPr/>
        </p:nvSpPr>
        <p:spPr>
          <a:xfrm>
            <a:off x="612000" y="3945808"/>
            <a:ext cx="5966600" cy="2582500"/>
          </a:xfrm>
          <a:prstGeom prst="rect">
            <a:avLst/>
          </a:prstGeom>
        </p:spPr>
        <p:txBody>
          <a:bodyPr vert="horz" lIns="91440" tIns="45720" rIns="91440" bIns="45720" rtlCol="0">
            <a:noAutofit/>
          </a:bodyPr>
          <a:lst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a:lstStyle>
          <a:p>
            <a:r>
              <a:rPr lang="fi-FI" sz="1600"/>
              <a:t>Varausjärjestelmän vaatimuksiin kiinnitettävä erityistä huomioita </a:t>
            </a:r>
          </a:p>
          <a:p>
            <a:r>
              <a:rPr lang="fi-FI" sz="1600"/>
              <a:t>Tavoiteltava meno–paluu-matkan hinta korkeintaan 250–300 € (sis. verot).</a:t>
            </a:r>
          </a:p>
          <a:p>
            <a:r>
              <a:rPr lang="fi-FI" sz="1600"/>
              <a:t>Lentoliikenteen palvelutaso kilpailutettava kahdelle palvelutasolle:</a:t>
            </a:r>
          </a:p>
          <a:p>
            <a:pPr lvl="1"/>
            <a:r>
              <a:rPr lang="fi-FI" sz="1400"/>
              <a:t>Heikompi taso 4/2021–7/2021</a:t>
            </a:r>
          </a:p>
          <a:p>
            <a:pPr lvl="1"/>
            <a:r>
              <a:rPr lang="fi-FI" sz="1400"/>
              <a:t>Esitetty taso 8/2021–12/2021</a:t>
            </a:r>
          </a:p>
        </p:txBody>
      </p:sp>
    </p:spTree>
    <p:extLst>
      <p:ext uri="{BB962C8B-B14F-4D97-AF65-F5344CB8AC3E}">
        <p14:creationId xmlns:p14="http://schemas.microsoft.com/office/powerpoint/2010/main" val="1773126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277182-C934-4851-9803-66C5BFD3FE7F}"/>
              </a:ext>
            </a:extLst>
          </p:cNvPr>
          <p:cNvSpPr>
            <a:spLocks noGrp="1"/>
          </p:cNvSpPr>
          <p:nvPr>
            <p:ph type="ctrTitle"/>
          </p:nvPr>
        </p:nvSpPr>
        <p:spPr/>
        <p:txBody>
          <a:bodyPr/>
          <a:lstStyle/>
          <a:p>
            <a:r>
              <a:rPr lang="fi-FI"/>
              <a:t>Kajaanin lentoyhteydet</a:t>
            </a:r>
          </a:p>
        </p:txBody>
      </p:sp>
      <p:sp>
        <p:nvSpPr>
          <p:cNvPr id="8" name="Subtitle 7">
            <a:extLst>
              <a:ext uri="{FF2B5EF4-FFF2-40B4-BE49-F238E27FC236}">
                <a16:creationId xmlns:a16="http://schemas.microsoft.com/office/drawing/2014/main" id="{64227D97-A077-44AD-98F1-05C26DE1E402}"/>
              </a:ext>
            </a:extLst>
          </p:cNvPr>
          <p:cNvSpPr>
            <a:spLocks noGrp="1"/>
          </p:cNvSpPr>
          <p:nvPr>
            <p:ph type="subTitle" idx="1"/>
          </p:nvPr>
        </p:nvSpPr>
        <p:spPr/>
        <p:txBody>
          <a:bodyPr/>
          <a:lstStyle/>
          <a:p>
            <a:r>
              <a:rPr lang="fi-FI"/>
              <a:t>Arvio tarpeesta (PSO) ja vaikutuksista aluetaloudelle- ja aluekehitykselle</a:t>
            </a:r>
          </a:p>
        </p:txBody>
      </p:sp>
      <p:sp>
        <p:nvSpPr>
          <p:cNvPr id="6" name="Slide Number Placeholder 5">
            <a:extLst>
              <a:ext uri="{FF2B5EF4-FFF2-40B4-BE49-F238E27FC236}">
                <a16:creationId xmlns:a16="http://schemas.microsoft.com/office/drawing/2014/main" id="{112E23B9-5E22-473A-A8F9-6AECC1017E15}"/>
              </a:ext>
            </a:extLst>
          </p:cNvPr>
          <p:cNvSpPr>
            <a:spLocks noGrp="1"/>
          </p:cNvSpPr>
          <p:nvPr>
            <p:ph type="sldNum" sz="quarter" idx="16"/>
          </p:nvPr>
        </p:nvSpPr>
        <p:spPr/>
        <p:txBody>
          <a:bodyPr/>
          <a:lstStyle/>
          <a:p>
            <a:fld id="{E97DE6E4-DC77-456C-872A-552B509F49AF}" type="slidenum">
              <a:rPr lang="fi-FI" smtClean="0"/>
              <a:t>71</a:t>
            </a:fld>
            <a:endParaRPr lang="fi-FI"/>
          </a:p>
        </p:txBody>
      </p:sp>
      <p:pic>
        <p:nvPicPr>
          <p:cNvPr id="13" name="Picture Placeholder 12" descr="A picture containing sky, outdoor, building, road&#10;&#10;Description automatically generated">
            <a:extLst>
              <a:ext uri="{FF2B5EF4-FFF2-40B4-BE49-F238E27FC236}">
                <a16:creationId xmlns:a16="http://schemas.microsoft.com/office/drawing/2014/main" id="{FA8373A1-FA49-48E4-821C-A358563ED14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428" b="16428"/>
          <a:stretch>
            <a:fillRect/>
          </a:stretch>
        </p:blipFill>
        <p:spPr/>
      </p:pic>
    </p:spTree>
    <p:extLst>
      <p:ext uri="{BB962C8B-B14F-4D97-AF65-F5344CB8AC3E}">
        <p14:creationId xmlns:p14="http://schemas.microsoft.com/office/powerpoint/2010/main" val="3886322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Kajaanin lentoyhteys syrjäisyyden ja matkaketjujen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692000" cy="4390023"/>
          </a:xfrm>
        </p:spPr>
        <p:txBody>
          <a:bodyPr/>
          <a:lstStyle/>
          <a:p>
            <a:r>
              <a:rPr lang="fi-FI" sz="1600"/>
              <a:t>Kajaanin lentoyhteydet palvelevat koko Kainuun maakuntaa sekä kotimaan runkoliikenteessä että alueen yritysten ja organisaatioiden kansainvälisessä liikenteessä. Alueelle on myös sisään tulevaa kansainvälistä liikennettä, erityisesti matkailijoita.</a:t>
            </a:r>
          </a:p>
          <a:p>
            <a:r>
              <a:rPr lang="fi-FI" sz="1600"/>
              <a:t>Alueen kansainvälisten yritysten näkökulmasta alue sijaitsee kaukana päämarkkinoilta ja lentoliikenneyhteys on turvannut alueen saavutettavuutta.</a:t>
            </a:r>
          </a:p>
          <a:p>
            <a:r>
              <a:rPr lang="fi-FI" sz="1600"/>
              <a:t>Läheisimmät lentoasemat (Oulu ja Kuopio) ovat molemmat yli kahden tunnin maantie-etäisyyden päässä. Junayhteys Helsinkiin kestää yli 6 tuntia. </a:t>
            </a:r>
          </a:p>
          <a:p>
            <a:pPr marL="539750" lvl="1" indent="-269875"/>
            <a:r>
              <a:rPr lang="fi-FI" sz="1400"/>
              <a:t>Valtakunnallisen liikennejärjestelmäsuunnitelman toimenpiteet eivät ole korvaamassa lentojen tarvetta ainakaan seuraavaan 12 vuoden aikana, vaikka suunnitelman hankkeet menisivät täysimääräisenä toteutukseen. </a:t>
            </a:r>
          </a:p>
          <a:p>
            <a:pPr marL="539750" lvl="1" indent="-269875"/>
            <a:r>
              <a:rPr lang="fi-FI" sz="1400"/>
              <a:t>Kainuun saavutettavuuden osalta tarvittaisiin luotijunatasoinen yhteys, jotta se voisi korvata lentoliikennettä.</a:t>
            </a:r>
            <a:endParaRPr lang="fi-FI" sz="1400">
              <a:ea typeface="Verdana"/>
              <a:cs typeface="Verdana"/>
            </a:endParaRPr>
          </a:p>
          <a:p>
            <a:r>
              <a:rPr lang="fi-FI" sz="1600"/>
              <a:t>Lentoyhteydellä on ollut alueen terveydenhuollolle tärkeä merkitys: Kainuun keskussairaala on päivystävä sairaala, ja sille lentoliikenteen takaama nopea potilaiden, avainhenkilöiden (mm. keikkatyötä tekevät lääkärit) ja tavaroiden siirrot ovat erittäin tärkeä osa toimintaa.</a:t>
            </a:r>
          </a:p>
          <a:p>
            <a:endParaRPr lang="fi-FI" sz="1600"/>
          </a:p>
          <a:p>
            <a:endParaRPr lang="fi-FI" sz="1600"/>
          </a:p>
          <a:p>
            <a:endParaRPr lang="fi-FI" sz="16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72</a:t>
            </a:fld>
            <a:endParaRPr lang="fi-FI"/>
          </a:p>
        </p:txBody>
      </p:sp>
    </p:spTree>
    <p:extLst>
      <p:ext uri="{BB962C8B-B14F-4D97-AF65-F5344CB8AC3E}">
        <p14:creationId xmlns:p14="http://schemas.microsoft.com/office/powerpoint/2010/main" val="3519706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4A0D-4E95-4008-A06B-D4BF5578E76C}"/>
              </a:ext>
            </a:extLst>
          </p:cNvPr>
          <p:cNvSpPr>
            <a:spLocks noGrp="1"/>
          </p:cNvSpPr>
          <p:nvPr>
            <p:ph type="title"/>
          </p:nvPr>
        </p:nvSpPr>
        <p:spPr/>
        <p:txBody>
          <a:bodyPr/>
          <a:lstStyle/>
          <a:p>
            <a:r>
              <a:rPr lang="fi-FI"/>
              <a:t>Kajaanin lentoyhteys elinkeinopolitiikan ja aluekehityksen näkökulmasta</a:t>
            </a:r>
          </a:p>
        </p:txBody>
      </p:sp>
      <p:sp>
        <p:nvSpPr>
          <p:cNvPr id="3" name="Content Placeholder 2">
            <a:extLst>
              <a:ext uri="{FF2B5EF4-FFF2-40B4-BE49-F238E27FC236}">
                <a16:creationId xmlns:a16="http://schemas.microsoft.com/office/drawing/2014/main" id="{AE1F5BBC-F93D-4F15-928E-9833F8F89173}"/>
              </a:ext>
            </a:extLst>
          </p:cNvPr>
          <p:cNvSpPr>
            <a:spLocks noGrp="1"/>
          </p:cNvSpPr>
          <p:nvPr>
            <p:ph idx="1"/>
          </p:nvPr>
        </p:nvSpPr>
        <p:spPr>
          <a:xfrm>
            <a:off x="612000" y="1720800"/>
            <a:ext cx="11237100" cy="4453200"/>
          </a:xfrm>
        </p:spPr>
        <p:txBody>
          <a:bodyPr/>
          <a:lstStyle/>
          <a:p>
            <a:r>
              <a:rPr lang="fi-FI" sz="1600"/>
              <a:t>Kainuussa on ollut maan keskiarvoa alhaisempi työttömyysaste jo ennen Covid-19-pandemiaa ja myös investoinnit ovat kasvaneet maan keskiarvoa nopeammin. Lisäksi maakunnan elinkeinojen kehitys on ollut viime vuosina nousujohteista. </a:t>
            </a:r>
          </a:p>
          <a:p>
            <a:r>
              <a:rPr lang="fi-FI" sz="1600"/>
              <a:t>Kainuun maakunnan elinkeinorakenteessa korostuvat teollisuuden, kuljetus- ja varastointialan ja kaupan toimialat. Liikevaihdossa mitattuna teollisuus ja tukku- ja vähittäiskauppa käsittävät 54 % koko maakunnan taloudellisesta toiminnasta. </a:t>
            </a:r>
            <a:endParaRPr lang="fi-FI" sz="1600">
              <a:ea typeface="Verdana"/>
              <a:cs typeface="Verdana"/>
            </a:endParaRPr>
          </a:p>
          <a:p>
            <a:r>
              <a:rPr lang="fi-FI" sz="1600"/>
              <a:t>Maakunnan keskeisiä teollisuuden toimialoja ovat kaivos- metsä- ja metalliteollisuus. </a:t>
            </a:r>
          </a:p>
          <a:p>
            <a:pPr lvl="1"/>
            <a:r>
              <a:rPr lang="fi-FI" sz="1400"/>
              <a:t>Yritystoimipaikkoja on noin 3000 (pl. maa-, metsä- ja kalatalous), joista 16 %:lla on kansainvälistä toimintaa. </a:t>
            </a:r>
          </a:p>
          <a:p>
            <a:pPr lvl="1"/>
            <a:r>
              <a:rPr lang="fi-FI" sz="1400"/>
              <a:t>Noin kolmasosa kaikista yrityksistä käyttää kotimaan lentoyhteyttä säännöllisesti ja 70 % yrityksistä pitää lentoyhteyttä erittäin tärkeänä kilpailutekijänä. </a:t>
            </a:r>
          </a:p>
          <a:p>
            <a:pPr lvl="1"/>
            <a:r>
              <a:rPr lang="fi-FI" sz="1400"/>
              <a:t>Puolet yrityksistä (n. 1 400 yritystä) matkustaa pk-seudulle lentäen vähintään kerran kuukaudessa ja lähes 10 % (vajaa 300 yritystä) vähintään kerran kuukaudessa ulkomaille.</a:t>
            </a:r>
          </a:p>
          <a:p>
            <a:pPr marL="269750" indent="-269875"/>
            <a:r>
              <a:rPr lang="fi-FI" sz="1600"/>
              <a:t>Kajaanissa on myös hallintotoimintaa sekä suunnittelu- ja konsulttitoimialan yrityksiä, jotka tarvitsevat lentoliikenneyhteyksiä.</a:t>
            </a:r>
          </a:p>
          <a:p>
            <a:pPr marL="269750" indent="-269875"/>
            <a:r>
              <a:rPr lang="fi-FI" sz="1600"/>
              <a:t>Teollisuudessa ja kansainvälisessä vientiliiketoiminnassa toimivat yritykset pitävät  lentoliikennettä perusedellytyksenä toiminnan kehittämiselle.</a:t>
            </a:r>
          </a:p>
        </p:txBody>
      </p:sp>
      <p:sp>
        <p:nvSpPr>
          <p:cNvPr id="6" name="Slide Number Placeholder 5">
            <a:extLst>
              <a:ext uri="{FF2B5EF4-FFF2-40B4-BE49-F238E27FC236}">
                <a16:creationId xmlns:a16="http://schemas.microsoft.com/office/drawing/2014/main" id="{3AC012A4-1616-43A7-8AB0-9D6800D6D41B}"/>
              </a:ext>
            </a:extLst>
          </p:cNvPr>
          <p:cNvSpPr>
            <a:spLocks noGrp="1"/>
          </p:cNvSpPr>
          <p:nvPr>
            <p:ph type="sldNum" sz="quarter" idx="12"/>
          </p:nvPr>
        </p:nvSpPr>
        <p:spPr/>
        <p:txBody>
          <a:bodyPr/>
          <a:lstStyle/>
          <a:p>
            <a:fld id="{E97DE6E4-DC77-456C-872A-552B509F49AF}" type="slidenum">
              <a:rPr lang="fi-FI" smtClean="0"/>
              <a:t>73</a:t>
            </a:fld>
            <a:endParaRPr lang="fi-FI"/>
          </a:p>
        </p:txBody>
      </p:sp>
    </p:spTree>
    <p:extLst>
      <p:ext uri="{BB962C8B-B14F-4D97-AF65-F5344CB8AC3E}">
        <p14:creationId xmlns:p14="http://schemas.microsoft.com/office/powerpoint/2010/main" val="42612709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4A0D-4E95-4008-A06B-D4BF5578E76C}"/>
              </a:ext>
            </a:extLst>
          </p:cNvPr>
          <p:cNvSpPr>
            <a:spLocks noGrp="1"/>
          </p:cNvSpPr>
          <p:nvPr>
            <p:ph type="title"/>
          </p:nvPr>
        </p:nvSpPr>
        <p:spPr/>
        <p:txBody>
          <a:bodyPr/>
          <a:lstStyle/>
          <a:p>
            <a:r>
              <a:rPr lang="fi-FI"/>
              <a:t>Kajaanin lentoyhteyden palvelutasotarve</a:t>
            </a:r>
          </a:p>
        </p:txBody>
      </p:sp>
      <p:sp>
        <p:nvSpPr>
          <p:cNvPr id="3" name="Content Placeholder 2">
            <a:extLst>
              <a:ext uri="{FF2B5EF4-FFF2-40B4-BE49-F238E27FC236}">
                <a16:creationId xmlns:a16="http://schemas.microsoft.com/office/drawing/2014/main" id="{AE1F5BBC-F93D-4F15-928E-9833F8F89173}"/>
              </a:ext>
            </a:extLst>
          </p:cNvPr>
          <p:cNvSpPr>
            <a:spLocks noGrp="1"/>
          </p:cNvSpPr>
          <p:nvPr>
            <p:ph idx="1"/>
          </p:nvPr>
        </p:nvSpPr>
        <p:spPr>
          <a:xfrm>
            <a:off x="611999" y="1720800"/>
            <a:ext cx="11185782" cy="1640853"/>
          </a:xfrm>
        </p:spPr>
        <p:txBody>
          <a:bodyPr vert="horz" lIns="91440" tIns="45720" rIns="91440" bIns="45720" rtlCol="0" anchor="t">
            <a:noAutofit/>
          </a:bodyPr>
          <a:lstStyle/>
          <a:p>
            <a:pPr marL="269875" indent="-269875"/>
            <a:r>
              <a:rPr lang="fi-FI" sz="1600"/>
              <a:t>Kajaanin reitin matkustajamäärät ovat tarkastelluista lentoasemista toiseksi suurimmat (84 000, 2019)</a:t>
            </a:r>
          </a:p>
          <a:p>
            <a:pPr marL="539875" lvl="1" indent="-269875"/>
            <a:r>
              <a:rPr lang="fi-FI" sz="1400"/>
              <a:t>Matkustajamäärät ovat olleet vakiintuneet jo pitkään. Peruskysyntä syntyy alueen elinkeinojen ja julkisten organisaatioiden matkustuksesta sekä lentoyhteyden hyödyntämisestä runkoliikenteen joukkoliikenneyhteytenä sekä Kajaanista Helsinkiin että Helsingistä Kajaaniin. Lisäksi yhteyttä käyttävät alueen matkailijat. </a:t>
            </a:r>
          </a:p>
          <a:p>
            <a:pPr marL="539875" lvl="1" indent="-269875"/>
            <a:r>
              <a:rPr lang="fi-FI" sz="1400"/>
              <a:t>Yhteydellä on myös terveydenhuollon näkökulma Kainuun keskussairaalan toimintaan: päivystävänä keskussairaalana lentoyhteys on turvannut sille lääkäreiden, potilaiden sekä tarvikkeiden siirtoja.</a:t>
            </a:r>
          </a:p>
        </p:txBody>
      </p:sp>
      <p:sp>
        <p:nvSpPr>
          <p:cNvPr id="6" name="Slide Number Placeholder 5">
            <a:extLst>
              <a:ext uri="{FF2B5EF4-FFF2-40B4-BE49-F238E27FC236}">
                <a16:creationId xmlns:a16="http://schemas.microsoft.com/office/drawing/2014/main" id="{3AC012A4-1616-43A7-8AB0-9D6800D6D41B}"/>
              </a:ext>
            </a:extLst>
          </p:cNvPr>
          <p:cNvSpPr>
            <a:spLocks noGrp="1"/>
          </p:cNvSpPr>
          <p:nvPr>
            <p:ph type="sldNum" sz="quarter" idx="12"/>
          </p:nvPr>
        </p:nvSpPr>
        <p:spPr/>
        <p:txBody>
          <a:bodyPr/>
          <a:lstStyle/>
          <a:p>
            <a:fld id="{E97DE6E4-DC77-456C-872A-552B509F49AF}" type="slidenum">
              <a:rPr lang="fi-FI" smtClean="0"/>
              <a:t>74</a:t>
            </a:fld>
            <a:endParaRPr lang="fi-FI"/>
          </a:p>
        </p:txBody>
      </p:sp>
      <p:sp>
        <p:nvSpPr>
          <p:cNvPr id="9" name="Content Placeholder 2">
            <a:extLst>
              <a:ext uri="{FF2B5EF4-FFF2-40B4-BE49-F238E27FC236}">
                <a16:creationId xmlns:a16="http://schemas.microsoft.com/office/drawing/2014/main" id="{15E12025-5EA4-4CCE-8C22-C6B2BFAD6F83}"/>
              </a:ext>
            </a:extLst>
          </p:cNvPr>
          <p:cNvSpPr txBox="1">
            <a:spLocks/>
          </p:cNvSpPr>
          <p:nvPr/>
        </p:nvSpPr>
        <p:spPr>
          <a:xfrm>
            <a:off x="611999" y="3486758"/>
            <a:ext cx="5931677" cy="2692880"/>
          </a:xfrm>
          <a:prstGeom prst="rect">
            <a:avLst/>
          </a:prstGeom>
        </p:spPr>
        <p:txBody>
          <a:bodyPr vert="horz" lIns="91440" tIns="45720" rIns="91440" bIns="45720" rtlCol="0" anchor="t">
            <a:noAutofit/>
          </a:bodyPr>
          <a:lst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a:lstStyle>
          <a:p>
            <a:pPr marL="269875" indent="-269875"/>
            <a:r>
              <a:rPr lang="fi-FI" sz="1600"/>
              <a:t>Alueen matkailutoiminta toivoo vähintään sesonkiaikana sellaista konetyyppiä, joka mahdollistaa laskettelu- ja golf-varusteiden kuljettamisen. Haasteita on ollut aikaisemmallakin kalustolla (ATR-72).</a:t>
            </a:r>
          </a:p>
          <a:p>
            <a:pPr marL="269875" indent="-269875"/>
            <a:r>
              <a:rPr lang="fi-FI" sz="1600"/>
              <a:t>Alueella on perinteisesti neuvoteltu lentoyhtiön kanssa lisäkapasiteetista tapahtumien aikaan. Tällaisia ovat vuonna 2021 mm. kansainvälinen </a:t>
            </a:r>
            <a:r>
              <a:rPr lang="fi-FI" sz="1600" err="1"/>
              <a:t>geokätköilytapahtuma</a:t>
            </a:r>
            <a:r>
              <a:rPr lang="fi-FI" sz="1600"/>
              <a:t> ja Kuhmon kamarimusiikki. Lisäkapasiteetin tarve tulisi ottaa huomioon kilpailutuksessa.</a:t>
            </a:r>
          </a:p>
        </p:txBody>
      </p:sp>
      <p:pic>
        <p:nvPicPr>
          <p:cNvPr id="10" name="Picture 9">
            <a:extLst>
              <a:ext uri="{FF2B5EF4-FFF2-40B4-BE49-F238E27FC236}">
                <a16:creationId xmlns:a16="http://schemas.microsoft.com/office/drawing/2014/main" id="{52747063-F3BA-4B68-8750-C6B785FBAD36}"/>
              </a:ext>
            </a:extLst>
          </p:cNvPr>
          <p:cNvPicPr>
            <a:picLocks noChangeAspect="1"/>
          </p:cNvPicPr>
          <p:nvPr/>
        </p:nvPicPr>
        <p:blipFill>
          <a:blip r:embed="rId2"/>
          <a:stretch>
            <a:fillRect/>
          </a:stretch>
        </p:blipFill>
        <p:spPr>
          <a:xfrm>
            <a:off x="6676348" y="4127032"/>
            <a:ext cx="4969652" cy="2052606"/>
          </a:xfrm>
          <a:prstGeom prst="rect">
            <a:avLst/>
          </a:prstGeom>
        </p:spPr>
      </p:pic>
      <p:sp>
        <p:nvSpPr>
          <p:cNvPr id="12" name="TextBox 11">
            <a:extLst>
              <a:ext uri="{FF2B5EF4-FFF2-40B4-BE49-F238E27FC236}">
                <a16:creationId xmlns:a16="http://schemas.microsoft.com/office/drawing/2014/main" id="{11FA0F58-63B8-4CA5-9040-5FC5A12D3FF6}"/>
              </a:ext>
            </a:extLst>
          </p:cNvPr>
          <p:cNvSpPr txBox="1"/>
          <p:nvPr/>
        </p:nvSpPr>
        <p:spPr>
          <a:xfrm>
            <a:off x="6676348" y="3429000"/>
            <a:ext cx="4969652"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a:solidFill>
                  <a:prstClr val="black"/>
                </a:solidFill>
                <a:latin typeface="Verdana"/>
              </a:rPr>
              <a:t>Taulukko 3. </a:t>
            </a:r>
            <a:r>
              <a:rPr lang="fi-FI" sz="1100">
                <a:solidFill>
                  <a:prstClr val="black"/>
                </a:solidFill>
                <a:latin typeface="Verdana"/>
              </a:rPr>
              <a:t>Alueen ehdottamat vuorot ostoliikenteeksi. Perusvuorojen lisäksi on ehdotettu alueen tapahtumia tukevia lisävuoroja (ei mukana taulukossa).</a:t>
            </a:r>
            <a:r>
              <a:rPr lang="fi-FI" sz="1100" b="1">
                <a:solidFill>
                  <a:prstClr val="black"/>
                </a:solidFill>
                <a:latin typeface="Verdana"/>
              </a:rPr>
              <a:t> </a:t>
            </a:r>
            <a:r>
              <a:rPr kumimoji="0" lang="fi-FI" sz="1100" b="1" i="0" u="none" strike="noStrike" kern="1200" cap="none" spc="0" normalizeH="0" baseline="0" noProof="0">
                <a:ln>
                  <a:noFill/>
                </a:ln>
                <a:solidFill>
                  <a:prstClr val="black"/>
                </a:solidFill>
                <a:effectLst/>
                <a:uLnTx/>
                <a:uFillTx/>
                <a:latin typeface="Verdana"/>
                <a:ea typeface="+mn-ea"/>
                <a:cs typeface="+mn-cs"/>
              </a:rPr>
              <a:t> </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7183752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277182-C934-4851-9803-66C5BFD3FE7F}"/>
              </a:ext>
            </a:extLst>
          </p:cNvPr>
          <p:cNvSpPr>
            <a:spLocks noGrp="1"/>
          </p:cNvSpPr>
          <p:nvPr>
            <p:ph type="ctrTitle"/>
          </p:nvPr>
        </p:nvSpPr>
        <p:spPr/>
        <p:txBody>
          <a:bodyPr/>
          <a:lstStyle/>
          <a:p>
            <a:r>
              <a:rPr lang="fi-FI"/>
              <a:t>Kemi-Tornion lentoyhteydet</a:t>
            </a:r>
          </a:p>
        </p:txBody>
      </p:sp>
      <p:sp>
        <p:nvSpPr>
          <p:cNvPr id="8" name="Subtitle 7">
            <a:extLst>
              <a:ext uri="{FF2B5EF4-FFF2-40B4-BE49-F238E27FC236}">
                <a16:creationId xmlns:a16="http://schemas.microsoft.com/office/drawing/2014/main" id="{64227D97-A077-44AD-98F1-05C26DE1E402}"/>
              </a:ext>
            </a:extLst>
          </p:cNvPr>
          <p:cNvSpPr>
            <a:spLocks noGrp="1"/>
          </p:cNvSpPr>
          <p:nvPr>
            <p:ph type="subTitle" idx="1"/>
          </p:nvPr>
        </p:nvSpPr>
        <p:spPr/>
        <p:txBody>
          <a:bodyPr/>
          <a:lstStyle/>
          <a:p>
            <a:r>
              <a:rPr lang="fi-FI"/>
              <a:t>Arvio tarpeesta (PSO) ja vaikutuksista aluetaloudelle- ja aluekehitykselle</a:t>
            </a:r>
          </a:p>
        </p:txBody>
      </p:sp>
      <p:sp>
        <p:nvSpPr>
          <p:cNvPr id="6" name="Slide Number Placeholder 5">
            <a:extLst>
              <a:ext uri="{FF2B5EF4-FFF2-40B4-BE49-F238E27FC236}">
                <a16:creationId xmlns:a16="http://schemas.microsoft.com/office/drawing/2014/main" id="{112E23B9-5E22-473A-A8F9-6AECC1017E15}"/>
              </a:ext>
            </a:extLst>
          </p:cNvPr>
          <p:cNvSpPr>
            <a:spLocks noGrp="1"/>
          </p:cNvSpPr>
          <p:nvPr>
            <p:ph type="sldNum" sz="quarter" idx="16"/>
          </p:nvPr>
        </p:nvSpPr>
        <p:spPr/>
        <p:txBody>
          <a:bodyPr/>
          <a:lstStyle/>
          <a:p>
            <a:fld id="{E97DE6E4-DC77-456C-872A-552B509F49AF}" type="slidenum">
              <a:rPr lang="fi-FI" smtClean="0"/>
              <a:t>75</a:t>
            </a:fld>
            <a:endParaRPr lang="fi-FI"/>
          </a:p>
        </p:txBody>
      </p:sp>
      <p:pic>
        <p:nvPicPr>
          <p:cNvPr id="15" name="Picture Placeholder 14">
            <a:extLst>
              <a:ext uri="{FF2B5EF4-FFF2-40B4-BE49-F238E27FC236}">
                <a16:creationId xmlns:a16="http://schemas.microsoft.com/office/drawing/2014/main" id="{08E82B0C-8D16-4A2A-9F56-9820CE8E2D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547" b="14547"/>
          <a:stretch>
            <a:fillRect/>
          </a:stretch>
        </p:blipFill>
        <p:spPr/>
      </p:pic>
    </p:spTree>
    <p:extLst>
      <p:ext uri="{BB962C8B-B14F-4D97-AF65-F5344CB8AC3E}">
        <p14:creationId xmlns:p14="http://schemas.microsoft.com/office/powerpoint/2010/main" val="32675359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Kemi-Tornion lentoyhteys syrjäisyyden ja matkaketjujen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390024"/>
          </a:xfrm>
        </p:spPr>
        <p:txBody>
          <a:bodyPr/>
          <a:lstStyle/>
          <a:p>
            <a:r>
              <a:rPr lang="fi-FI" sz="1600"/>
              <a:t>Kemi-Tornion lennot palvelevat Kemi-Tornion seutukuntaa sekä Haaparannan aluetta Ruotsin puolella. Läheiset lentoasemat (Oulu, Rovaniemi, Luulaja) ovat kaikki yli 1,5 tunnin ajomatkan päässä. </a:t>
            </a:r>
          </a:p>
          <a:p>
            <a:r>
              <a:rPr lang="fi-FI" sz="1600"/>
              <a:t>Alueen suurten yritysten näkökulmasta alue on kaukana kansainvälisiltä markkinoilta ja toimiva reittiliikenteen lentoyhteys Helsinki-Vantaan kautta toimii linkkinä perinteisille päävientimarkkinoille ja kehittyviin uusille markkinoille, muun muassa Aasiaan. </a:t>
            </a:r>
            <a:endParaRPr lang="en-US" sz="1600"/>
          </a:p>
          <a:p>
            <a:r>
              <a:rPr lang="fi-FI" sz="1600"/>
              <a:t>Lentoyhteydellä on rooli sekä liikematkustuksessa että kotimaan joukkoliikenteen runkoyhteytenä molempiin suuntiin.</a:t>
            </a:r>
          </a:p>
          <a:p>
            <a:pPr lvl="1"/>
            <a:r>
              <a:rPr lang="fi-FI" sz="1400"/>
              <a:t>Merkittävä osa matkustuksesta on liikematkustusta.</a:t>
            </a:r>
          </a:p>
          <a:p>
            <a:r>
              <a:rPr lang="fi-FI" sz="1600"/>
              <a:t>Junayhteys Helsinkiin kestää yli 7 h tuntia, kuten myös matka henkilöautolla. </a:t>
            </a:r>
          </a:p>
          <a:p>
            <a:pPr lvl="1"/>
            <a:r>
              <a:rPr lang="fi-FI" sz="1400"/>
              <a:t>Valtakunnallisen liikennejärjestelmäsuunnitelman toimenpiteet eivät ole korvaamassa lentojen tarvetta ainakaan seuraavaan 12 vuoden aikana, vaikka suunnitelman hankkeet menisivät täysimääräisenä toteutukseen. </a:t>
            </a:r>
          </a:p>
          <a:p>
            <a:pPr lvl="1"/>
            <a:r>
              <a:rPr lang="fi-FI" sz="1400"/>
              <a:t>Tarvittaisiin luotijunatasoinen yhteys, jotta lentoyhteys voitaisiin korvata junaliikenteellä</a:t>
            </a:r>
          </a:p>
          <a:p>
            <a:endParaRPr lang="fi-FI" sz="1600"/>
          </a:p>
          <a:p>
            <a:endParaRPr lang="fi-FI" sz="1600"/>
          </a:p>
          <a:p>
            <a:endParaRPr lang="fi-FI" sz="1600"/>
          </a:p>
          <a:p>
            <a:endParaRPr lang="fi-FI" sz="16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76</a:t>
            </a:fld>
            <a:endParaRPr lang="fi-FI"/>
          </a:p>
        </p:txBody>
      </p:sp>
    </p:spTree>
    <p:extLst>
      <p:ext uri="{BB962C8B-B14F-4D97-AF65-F5344CB8AC3E}">
        <p14:creationId xmlns:p14="http://schemas.microsoft.com/office/powerpoint/2010/main" val="2296087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Kemi-Tornion lentoyhteys elinkeinopolitiikan ja aluekehityksen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390024"/>
          </a:xfrm>
        </p:spPr>
        <p:txBody>
          <a:bodyPr/>
          <a:lstStyle/>
          <a:p>
            <a:r>
              <a:rPr lang="fi-FI" sz="1600"/>
              <a:t>Kemi-Tornion alueella syntyy lähes 10 % Suomen viennistä ja alueen investoinnit ovat kasvaneet nopeimmin koko maassa. Myös alueen bkt henkeä kohden ylittää koko maan keskiarvon. Alue on monella mittarilla yksi Suomen viennin vetureista.</a:t>
            </a:r>
          </a:p>
          <a:p>
            <a:pPr lvl="1"/>
            <a:r>
              <a:rPr lang="fi-FI" sz="1400"/>
              <a:t>Keskeiset toimijat ovat isoja metsä- ja metalliteollisuuden yrityksiä.</a:t>
            </a:r>
          </a:p>
          <a:p>
            <a:pPr lvl="1"/>
            <a:r>
              <a:rPr lang="fi-FI" sz="1400"/>
              <a:t>Vuoden 2021 aikana odotetaan alkavan uuden biotuotetehtaan rakentamisen, mikä osaltaan luo lisäkysyntää lentoliikenteelle. Investoinnin arvo on n. 1,5 miljardia euroa ja toteutuessaan se olisi Suomen metsäteollisuuden historian suurin investointi.</a:t>
            </a:r>
          </a:p>
          <a:p>
            <a:pPr lvl="1"/>
            <a:r>
              <a:rPr lang="fi-FI" sz="1400"/>
              <a:t>Alueella on hankesuunnittelu- ja rakennusvaiheessa myös muita investointeja.</a:t>
            </a:r>
          </a:p>
          <a:p>
            <a:r>
              <a:rPr lang="fi-FI" sz="1600"/>
              <a:t>Teollisuudessa ja kansainvälisessä vientiliiketoiminnassa toimivat yritykset pitävät  lentoliikennettä perusedellytyksenä toiminnan kehittämiselle.</a:t>
            </a:r>
            <a:endParaRPr lang="fi-FI" sz="1600">
              <a:ea typeface="Verdana"/>
              <a:cs typeface="Verdana"/>
            </a:endParaRPr>
          </a:p>
          <a:p>
            <a:r>
              <a:rPr lang="fi-FI" sz="1600"/>
              <a:t>Alueella on myös matkailua ja kansainvälisestikin tunnettuja nähtävyyksiä, kuten Sampo-jäänmurtaja sekä Kemin lumilinna.</a:t>
            </a:r>
          </a:p>
          <a:p>
            <a:pPr lvl="1"/>
            <a:r>
              <a:rPr lang="fi-FI" sz="1400"/>
              <a:t>Matkailua kehitetään alueella systemaattisesti ja myös lentoliikenneyhteyksien kytkeminen matkailuun on mahdollista, kunhan aikataulut sopivat Helsinki-Vantaan kansainvälisiin aaltoihin.</a:t>
            </a:r>
          </a:p>
          <a:p>
            <a:pPr lvl="1"/>
            <a:endParaRPr lang="fi-FI" sz="1600"/>
          </a:p>
          <a:p>
            <a:endParaRPr lang="fi-FI" sz="16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77</a:t>
            </a:fld>
            <a:endParaRPr lang="fi-FI"/>
          </a:p>
        </p:txBody>
      </p:sp>
    </p:spTree>
    <p:extLst>
      <p:ext uri="{BB962C8B-B14F-4D97-AF65-F5344CB8AC3E}">
        <p14:creationId xmlns:p14="http://schemas.microsoft.com/office/powerpoint/2010/main" val="874093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Kemi-Tornion lentoyhteyden palvelutasotarve</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390024"/>
          </a:xfrm>
        </p:spPr>
        <p:txBody>
          <a:bodyPr/>
          <a:lstStyle/>
          <a:p>
            <a:r>
              <a:rPr lang="fi-FI" sz="1600"/>
              <a:t>Kemi-Tornion reitin matkustajamäärät olivat pienemmät kuin Joensuun ja Kajaanin, mutta samaa suuruusluokkaa Jyväskylän ja Kokkola-Pietarsaaren kanssa (63 000, 2019).</a:t>
            </a:r>
          </a:p>
          <a:p>
            <a:pPr lvl="1"/>
            <a:r>
              <a:rPr lang="fi-FI" sz="1400"/>
              <a:t>Kysynnän kehittyminen vuonna 2021 on riippuvainen uuden biotuotetehtaan investointipäätöksestä ja rakentamisen alkamisajankohdasta. Rakentaminen voisi tämän hetkisen tiedon mukaan alkaa kesällä 2021.</a:t>
            </a:r>
          </a:p>
          <a:p>
            <a:pPr lvl="1"/>
            <a:r>
              <a:rPr lang="fi-FI" sz="1400"/>
              <a:t>Peruskysyntä on vakiintunut n. 5 000 matkaa/kk tasolle. Tästä suurin osa on liikematkustusta ja toiseksi suurin osuus vapaa-ajan matkustusta. Yhteys palvelee joukkoliikenteen runkoyhteytenä molempiin suuntiin.</a:t>
            </a:r>
          </a:p>
          <a:p>
            <a:endParaRPr lang="fi-FI" sz="1600"/>
          </a:p>
          <a:p>
            <a:endParaRPr lang="fi-FI" sz="16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78</a:t>
            </a:fld>
            <a:endParaRPr lang="fi-FI"/>
          </a:p>
        </p:txBody>
      </p:sp>
      <p:pic>
        <p:nvPicPr>
          <p:cNvPr id="4" name="Picture 3">
            <a:extLst>
              <a:ext uri="{FF2B5EF4-FFF2-40B4-BE49-F238E27FC236}">
                <a16:creationId xmlns:a16="http://schemas.microsoft.com/office/drawing/2014/main" id="{2FBF0F2F-3020-4574-991A-A3855F85A84E}"/>
              </a:ext>
            </a:extLst>
          </p:cNvPr>
          <p:cNvPicPr>
            <a:picLocks noChangeAspect="1"/>
          </p:cNvPicPr>
          <p:nvPr/>
        </p:nvPicPr>
        <p:blipFill>
          <a:blip r:embed="rId2"/>
          <a:stretch>
            <a:fillRect/>
          </a:stretch>
        </p:blipFill>
        <p:spPr>
          <a:xfrm>
            <a:off x="6248400" y="3652738"/>
            <a:ext cx="5739600" cy="2330125"/>
          </a:xfrm>
          <a:prstGeom prst="rect">
            <a:avLst/>
          </a:prstGeom>
        </p:spPr>
      </p:pic>
      <p:sp>
        <p:nvSpPr>
          <p:cNvPr id="7" name="Content Placeholder 2">
            <a:extLst>
              <a:ext uri="{FF2B5EF4-FFF2-40B4-BE49-F238E27FC236}">
                <a16:creationId xmlns:a16="http://schemas.microsoft.com/office/drawing/2014/main" id="{EFE59762-591F-4FEC-8C2A-301EABB66A7E}"/>
              </a:ext>
            </a:extLst>
          </p:cNvPr>
          <p:cNvSpPr txBox="1">
            <a:spLocks/>
          </p:cNvSpPr>
          <p:nvPr/>
        </p:nvSpPr>
        <p:spPr>
          <a:xfrm>
            <a:off x="611999" y="3429001"/>
            <a:ext cx="5331601" cy="3006396"/>
          </a:xfrm>
          <a:prstGeom prst="rect">
            <a:avLst/>
          </a:prstGeom>
        </p:spPr>
        <p:txBody>
          <a:bodyPr vert="horz" lIns="91440" tIns="45720" rIns="91440" bIns="45720" rtlCol="0">
            <a:noAutofit/>
          </a:bodyPr>
          <a:lst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a:lstStyle>
          <a:p>
            <a:r>
              <a:rPr lang="fi-FI" sz="1600"/>
              <a:t>Minimitaso on kaksi päivittäistä vuoroa, mutta biotuotetehtaan toteutuminen voi nostaa kysynnän tasolle, joka perustelee kolmea päivittäistä vuoroa.</a:t>
            </a:r>
          </a:p>
          <a:p>
            <a:pPr lvl="1"/>
            <a:r>
              <a:rPr lang="fi-FI" sz="1400"/>
              <a:t>Lentoyhteyksien tulee kytkeytyä Helsinki-Vantaan kansainvälisiin aaltoihin.</a:t>
            </a:r>
          </a:p>
          <a:p>
            <a:r>
              <a:rPr lang="fi-FI" sz="1600"/>
              <a:t>Alueella kesällä 2020 yrityksille tehdyn kyselyn perusteella suurin osa vastaajista (n. 75 %) näki tarpeellisimpana vuoron, joka saapuu Helsingistä Kemi-Tornioon illalla ja lähtee aamulla takaisin Kemi-Torniosta Helsinkiin.</a:t>
            </a:r>
          </a:p>
          <a:p>
            <a:endParaRPr lang="fi-FI" sz="1600"/>
          </a:p>
          <a:p>
            <a:endParaRPr lang="fi-FI" sz="1600"/>
          </a:p>
        </p:txBody>
      </p:sp>
      <p:sp>
        <p:nvSpPr>
          <p:cNvPr id="8" name="TextBox 7">
            <a:extLst>
              <a:ext uri="{FF2B5EF4-FFF2-40B4-BE49-F238E27FC236}">
                <a16:creationId xmlns:a16="http://schemas.microsoft.com/office/drawing/2014/main" id="{C144BF40-E0AC-42D7-9E9A-E25A0DFA03F1}"/>
              </a:ext>
            </a:extLst>
          </p:cNvPr>
          <p:cNvSpPr txBox="1"/>
          <p:nvPr/>
        </p:nvSpPr>
        <p:spPr>
          <a:xfrm>
            <a:off x="6248399" y="5945918"/>
            <a:ext cx="5591175"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a:solidFill>
                  <a:prstClr val="black"/>
                </a:solidFill>
                <a:latin typeface="Verdana"/>
              </a:rPr>
              <a:t>Kuva 1. </a:t>
            </a:r>
            <a:r>
              <a:rPr lang="fi-FI" sz="1100">
                <a:solidFill>
                  <a:prstClr val="black"/>
                </a:solidFill>
                <a:latin typeface="Verdana"/>
              </a:rPr>
              <a:t>Alueen ehdottamat vuorot ostoliikenteeksi. Perusvuorojen lisäksi on ehdotettu alueen tapahtumia tukevia lisävuoroja (ei mukana taulukossa).</a:t>
            </a:r>
            <a:r>
              <a:rPr lang="fi-FI" sz="1100" b="1">
                <a:solidFill>
                  <a:prstClr val="black"/>
                </a:solidFill>
                <a:latin typeface="Verdana"/>
              </a:rPr>
              <a:t> </a:t>
            </a:r>
            <a:r>
              <a:rPr kumimoji="0" lang="fi-FI" sz="1100" b="1" i="0" u="none" strike="noStrike" kern="1200" cap="none" spc="0" normalizeH="0" baseline="0" noProof="0">
                <a:ln>
                  <a:noFill/>
                </a:ln>
                <a:solidFill>
                  <a:prstClr val="black"/>
                </a:solidFill>
                <a:effectLst/>
                <a:uLnTx/>
                <a:uFillTx/>
                <a:latin typeface="Verdana"/>
                <a:ea typeface="+mn-ea"/>
                <a:cs typeface="+mn-cs"/>
              </a:rPr>
              <a:t> </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016561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sky, outdoor, building, road&#10;&#10;Description automatically generated">
            <a:extLst>
              <a:ext uri="{FF2B5EF4-FFF2-40B4-BE49-F238E27FC236}">
                <a16:creationId xmlns:a16="http://schemas.microsoft.com/office/drawing/2014/main" id="{23D7A863-FC6E-402C-9E4A-97953A8E7B7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064" b="19064"/>
          <a:stretch>
            <a:fillRect/>
          </a:stretch>
        </p:blipFill>
        <p:spPr/>
      </p:pic>
      <p:sp>
        <p:nvSpPr>
          <p:cNvPr id="7" name="Title 6">
            <a:extLst>
              <a:ext uri="{FF2B5EF4-FFF2-40B4-BE49-F238E27FC236}">
                <a16:creationId xmlns:a16="http://schemas.microsoft.com/office/drawing/2014/main" id="{B7277182-C934-4851-9803-66C5BFD3FE7F}"/>
              </a:ext>
            </a:extLst>
          </p:cNvPr>
          <p:cNvSpPr>
            <a:spLocks noGrp="1"/>
          </p:cNvSpPr>
          <p:nvPr>
            <p:ph type="ctrTitle"/>
          </p:nvPr>
        </p:nvSpPr>
        <p:spPr/>
        <p:txBody>
          <a:bodyPr/>
          <a:lstStyle/>
          <a:p>
            <a:r>
              <a:rPr lang="fi-FI"/>
              <a:t>Kokkola-Pietarsaaren lentoyhteydet</a:t>
            </a:r>
          </a:p>
        </p:txBody>
      </p:sp>
      <p:sp>
        <p:nvSpPr>
          <p:cNvPr id="8" name="Subtitle 7">
            <a:extLst>
              <a:ext uri="{FF2B5EF4-FFF2-40B4-BE49-F238E27FC236}">
                <a16:creationId xmlns:a16="http://schemas.microsoft.com/office/drawing/2014/main" id="{64227D97-A077-44AD-98F1-05C26DE1E402}"/>
              </a:ext>
            </a:extLst>
          </p:cNvPr>
          <p:cNvSpPr>
            <a:spLocks noGrp="1"/>
          </p:cNvSpPr>
          <p:nvPr>
            <p:ph type="subTitle" idx="1"/>
          </p:nvPr>
        </p:nvSpPr>
        <p:spPr/>
        <p:txBody>
          <a:bodyPr/>
          <a:lstStyle/>
          <a:p>
            <a:r>
              <a:rPr lang="fi-FI"/>
              <a:t>Arvio tarpeesta (PSO) ja vaikutuksista aluetaloudelle- ja aluekehitykselle</a:t>
            </a:r>
          </a:p>
        </p:txBody>
      </p:sp>
      <p:sp>
        <p:nvSpPr>
          <p:cNvPr id="6" name="Slide Number Placeholder 5">
            <a:extLst>
              <a:ext uri="{FF2B5EF4-FFF2-40B4-BE49-F238E27FC236}">
                <a16:creationId xmlns:a16="http://schemas.microsoft.com/office/drawing/2014/main" id="{112E23B9-5E22-473A-A8F9-6AECC1017E15}"/>
              </a:ext>
            </a:extLst>
          </p:cNvPr>
          <p:cNvSpPr>
            <a:spLocks noGrp="1"/>
          </p:cNvSpPr>
          <p:nvPr>
            <p:ph type="sldNum" sz="quarter" idx="16"/>
          </p:nvPr>
        </p:nvSpPr>
        <p:spPr/>
        <p:txBody>
          <a:bodyPr/>
          <a:lstStyle/>
          <a:p>
            <a:fld id="{E97DE6E4-DC77-456C-872A-552B509F49AF}" type="slidenum">
              <a:rPr lang="fi-FI" smtClean="0"/>
              <a:t>79</a:t>
            </a:fld>
            <a:endParaRPr lang="fi-FI"/>
          </a:p>
        </p:txBody>
      </p:sp>
    </p:spTree>
    <p:extLst>
      <p:ext uri="{BB962C8B-B14F-4D97-AF65-F5344CB8AC3E}">
        <p14:creationId xmlns:p14="http://schemas.microsoft.com/office/powerpoint/2010/main" val="151049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C809D-B035-4994-AD8C-F4AE39A28AC7}"/>
              </a:ext>
            </a:extLst>
          </p:cNvPr>
          <p:cNvSpPr>
            <a:spLocks noGrp="1"/>
          </p:cNvSpPr>
          <p:nvPr>
            <p:ph type="title"/>
          </p:nvPr>
        </p:nvSpPr>
        <p:spPr>
          <a:xfrm>
            <a:off x="612000" y="612000"/>
            <a:ext cx="7093817" cy="1108800"/>
          </a:xfrm>
        </p:spPr>
        <p:txBody>
          <a:bodyPr/>
          <a:lstStyle/>
          <a:p>
            <a:r>
              <a:rPr lang="fi-FI"/>
              <a:t>Lentoasemaverkosto mahdollistaa hyvän saavutettavuuden</a:t>
            </a:r>
          </a:p>
        </p:txBody>
      </p:sp>
      <p:sp>
        <p:nvSpPr>
          <p:cNvPr id="8" name="Content Placeholder 7">
            <a:extLst>
              <a:ext uri="{FF2B5EF4-FFF2-40B4-BE49-F238E27FC236}">
                <a16:creationId xmlns:a16="http://schemas.microsoft.com/office/drawing/2014/main" id="{7B18431D-A8D6-4B74-87E9-F6BE94D4D1C9}"/>
              </a:ext>
            </a:extLst>
          </p:cNvPr>
          <p:cNvSpPr>
            <a:spLocks noGrp="1"/>
          </p:cNvSpPr>
          <p:nvPr>
            <p:ph idx="1"/>
          </p:nvPr>
        </p:nvSpPr>
        <p:spPr>
          <a:xfrm>
            <a:off x="612000" y="1720800"/>
            <a:ext cx="7395658" cy="4266000"/>
          </a:xfrm>
        </p:spPr>
        <p:txBody>
          <a:bodyPr/>
          <a:lstStyle/>
          <a:p>
            <a:pPr marL="0" indent="0">
              <a:buNone/>
            </a:pPr>
            <a:r>
              <a:rPr lang="fi-FI" sz="1600"/>
              <a:t>Manner-Suomessa on yhteensä 21 siviili-ilmailu lentoasemaa, joista 16:lle oli kotimaan reittiliikenneyhteys Helsinki-Vantaalle vuonna 2019. Markkinaehtoisia näistä yhteyksistä oli 14 kpl ja ostoliikennettä 2 kpl. Maaliskuussa 2021 markkinaehtoinen kotimaan reittilentoliikenne on päättymässä viidelle lentoasemalle: Joensuuhun, Jyväskylään, Kajaaniin, Kemi-Tornioon ja Kokkola-Pietarsaareen.</a:t>
            </a:r>
          </a:p>
          <a:p>
            <a:pPr marL="0" indent="0">
              <a:buNone/>
            </a:pPr>
            <a:r>
              <a:rPr lang="fi-FI" sz="1600"/>
              <a:t>Tämän jälkeen – jos kotimaan reittiliikenne palautuu pandemiaa edeltävään tilanteeseen – markkinaehtoista lentoliikennettä on Ivalon, Kittilän, Rovaniemen, Kuusamon, Oulun, Vaasan, Kuopion, Tampereen sekä Turun lentoasemille.</a:t>
            </a:r>
          </a:p>
          <a:p>
            <a:pPr marL="0" indent="0">
              <a:buNone/>
            </a:pPr>
            <a:r>
              <a:rPr lang="fi-FI" sz="1600"/>
              <a:t>Ostoliikenne Savonlinnaan on valtion ja Savonlinnan kaupungin yhdessä hankkimaa. Sen sijaan Porin yhteys on täysin Porin kaupungin hankkimaa.</a:t>
            </a:r>
          </a:p>
          <a:p>
            <a:pPr marL="0" indent="0">
              <a:buNone/>
            </a:pPr>
            <a:r>
              <a:rPr lang="fi-FI" sz="1600"/>
              <a:t>Kansainvälinen liikenne Suomesta ja Suomeen on keskittynyt Helsinki-Vantaan lentoasemalle, minkä takia sillä on merkittävä rooli koko Suomen kansainvälisen saavutettavuuden osalta. Viime vuosina useilta lentoasemilta on ollut myös suoria kansainvälisiä reittiyhteyksiä, pääosin kansainvälistä matkailua palvellen.</a:t>
            </a:r>
          </a:p>
          <a:p>
            <a:pPr marL="0" indent="0">
              <a:buNone/>
            </a:pPr>
            <a:endParaRPr lang="fi-FI" sz="1600"/>
          </a:p>
        </p:txBody>
      </p:sp>
      <p:sp>
        <p:nvSpPr>
          <p:cNvPr id="6" name="Slide Number Placeholder 5">
            <a:extLst>
              <a:ext uri="{FF2B5EF4-FFF2-40B4-BE49-F238E27FC236}">
                <a16:creationId xmlns:a16="http://schemas.microsoft.com/office/drawing/2014/main" id="{E882FE58-305B-459A-8DE6-515A842DD621}"/>
              </a:ext>
            </a:extLst>
          </p:cNvPr>
          <p:cNvSpPr>
            <a:spLocks noGrp="1"/>
          </p:cNvSpPr>
          <p:nvPr>
            <p:ph type="sldNum" sz="quarter" idx="12"/>
          </p:nvPr>
        </p:nvSpPr>
        <p:spPr/>
        <p:txBody>
          <a:bodyPr/>
          <a:lstStyle/>
          <a:p>
            <a:fld id="{E97DE6E4-DC77-456C-872A-552B509F49AF}" type="slidenum">
              <a:rPr lang="fi-FI" smtClean="0"/>
              <a:t>8</a:t>
            </a:fld>
            <a:endParaRPr lang="fi-FI"/>
          </a:p>
        </p:txBody>
      </p:sp>
      <p:sp>
        <p:nvSpPr>
          <p:cNvPr id="24" name="TextBox 23">
            <a:extLst>
              <a:ext uri="{FF2B5EF4-FFF2-40B4-BE49-F238E27FC236}">
                <a16:creationId xmlns:a16="http://schemas.microsoft.com/office/drawing/2014/main" id="{7E11930E-A8F6-426D-96B5-DF5DEB5415B8}"/>
              </a:ext>
            </a:extLst>
          </p:cNvPr>
          <p:cNvSpPr txBox="1"/>
          <p:nvPr/>
        </p:nvSpPr>
        <p:spPr>
          <a:xfrm>
            <a:off x="7404651" y="6107456"/>
            <a:ext cx="4246697" cy="261610"/>
          </a:xfrm>
          <a:prstGeom prst="rect">
            <a:avLst/>
          </a:prstGeom>
          <a:noFill/>
          <a:ln>
            <a:noFill/>
          </a:ln>
        </p:spPr>
        <p:txBody>
          <a:bodyPr wrap="square" rtlCol="0">
            <a:spAutoFit/>
          </a:bodyPr>
          <a:lstStyle/>
          <a:p>
            <a:pPr algn="l"/>
            <a:r>
              <a:rPr lang="fi-FI" sz="1100" b="1"/>
              <a:t>Kuva 1. </a:t>
            </a:r>
            <a:r>
              <a:rPr lang="fi-FI" sz="1100"/>
              <a:t>Siviili-ilmailun lentoasemat Suomessa (2019)</a:t>
            </a:r>
          </a:p>
        </p:txBody>
      </p:sp>
      <p:pic>
        <p:nvPicPr>
          <p:cNvPr id="26" name="Picture 25" descr="Background pattern&#10;&#10;Description automatically generated">
            <a:extLst>
              <a:ext uri="{FF2B5EF4-FFF2-40B4-BE49-F238E27FC236}">
                <a16:creationId xmlns:a16="http://schemas.microsoft.com/office/drawing/2014/main" id="{83B40FCE-97CA-4545-BB1A-1CA3E1355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988" y="578624"/>
            <a:ext cx="3878012" cy="5487590"/>
          </a:xfrm>
          <a:prstGeom prst="rect">
            <a:avLst/>
          </a:prstGeom>
        </p:spPr>
      </p:pic>
    </p:spTree>
    <p:extLst>
      <p:ext uri="{BB962C8B-B14F-4D97-AF65-F5344CB8AC3E}">
        <p14:creationId xmlns:p14="http://schemas.microsoft.com/office/powerpoint/2010/main" val="655844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Kokkola-Pietarsaaren lentoyhteys syrjäisyyden ja matkaketjujen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692000" cy="4714596"/>
          </a:xfrm>
        </p:spPr>
        <p:txBody>
          <a:bodyPr vert="horz" lIns="91440" tIns="45720" rIns="91440" bIns="45720" rtlCol="0" anchor="t">
            <a:noAutofit/>
          </a:bodyPr>
          <a:lstStyle/>
          <a:p>
            <a:pPr marL="269875" indent="-269875"/>
            <a:r>
              <a:rPr lang="fi-FI" sz="1600"/>
              <a:t>Kokkola-Pietarsaaren lentoasema yhdessä Vaasan lentoaseman kanssa palvelee Pohjanmaan, Etelä-Pohjanmaan ja Keski-Pohjanmaan maakuntien alueita. Alueella asuu yhteensä noin 440 000 ihmistä.</a:t>
            </a:r>
          </a:p>
          <a:p>
            <a:pPr marL="539875" lvl="1" indent="-269875"/>
            <a:r>
              <a:rPr lang="fi-FI" sz="1400"/>
              <a:t>Vaasan lentoasema on ollut matkustajamäärältään selkeästi suurempi. Lentoasemien välinen etäisyys maanteitse on yli 1,5 tuntia.</a:t>
            </a:r>
          </a:p>
          <a:p>
            <a:pPr marL="539875" lvl="1" indent="-269875"/>
            <a:r>
              <a:rPr lang="fi-FI" sz="1400"/>
              <a:t>2000-luvulla lentoliikenteen vuoromäärä (frekvenssi) on alentunut, mikä on näkynyt matkustajamäärien laskuna. Vuoromäärän alenemisen lisäksi viime vuosina haasteena on mm. ollut lentojen toteutumisen luotettavuus. </a:t>
            </a:r>
          </a:p>
          <a:p>
            <a:pPr marL="269875" indent="-269875"/>
            <a:r>
              <a:rPr lang="fi-FI" sz="1600"/>
              <a:t>Alueen yritysten näkökulmasta pohjoinen sijainti kaukana merkittävistä keskuksista tuo alueen yrityksille erityishaasteen toimia markkinoilla. Kansainväliset lentoliikenneyhteydet ovat olleet keskeisessä roolissa vientiyritysten toiminnassa.</a:t>
            </a:r>
            <a:endParaRPr lang="en-US" sz="1600"/>
          </a:p>
          <a:p>
            <a:pPr marL="269875" indent="-269875"/>
            <a:r>
              <a:rPr lang="fi-FI" sz="1600"/>
              <a:t>Junaliikenteen palvelutaso Helsingin suuntaan on matka-ajallisesti nopeutunut viime vuosina, mutta on silti merkittävästi yli 3 tuntia. Muiden kuin Helsinki-Vantaan lentoaseman saavutettavuutta nykyiset junayhteydet eivät tue. </a:t>
            </a:r>
            <a:endParaRPr lang="fi-FI" sz="1600">
              <a:ea typeface="Verdana"/>
              <a:cs typeface="Verdana"/>
            </a:endParaRPr>
          </a:p>
          <a:p>
            <a:pPr marL="539750" lvl="1" indent="-269875"/>
            <a:r>
              <a:rPr lang="fi-FI" sz="1500"/>
              <a:t>Valtakunnallisen liikennejärjestelmäsuunnitelman toimenpiteet eivät korvaamassa lentojen tarvetta ainakaan seuraavaan 12 vuoden aikana, vaikka suunnitelman hankkeet menisivät täysimääräisenä toteutukseen. Mahdollinen pääradan junaliikenteen merkittävä nopeutus voi olla toiminnassa aikaisintaan 2030-luvulla. </a:t>
            </a:r>
            <a:endParaRPr lang="fi-FI" sz="1500">
              <a:ea typeface="Verdana"/>
              <a:cs typeface="Verdana"/>
            </a:endParaRPr>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80</a:t>
            </a:fld>
            <a:endParaRPr lang="fi-FI"/>
          </a:p>
        </p:txBody>
      </p:sp>
    </p:spTree>
    <p:extLst>
      <p:ext uri="{BB962C8B-B14F-4D97-AF65-F5344CB8AC3E}">
        <p14:creationId xmlns:p14="http://schemas.microsoft.com/office/powerpoint/2010/main" val="11346540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47E5-648C-454A-BFB7-152AC44C1ABF}"/>
              </a:ext>
            </a:extLst>
          </p:cNvPr>
          <p:cNvSpPr>
            <a:spLocks noGrp="1"/>
          </p:cNvSpPr>
          <p:nvPr>
            <p:ph type="title"/>
          </p:nvPr>
        </p:nvSpPr>
        <p:spPr/>
        <p:txBody>
          <a:bodyPr/>
          <a:lstStyle/>
          <a:p>
            <a:r>
              <a:rPr lang="fi-FI"/>
              <a:t>Kokkolan ja Pietarsaaren lentoyhteys elinkeinopolitiikan ja aluekehityksen näkökulmasta</a:t>
            </a:r>
          </a:p>
        </p:txBody>
      </p:sp>
      <p:sp>
        <p:nvSpPr>
          <p:cNvPr id="3" name="Content Placeholder 2">
            <a:extLst>
              <a:ext uri="{FF2B5EF4-FFF2-40B4-BE49-F238E27FC236}">
                <a16:creationId xmlns:a16="http://schemas.microsoft.com/office/drawing/2014/main" id="{A32D5B8A-BAC2-4848-AA6F-D6403BAB9D96}"/>
              </a:ext>
            </a:extLst>
          </p:cNvPr>
          <p:cNvSpPr>
            <a:spLocks noGrp="1"/>
          </p:cNvSpPr>
          <p:nvPr>
            <p:ph idx="1"/>
          </p:nvPr>
        </p:nvSpPr>
        <p:spPr>
          <a:xfrm>
            <a:off x="612000" y="1720800"/>
            <a:ext cx="10746000" cy="4453200"/>
          </a:xfrm>
        </p:spPr>
        <p:txBody>
          <a:bodyPr vert="horz" lIns="91440" tIns="45720" rIns="91440" bIns="45720" rtlCol="0" anchor="t">
            <a:noAutofit/>
          </a:bodyPr>
          <a:lstStyle/>
          <a:p>
            <a:pPr marL="269875" indent="-269875"/>
            <a:r>
              <a:rPr lang="fi-FI" sz="1600"/>
              <a:t>Kokkola-Pietarsaaren alueella on paljon pääosin kansainvälistä vientiteollisuutta harjoittavia yrityksiä, joiden toimintaa palvelee Kokkolan satama ja tähän saakka toimiva lentoliikenteen reittilentoyhteys.</a:t>
            </a:r>
          </a:p>
          <a:p>
            <a:pPr marL="269875" indent="-269875"/>
            <a:r>
              <a:rPr lang="fi-FI" sz="1600"/>
              <a:t>Kokkolan ja Pietarsaaren seutujen talous on yritysvetoista aluetta. Yhteisöveron tuotot ovat molemmissa kaupungeissa vertailualueiden suurimmat (Kokkola 338€/henkilö ja Pietarsaari 329€/henkilö). Viennin arvolla alue erottuu yhtenä koko Suomen talousmoottorina ja on kansainvälisesti verkottuneimpia alueita Suomessa taloudellisella toimeliaisuudella mitattuna. </a:t>
            </a:r>
            <a:endParaRPr lang="en-US" sz="1600"/>
          </a:p>
          <a:p>
            <a:pPr marL="269875" indent="-269875"/>
            <a:r>
              <a:rPr lang="fi-FI" sz="1600"/>
              <a:t>Alueen elinkeinorakenteessa korostuvat teollisuuden, rakentamisen, kuljetus- ja varastointialan ja kaupan toimialat. Liikevaihdossa mitattuna teollisuus ja tukku- ja vähittäiskauppa käsittävät 69 % koko maakunnan taloudellisesta toiminnasta. </a:t>
            </a:r>
            <a:endParaRPr lang="fi-FI" sz="1600">
              <a:ea typeface="Verdana"/>
              <a:cs typeface="Verdana"/>
            </a:endParaRPr>
          </a:p>
          <a:p>
            <a:pPr marL="269875" indent="-269875"/>
            <a:r>
              <a:rPr lang="fi-FI" sz="1600"/>
              <a:t>Teollisuudessa, tukkukaupassa ja kansainvälisessä logistiikassa toimivat yritykset pitävät toiminnan lentoliikennettä perusedellytyksenä toiminnan kehittämiselle</a:t>
            </a:r>
            <a:endParaRPr lang="fi-FI" sz="1600">
              <a:ea typeface="Verdana"/>
              <a:cs typeface="Verdana"/>
            </a:endParaRPr>
          </a:p>
          <a:p>
            <a:pPr marL="269875" indent="-269875"/>
            <a:r>
              <a:rPr lang="fi-FI" sz="1600"/>
              <a:t>Kokkola-Pietarsaaren lentoyhteydet palvelevat ao. seutukuntia laajempaa aluetta. Markkinaehtoisten lentoyhteyksien lakkautuminen ja toistaiseksi vielä riittämätön raideliikenteen palvelutaso ja aidosti/saumattomasti raideliikenteen ja lentoyhteydet yhdistävät kansainväliset matkaketjut edellyttävät lentoliikenteen jatkumista Suomen vientivetoisimmilla seuduilla. </a:t>
            </a:r>
            <a:endParaRPr lang="fi-FI" sz="1600">
              <a:ea typeface="Verdana"/>
              <a:cs typeface="Verdana"/>
            </a:endParaRPr>
          </a:p>
          <a:p>
            <a:pPr marL="269875" indent="-269875"/>
            <a:endParaRPr lang="fi-FI" sz="1600">
              <a:ea typeface="Verdana"/>
              <a:cs typeface="Verdana"/>
            </a:endParaRPr>
          </a:p>
        </p:txBody>
      </p:sp>
      <p:sp>
        <p:nvSpPr>
          <p:cNvPr id="6" name="Slide Number Placeholder 5">
            <a:extLst>
              <a:ext uri="{FF2B5EF4-FFF2-40B4-BE49-F238E27FC236}">
                <a16:creationId xmlns:a16="http://schemas.microsoft.com/office/drawing/2014/main" id="{0026CC9E-64BB-4EC2-9B80-88FB7CB703B6}"/>
              </a:ext>
            </a:extLst>
          </p:cNvPr>
          <p:cNvSpPr>
            <a:spLocks noGrp="1"/>
          </p:cNvSpPr>
          <p:nvPr>
            <p:ph type="sldNum" sz="quarter" idx="12"/>
          </p:nvPr>
        </p:nvSpPr>
        <p:spPr/>
        <p:txBody>
          <a:bodyPr/>
          <a:lstStyle/>
          <a:p>
            <a:fld id="{E97DE6E4-DC77-456C-872A-552B509F49AF}" type="slidenum">
              <a:rPr lang="fi-FI" smtClean="0"/>
              <a:t>81</a:t>
            </a:fld>
            <a:endParaRPr lang="fi-FI"/>
          </a:p>
        </p:txBody>
      </p:sp>
    </p:spTree>
    <p:extLst>
      <p:ext uri="{BB962C8B-B14F-4D97-AF65-F5344CB8AC3E}">
        <p14:creationId xmlns:p14="http://schemas.microsoft.com/office/powerpoint/2010/main" val="4158869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9AE6-3EF7-4092-BCD2-3282122053FC}"/>
              </a:ext>
            </a:extLst>
          </p:cNvPr>
          <p:cNvSpPr>
            <a:spLocks noGrp="1"/>
          </p:cNvSpPr>
          <p:nvPr>
            <p:ph type="title"/>
          </p:nvPr>
        </p:nvSpPr>
        <p:spPr/>
        <p:txBody>
          <a:bodyPr/>
          <a:lstStyle/>
          <a:p>
            <a:r>
              <a:rPr lang="fi-FI"/>
              <a:t>Kokkola-Pietarsaaren lentoyhteyden palvelutasotarve</a:t>
            </a:r>
          </a:p>
        </p:txBody>
      </p:sp>
      <p:sp>
        <p:nvSpPr>
          <p:cNvPr id="3" name="Content Placeholder 2">
            <a:extLst>
              <a:ext uri="{FF2B5EF4-FFF2-40B4-BE49-F238E27FC236}">
                <a16:creationId xmlns:a16="http://schemas.microsoft.com/office/drawing/2014/main" id="{22CC05E8-1397-4A69-BC57-3CE851D51891}"/>
              </a:ext>
            </a:extLst>
          </p:cNvPr>
          <p:cNvSpPr>
            <a:spLocks noGrp="1"/>
          </p:cNvSpPr>
          <p:nvPr>
            <p:ph idx="1"/>
          </p:nvPr>
        </p:nvSpPr>
        <p:spPr>
          <a:xfrm>
            <a:off x="611999" y="1720800"/>
            <a:ext cx="10846575" cy="2260650"/>
          </a:xfrm>
        </p:spPr>
        <p:txBody>
          <a:bodyPr vert="horz" lIns="91440" tIns="45720" rIns="91440" bIns="45720" rtlCol="0" anchor="t">
            <a:noAutofit/>
          </a:bodyPr>
          <a:lstStyle/>
          <a:p>
            <a:r>
              <a:rPr lang="fi-FI" sz="1600"/>
              <a:t>Kokkola-Pietarsaaren reitin matkustajamäärät olivat pienemmät kuin Joensuun ja Kajaanin, mutta samaa suuruusluokkaa Jyväskylän ja Kemi-Tornion kanssa (51 000, 2019).</a:t>
            </a:r>
          </a:p>
          <a:p>
            <a:pPr marL="539750" lvl="1" indent="-269875"/>
            <a:r>
              <a:rPr lang="fi-FI" sz="1500"/>
              <a:t>Kansainvälisiä vaihtomatkustajia noin 60 % vuosivolyymista. Lentoasemalla</a:t>
            </a:r>
            <a:br>
              <a:rPr lang="fi-FI" sz="1500"/>
            </a:br>
            <a:r>
              <a:rPr lang="fi-FI" sz="1500"/>
              <a:t> on erityinen rooli alueen kansainvälisessä linkittämisessä, mutta myös </a:t>
            </a:r>
            <a:br>
              <a:rPr lang="fi-FI" sz="1500"/>
            </a:br>
            <a:r>
              <a:rPr lang="fi-FI" sz="1500"/>
              <a:t>kotimaan kaukoliikenteessä.</a:t>
            </a:r>
            <a:endParaRPr lang="fi-FI" sz="1500">
              <a:ea typeface="Verdana"/>
              <a:cs typeface="Verdana"/>
            </a:endParaRPr>
          </a:p>
          <a:p>
            <a:pPr marL="539750" lvl="1" indent="-269875"/>
            <a:r>
              <a:rPr lang="fi-FI" sz="1500"/>
              <a:t>Alueen tarpeita palvelisi ruuhka-aikojen ja ruumatilan puolesta </a:t>
            </a:r>
            <a:br>
              <a:rPr lang="fi-FI" sz="1500"/>
            </a:br>
            <a:r>
              <a:rPr lang="fi-FI" sz="1500"/>
              <a:t>parhaiten ATR-72 tai vastaava (n. 70-paikkainen) konetyyppi. </a:t>
            </a:r>
            <a:br>
              <a:rPr lang="fi-FI" sz="1500"/>
            </a:br>
            <a:r>
              <a:rPr lang="fi-FI" sz="1500"/>
              <a:t>Nykyiset matkustajamäärä saattavat vaatia kolmio- tai kauttakulku-</a:t>
            </a:r>
            <a:br>
              <a:rPr lang="fi-FI" sz="1500"/>
            </a:br>
            <a:r>
              <a:rPr lang="fi-FI" sz="1500"/>
              <a:t>lentojen toteuttamista soveltuvalle kentällä. Yhtenä mahdollisuutena on </a:t>
            </a:r>
            <a:br>
              <a:rPr lang="fi-FI" sz="1500"/>
            </a:br>
            <a:r>
              <a:rPr lang="fi-FI" sz="1500"/>
              <a:t>vastaavan matkustajamäärän Kemi-Tornio.</a:t>
            </a:r>
          </a:p>
        </p:txBody>
      </p:sp>
      <p:sp>
        <p:nvSpPr>
          <p:cNvPr id="6" name="Slide Number Placeholder 5">
            <a:extLst>
              <a:ext uri="{FF2B5EF4-FFF2-40B4-BE49-F238E27FC236}">
                <a16:creationId xmlns:a16="http://schemas.microsoft.com/office/drawing/2014/main" id="{EC521A48-0E05-4C85-AAB6-2D9557231616}"/>
              </a:ext>
            </a:extLst>
          </p:cNvPr>
          <p:cNvSpPr>
            <a:spLocks noGrp="1"/>
          </p:cNvSpPr>
          <p:nvPr>
            <p:ph type="sldNum" sz="quarter" idx="12"/>
          </p:nvPr>
        </p:nvSpPr>
        <p:spPr/>
        <p:txBody>
          <a:bodyPr/>
          <a:lstStyle/>
          <a:p>
            <a:fld id="{E97DE6E4-DC77-456C-872A-552B509F49AF}" type="slidenum">
              <a:rPr lang="fi-FI" smtClean="0"/>
              <a:t>82</a:t>
            </a:fld>
            <a:endParaRPr lang="fi-FI"/>
          </a:p>
        </p:txBody>
      </p:sp>
      <p:sp>
        <p:nvSpPr>
          <p:cNvPr id="8" name="Rectangle 7">
            <a:extLst>
              <a:ext uri="{FF2B5EF4-FFF2-40B4-BE49-F238E27FC236}">
                <a16:creationId xmlns:a16="http://schemas.microsoft.com/office/drawing/2014/main" id="{2D23D155-89A7-4D76-B21A-5F794C35B511}"/>
              </a:ext>
            </a:extLst>
          </p:cNvPr>
          <p:cNvSpPr/>
          <p:nvPr/>
        </p:nvSpPr>
        <p:spPr>
          <a:xfrm>
            <a:off x="8302272" y="3019076"/>
            <a:ext cx="3685728" cy="3416320"/>
          </a:xfrm>
          <a:prstGeom prst="rect">
            <a:avLst/>
          </a:prstGeom>
        </p:spPr>
        <p:txBody>
          <a:bodyPr wrap="square">
            <a:spAutoFit/>
          </a:bodyPr>
          <a:lstStyle/>
          <a:p>
            <a:pPr marL="285750" indent="-285750" fontAlgn="t">
              <a:lnSpc>
                <a:spcPct val="150000"/>
              </a:lnSpc>
              <a:buFont typeface="Wingdings" panose="05000000000000000000" pitchFamily="2" charset="2"/>
              <a:buChar char="Ø"/>
            </a:pPr>
            <a:r>
              <a:rPr lang="sv-FI">
                <a:latin typeface="Arial" panose="020B0604020202020204" pitchFamily="34" charset="0"/>
              </a:rPr>
              <a:t>HEL–KOK 	23.45 – 00.50</a:t>
            </a:r>
          </a:p>
          <a:p>
            <a:pPr marL="285750" indent="-285750" fontAlgn="t">
              <a:lnSpc>
                <a:spcPct val="150000"/>
              </a:lnSpc>
              <a:buFont typeface="Wingdings" panose="05000000000000000000" pitchFamily="2" charset="2"/>
              <a:buChar char="Ø"/>
            </a:pPr>
            <a:r>
              <a:rPr lang="sv-FI">
                <a:latin typeface="Arial" panose="020B0604020202020204" pitchFamily="34" charset="0"/>
              </a:rPr>
              <a:t>KOK–HEL 	05.30 – 06.35</a:t>
            </a:r>
          </a:p>
          <a:p>
            <a:pPr marL="285750" indent="-285750" fontAlgn="t">
              <a:lnSpc>
                <a:spcPct val="150000"/>
              </a:lnSpc>
              <a:buFont typeface="Wingdings" panose="05000000000000000000" pitchFamily="2" charset="2"/>
              <a:buChar char="Ø"/>
            </a:pPr>
            <a:r>
              <a:rPr lang="sv-FI">
                <a:latin typeface="Arial" panose="020B0604020202020204" pitchFamily="34" charset="0"/>
              </a:rPr>
              <a:t>HEL–KOK	07.30 – 08.35</a:t>
            </a:r>
          </a:p>
          <a:p>
            <a:pPr marL="285750" indent="-285750" fontAlgn="t">
              <a:lnSpc>
                <a:spcPct val="150000"/>
              </a:lnSpc>
              <a:buFont typeface="Wingdings" panose="05000000000000000000" pitchFamily="2" charset="2"/>
              <a:buChar char="Ø"/>
            </a:pPr>
            <a:r>
              <a:rPr lang="sv-FI">
                <a:latin typeface="Arial" panose="020B0604020202020204" pitchFamily="34" charset="0"/>
              </a:rPr>
              <a:t>KOK–HEL	09.00 – 10.05</a:t>
            </a:r>
          </a:p>
          <a:p>
            <a:pPr marL="285750" indent="-285750" fontAlgn="t">
              <a:lnSpc>
                <a:spcPct val="150000"/>
              </a:lnSpc>
              <a:buFont typeface="Wingdings" panose="05000000000000000000" pitchFamily="2" charset="2"/>
              <a:buChar char="Ø"/>
            </a:pPr>
            <a:r>
              <a:rPr lang="sv-FI">
                <a:latin typeface="Arial" panose="020B0604020202020204" pitchFamily="34" charset="0"/>
              </a:rPr>
              <a:t>HEL–KOK 	17.00 – 18.05</a:t>
            </a:r>
          </a:p>
          <a:p>
            <a:pPr marL="285750" indent="-285750" fontAlgn="t">
              <a:lnSpc>
                <a:spcPct val="150000"/>
              </a:lnSpc>
              <a:buFont typeface="Wingdings" panose="05000000000000000000" pitchFamily="2" charset="2"/>
              <a:buChar char="Ø"/>
            </a:pPr>
            <a:r>
              <a:rPr lang="sv-FI">
                <a:latin typeface="Arial" panose="020B0604020202020204" pitchFamily="34" charset="0"/>
              </a:rPr>
              <a:t>KOK–HEL 	18.30 – 19.40</a:t>
            </a:r>
          </a:p>
          <a:p>
            <a:pPr marL="285750" indent="-285750" fontAlgn="t">
              <a:lnSpc>
                <a:spcPct val="150000"/>
              </a:lnSpc>
              <a:buFont typeface="Wingdings" panose="05000000000000000000" pitchFamily="2" charset="2"/>
              <a:buChar char="Ø"/>
            </a:pPr>
            <a:r>
              <a:rPr lang="sv-FI">
                <a:latin typeface="Arial" panose="020B0604020202020204" pitchFamily="34" charset="0"/>
              </a:rPr>
              <a:t>KOK–HEL </a:t>
            </a:r>
            <a:r>
              <a:rPr lang="sv-FI" sz="1600" i="1">
                <a:latin typeface="Arial" panose="020B0604020202020204" pitchFamily="34" charset="0"/>
              </a:rPr>
              <a:t>La </a:t>
            </a:r>
            <a:r>
              <a:rPr lang="sv-FI">
                <a:latin typeface="Arial" panose="020B0604020202020204" pitchFamily="34" charset="0"/>
              </a:rPr>
              <a:t>	08.00 – 09.05</a:t>
            </a:r>
          </a:p>
          <a:p>
            <a:pPr marL="285750" indent="-285750" fontAlgn="t">
              <a:lnSpc>
                <a:spcPct val="150000"/>
              </a:lnSpc>
              <a:buFont typeface="Wingdings" panose="05000000000000000000" pitchFamily="2" charset="2"/>
              <a:buChar char="Ø"/>
            </a:pPr>
            <a:r>
              <a:rPr lang="sv-FI">
                <a:latin typeface="Arial" panose="020B0604020202020204" pitchFamily="34" charset="0"/>
              </a:rPr>
              <a:t>HEL–KOK </a:t>
            </a:r>
            <a:r>
              <a:rPr lang="sv-FI" sz="1600" i="1" err="1">
                <a:latin typeface="Arial" panose="020B0604020202020204" pitchFamily="34" charset="0"/>
              </a:rPr>
              <a:t>Su</a:t>
            </a:r>
            <a:r>
              <a:rPr lang="sv-FI">
                <a:latin typeface="Arial" panose="020B0604020202020204" pitchFamily="34" charset="0"/>
              </a:rPr>
              <a:t>	23.45 – 00.50 </a:t>
            </a:r>
            <a:endParaRPr lang="sv-FI"/>
          </a:p>
        </p:txBody>
      </p:sp>
      <p:sp>
        <p:nvSpPr>
          <p:cNvPr id="7" name="Content Placeholder 2">
            <a:extLst>
              <a:ext uri="{FF2B5EF4-FFF2-40B4-BE49-F238E27FC236}">
                <a16:creationId xmlns:a16="http://schemas.microsoft.com/office/drawing/2014/main" id="{C49E9123-243A-4145-AAFC-70B17A946E15}"/>
              </a:ext>
            </a:extLst>
          </p:cNvPr>
          <p:cNvSpPr txBox="1">
            <a:spLocks/>
          </p:cNvSpPr>
          <p:nvPr/>
        </p:nvSpPr>
        <p:spPr>
          <a:xfrm>
            <a:off x="611998" y="4247996"/>
            <a:ext cx="7300101" cy="1947204"/>
          </a:xfrm>
          <a:prstGeom prst="rect">
            <a:avLst/>
          </a:prstGeom>
        </p:spPr>
        <p:txBody>
          <a:bodyPr vert="horz" lIns="91440" tIns="45720" rIns="91440" bIns="45720" rtlCol="0" anchor="t">
            <a:noAutofit/>
          </a:bodyPr>
          <a:lst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a:lstStyle>
          <a:p>
            <a:pPr marL="269875" indent="-269875"/>
            <a:r>
              <a:rPr lang="fi-FI" sz="1600"/>
              <a:t>Kilpailutuksessa on oltava elementteinä mukana </a:t>
            </a:r>
            <a:r>
              <a:rPr lang="fi-FI" sz="1600" err="1"/>
              <a:t>codeshare</a:t>
            </a:r>
            <a:r>
              <a:rPr lang="fi-FI" sz="1600"/>
              <a:t> tai vähintään </a:t>
            </a:r>
            <a:r>
              <a:rPr lang="fi-FI" sz="1600" err="1"/>
              <a:t>interline</a:t>
            </a:r>
            <a:r>
              <a:rPr lang="fi-FI" sz="1600"/>
              <a:t>.</a:t>
            </a:r>
            <a:endParaRPr lang="fi-FI" sz="1600">
              <a:ea typeface="Verdana"/>
              <a:cs typeface="Verdana"/>
            </a:endParaRPr>
          </a:p>
          <a:p>
            <a:r>
              <a:rPr lang="fi-FI" sz="1600"/>
              <a:t>Tavoiteltava meno–paluu-matkan hinta korkeintaan 250–300 € (sis. verot).</a:t>
            </a:r>
          </a:p>
          <a:p>
            <a:pPr marL="269875" indent="-269875"/>
            <a:r>
              <a:rPr lang="fi-FI" sz="1600"/>
              <a:t>Lentoliikenteen palvelutaso kilpailutettava kahdelle palvelutasolle:</a:t>
            </a:r>
            <a:endParaRPr lang="fi-FI" sz="1600">
              <a:ea typeface="Verdana"/>
              <a:cs typeface="Verdana"/>
            </a:endParaRPr>
          </a:p>
          <a:p>
            <a:pPr marL="539750" lvl="1" indent="-269875"/>
            <a:r>
              <a:rPr lang="fi-FI" sz="1500"/>
              <a:t>Heikompi taso 4/2021 – 7/2021</a:t>
            </a:r>
            <a:endParaRPr lang="fi-FI" sz="1500">
              <a:ea typeface="Verdana"/>
              <a:cs typeface="Verdana"/>
            </a:endParaRPr>
          </a:p>
          <a:p>
            <a:pPr marL="539750" lvl="1" indent="-269875"/>
            <a:r>
              <a:rPr lang="fi-FI" sz="1500"/>
              <a:t>Esitetty taso 8/2021-12/2021</a:t>
            </a:r>
            <a:endParaRPr lang="fi-FI" sz="1500">
              <a:ea typeface="Verdana"/>
              <a:cs typeface="Verdana"/>
            </a:endParaRPr>
          </a:p>
        </p:txBody>
      </p:sp>
      <p:sp>
        <p:nvSpPr>
          <p:cNvPr id="9" name="TextBox 8">
            <a:extLst>
              <a:ext uri="{FF2B5EF4-FFF2-40B4-BE49-F238E27FC236}">
                <a16:creationId xmlns:a16="http://schemas.microsoft.com/office/drawing/2014/main" id="{A2D17A0E-4920-4790-9B7E-6B2755E94A8C}"/>
              </a:ext>
            </a:extLst>
          </p:cNvPr>
          <p:cNvSpPr txBox="1"/>
          <p:nvPr/>
        </p:nvSpPr>
        <p:spPr>
          <a:xfrm>
            <a:off x="8628973" y="2663907"/>
            <a:ext cx="3277277"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a:solidFill>
                  <a:prstClr val="black"/>
                </a:solidFill>
                <a:latin typeface="Verdana"/>
              </a:rPr>
              <a:t>Taulukko 4. </a:t>
            </a:r>
            <a:r>
              <a:rPr lang="fi-FI" sz="1100">
                <a:solidFill>
                  <a:prstClr val="black"/>
                </a:solidFill>
                <a:latin typeface="Verdana"/>
              </a:rPr>
              <a:t>Alueen ehdottamat vuorot ostoliikenteeksi. </a:t>
            </a:r>
            <a:endParaRPr kumimoji="0" lang="fi-FI" sz="11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7360750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277182-C934-4851-9803-66C5BFD3FE7F}"/>
              </a:ext>
            </a:extLst>
          </p:cNvPr>
          <p:cNvSpPr>
            <a:spLocks noGrp="1"/>
          </p:cNvSpPr>
          <p:nvPr>
            <p:ph type="ctrTitle"/>
          </p:nvPr>
        </p:nvSpPr>
        <p:spPr/>
        <p:txBody>
          <a:bodyPr/>
          <a:lstStyle/>
          <a:p>
            <a:r>
              <a:rPr lang="fi-FI"/>
              <a:t>Savonlinnan lentoyhteydet</a:t>
            </a:r>
          </a:p>
        </p:txBody>
      </p:sp>
      <p:sp>
        <p:nvSpPr>
          <p:cNvPr id="8" name="Subtitle 7">
            <a:extLst>
              <a:ext uri="{FF2B5EF4-FFF2-40B4-BE49-F238E27FC236}">
                <a16:creationId xmlns:a16="http://schemas.microsoft.com/office/drawing/2014/main" id="{64227D97-A077-44AD-98F1-05C26DE1E402}"/>
              </a:ext>
            </a:extLst>
          </p:cNvPr>
          <p:cNvSpPr>
            <a:spLocks noGrp="1"/>
          </p:cNvSpPr>
          <p:nvPr>
            <p:ph type="subTitle" idx="1"/>
          </p:nvPr>
        </p:nvSpPr>
        <p:spPr/>
        <p:txBody>
          <a:bodyPr/>
          <a:lstStyle/>
          <a:p>
            <a:r>
              <a:rPr lang="fi-FI"/>
              <a:t>Arvio tarpeesta (PSO) ja vaikutuksista aluetaloudelle- ja aluekehitykselle</a:t>
            </a:r>
          </a:p>
        </p:txBody>
      </p:sp>
      <p:sp>
        <p:nvSpPr>
          <p:cNvPr id="6" name="Slide Number Placeholder 5">
            <a:extLst>
              <a:ext uri="{FF2B5EF4-FFF2-40B4-BE49-F238E27FC236}">
                <a16:creationId xmlns:a16="http://schemas.microsoft.com/office/drawing/2014/main" id="{112E23B9-5E22-473A-A8F9-6AECC1017E15}"/>
              </a:ext>
            </a:extLst>
          </p:cNvPr>
          <p:cNvSpPr>
            <a:spLocks noGrp="1"/>
          </p:cNvSpPr>
          <p:nvPr>
            <p:ph type="sldNum" sz="quarter" idx="16"/>
          </p:nvPr>
        </p:nvSpPr>
        <p:spPr/>
        <p:txBody>
          <a:bodyPr/>
          <a:lstStyle/>
          <a:p>
            <a:fld id="{E97DE6E4-DC77-456C-872A-552B509F49AF}" type="slidenum">
              <a:rPr lang="fi-FI" smtClean="0"/>
              <a:t>83</a:t>
            </a:fld>
            <a:endParaRPr lang="fi-FI"/>
          </a:p>
        </p:txBody>
      </p:sp>
      <p:pic>
        <p:nvPicPr>
          <p:cNvPr id="5" name="Picture Placeholder 4" descr="A picture containing tree, outdoor, building, river&#10;&#10;Description automatically generated">
            <a:extLst>
              <a:ext uri="{FF2B5EF4-FFF2-40B4-BE49-F238E27FC236}">
                <a16:creationId xmlns:a16="http://schemas.microsoft.com/office/drawing/2014/main" id="{3B922FE1-F0BB-49AB-922A-6753749D11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461" b="18461"/>
          <a:stretch>
            <a:fillRect/>
          </a:stretch>
        </p:blipFill>
        <p:spPr/>
      </p:pic>
    </p:spTree>
    <p:extLst>
      <p:ext uri="{BB962C8B-B14F-4D97-AF65-F5344CB8AC3E}">
        <p14:creationId xmlns:p14="http://schemas.microsoft.com/office/powerpoint/2010/main" val="1515403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Savonlinnan lentoyhteys syrjäisyyden ja matkaketjujen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390024"/>
          </a:xfrm>
        </p:spPr>
        <p:txBody>
          <a:bodyPr/>
          <a:lstStyle/>
          <a:p>
            <a:r>
              <a:rPr lang="fi-FI" sz="1600"/>
              <a:t>Savonlinnan lentoyhteys palvelee erityisesti Savonlinnan seutukunnan elinkeinoja ja asukkaita. Lentoyhteys on ollut kaupungin ja valtion puoliksi ostamaa julkisen palveluvelvoitteen mukaista liikennettä jo pitkään. Lentoliikenneverkosto on koko Itä-Suomen alueella merkittävästi heikentynyt viimeisen vuosikymmenen aikana ja Savonlinna onkin eteläisin Itä-Suomen lentoasema, jolta on reittiliikennettä Helsinki-Vantaalle.</a:t>
            </a:r>
          </a:p>
          <a:p>
            <a:r>
              <a:rPr lang="fi-FI" sz="1600"/>
              <a:t>Alueen kansainvälisten vientiyritysten näkökulmasta alue sijaitsee kaukana päämarkkinoilta ja lentoliikenneyhteys on turvannut alueen saavutettavuutta.</a:t>
            </a:r>
          </a:p>
          <a:p>
            <a:r>
              <a:rPr lang="fi-FI" sz="1600"/>
              <a:t>Savonlinnasta ei ole pääkaupunkiseudulle ollenkaan vaihdotonta junaliikenteen yhteyttä. Kokonaismatkustusaika on yli 4 tuntia.</a:t>
            </a:r>
          </a:p>
          <a:p>
            <a:pPr lvl="1"/>
            <a:r>
              <a:rPr lang="fi-FI" sz="1400"/>
              <a:t>Valtakunnallisen liikennejärjestelmäsuunnitelman toimenpiteet eivät korvaamassa lentojen tarvetta ainakaan seuraavaan 12 vuoden aikana, vaikka suunnitelman hankkeet menisivät täysimääräisenä toteutukseen.</a:t>
            </a:r>
          </a:p>
          <a:p>
            <a:endParaRPr lang="fi-FI" sz="1600"/>
          </a:p>
          <a:p>
            <a:endParaRPr lang="fi-FI" sz="1600"/>
          </a:p>
          <a:p>
            <a:endParaRPr lang="fi-FI" sz="16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84</a:t>
            </a:fld>
            <a:endParaRPr lang="fi-FI"/>
          </a:p>
        </p:txBody>
      </p:sp>
    </p:spTree>
    <p:extLst>
      <p:ext uri="{BB962C8B-B14F-4D97-AF65-F5344CB8AC3E}">
        <p14:creationId xmlns:p14="http://schemas.microsoft.com/office/powerpoint/2010/main" val="19808274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Savonlinnan lentoyhteys elinkeinopolitiikan ja aluekehityksen näkökulmasta</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10746000" cy="4390024"/>
          </a:xfrm>
        </p:spPr>
        <p:txBody>
          <a:bodyPr/>
          <a:lstStyle/>
          <a:p>
            <a:r>
              <a:rPr lang="fi-FI" sz="1600"/>
              <a:t>Savonlinnan alueella on erityisesti prosessiteollisuuden kansainvälisiä yrityksiä, joita lentoyhteys palvelee. Alihankintaketjuineen yrityksiä on alueella yli 2 000 ja liikevaihto ylittää 500 miljoonaa euroa. Yhteisöveron tuotot ovat kaupungissa tarkastelualueen suurimmat Kokkolan ja Pietarsaaren jälkeen (302 €/henkilö).</a:t>
            </a:r>
          </a:p>
          <a:p>
            <a:r>
              <a:rPr lang="fi-FI" sz="1600"/>
              <a:t>Etelä-Savon maakunnan elinkeinorakenteessa korostuvat teollisuuden, kuljetus- ja varastointialan ja kaupan toimialat. Liikevaihdossa mitattuna teollisuus ja tukku- ja vähittäiskauppa käsittävät 54 % koko maakunnan taloudellisesta toiminnasta. </a:t>
            </a:r>
            <a:endParaRPr lang="fi-FI" sz="1600">
              <a:ea typeface="Verdana"/>
              <a:cs typeface="Verdana"/>
            </a:endParaRPr>
          </a:p>
          <a:p>
            <a:r>
              <a:rPr lang="fi-FI" sz="1600"/>
              <a:t>Teollisuudessa ja kansainvälisessä vientiliiketoiminnassa toimivat yritykset pitävät  lentoliikennettä perusedellytyksenä toiminnan kehittämiselle.</a:t>
            </a:r>
          </a:p>
          <a:p>
            <a:r>
              <a:rPr lang="fi-FI" sz="1600"/>
              <a:t>Teollisuuden lisäksi Savonlinnan alueella on myös matkailutoimintaa. Tunnetuimmat tapahtumat ovat kesäkaudella, mm. Oopperajuhlat ja </a:t>
            </a:r>
            <a:r>
              <a:rPr lang="fi-FI" sz="1600" err="1"/>
              <a:t>Boxing</a:t>
            </a:r>
            <a:r>
              <a:rPr lang="fi-FI" sz="1600"/>
              <a:t> </a:t>
            </a:r>
            <a:r>
              <a:rPr lang="fi-FI" sz="1600" err="1"/>
              <a:t>Night</a:t>
            </a:r>
            <a:r>
              <a:rPr lang="fi-FI" sz="1600"/>
              <a:t>.</a:t>
            </a:r>
          </a:p>
          <a:p>
            <a:endParaRPr lang="fi-FI" sz="1600">
              <a:ea typeface="Verdana"/>
              <a:cs typeface="Verdana"/>
            </a:endParaRPr>
          </a:p>
          <a:p>
            <a:endParaRPr lang="fi-FI" sz="1600">
              <a:highlight>
                <a:srgbClr val="FFFF00"/>
              </a:highlight>
            </a:endParaRPr>
          </a:p>
          <a:p>
            <a:endParaRPr lang="fi-FI" sz="1600"/>
          </a:p>
          <a:p>
            <a:endParaRPr lang="fi-FI" sz="1600"/>
          </a:p>
          <a:p>
            <a:endParaRPr lang="fi-FI" sz="1600"/>
          </a:p>
          <a:p>
            <a:endParaRPr lang="fi-FI" sz="16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85</a:t>
            </a:fld>
            <a:endParaRPr lang="fi-FI"/>
          </a:p>
        </p:txBody>
      </p:sp>
    </p:spTree>
    <p:extLst>
      <p:ext uri="{BB962C8B-B14F-4D97-AF65-F5344CB8AC3E}">
        <p14:creationId xmlns:p14="http://schemas.microsoft.com/office/powerpoint/2010/main" val="440410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6087-EF10-466C-9470-D044350B8EB2}"/>
              </a:ext>
            </a:extLst>
          </p:cNvPr>
          <p:cNvSpPr>
            <a:spLocks noGrp="1"/>
          </p:cNvSpPr>
          <p:nvPr>
            <p:ph type="title"/>
          </p:nvPr>
        </p:nvSpPr>
        <p:spPr/>
        <p:txBody>
          <a:bodyPr/>
          <a:lstStyle/>
          <a:p>
            <a:r>
              <a:rPr lang="fi-FI"/>
              <a:t>Savonlinnan lentoyhteyden palvelutasotarve</a:t>
            </a:r>
          </a:p>
        </p:txBody>
      </p:sp>
      <p:sp>
        <p:nvSpPr>
          <p:cNvPr id="3" name="Content Placeholder 2">
            <a:extLst>
              <a:ext uri="{FF2B5EF4-FFF2-40B4-BE49-F238E27FC236}">
                <a16:creationId xmlns:a16="http://schemas.microsoft.com/office/drawing/2014/main" id="{756D6580-9A0A-426B-B698-3927A93F0183}"/>
              </a:ext>
            </a:extLst>
          </p:cNvPr>
          <p:cNvSpPr>
            <a:spLocks noGrp="1"/>
          </p:cNvSpPr>
          <p:nvPr>
            <p:ph idx="1"/>
          </p:nvPr>
        </p:nvSpPr>
        <p:spPr>
          <a:xfrm>
            <a:off x="612000" y="1720800"/>
            <a:ext cx="9966517" cy="4390024"/>
          </a:xfrm>
        </p:spPr>
        <p:txBody>
          <a:bodyPr/>
          <a:lstStyle/>
          <a:p>
            <a:r>
              <a:rPr lang="fi-FI" sz="1600"/>
              <a:t>Savonlinnan lentoyhteyden matkustajamäärä on ollut pitkään vakiintuneena samalle tasolle (7 300, 2019). </a:t>
            </a:r>
          </a:p>
          <a:p>
            <a:pPr lvl="1"/>
            <a:r>
              <a:rPr lang="fi-FI" sz="1400"/>
              <a:t>Yhteyttä käyttävät pääasiassa alueen yritykset ja usein matkustajat jatkavat Helsinki-Vantaalta kansainvälisiin kohteisiin.</a:t>
            </a:r>
          </a:p>
          <a:p>
            <a:pPr lvl="1"/>
            <a:r>
              <a:rPr lang="fi-FI" sz="1400"/>
              <a:t>Arkisin liikennettä on ollut kaksi vuoroa: aamu- ja iltavuorot.</a:t>
            </a:r>
          </a:p>
          <a:p>
            <a:r>
              <a:rPr lang="fi-FI" sz="1600"/>
              <a:t>Savonlinnan lentoliikenteen ostoihin vuodelle 2021 on varauduttu 1 miljoonalla eurolla valtion talousarviossa.</a:t>
            </a:r>
          </a:p>
          <a:p>
            <a:r>
              <a:rPr lang="fi-FI" sz="1600"/>
              <a:t>Aikaisemmissa kilpailutuksissa käytetty palvelutaso on ollut riittävä alueen tarpeille.</a:t>
            </a:r>
          </a:p>
          <a:p>
            <a:endParaRPr lang="fi-FI" sz="1600"/>
          </a:p>
          <a:p>
            <a:endParaRPr lang="fi-FI" sz="1600"/>
          </a:p>
          <a:p>
            <a:endParaRPr lang="fi-FI" sz="1800"/>
          </a:p>
        </p:txBody>
      </p:sp>
      <p:sp>
        <p:nvSpPr>
          <p:cNvPr id="6" name="Slide Number Placeholder 5">
            <a:extLst>
              <a:ext uri="{FF2B5EF4-FFF2-40B4-BE49-F238E27FC236}">
                <a16:creationId xmlns:a16="http://schemas.microsoft.com/office/drawing/2014/main" id="{87316EF6-C121-41C6-B452-B2A99549C680}"/>
              </a:ext>
            </a:extLst>
          </p:cNvPr>
          <p:cNvSpPr>
            <a:spLocks noGrp="1"/>
          </p:cNvSpPr>
          <p:nvPr>
            <p:ph type="sldNum" sz="quarter" idx="12"/>
          </p:nvPr>
        </p:nvSpPr>
        <p:spPr/>
        <p:txBody>
          <a:bodyPr/>
          <a:lstStyle/>
          <a:p>
            <a:fld id="{E97DE6E4-DC77-456C-872A-552B509F49AF}" type="slidenum">
              <a:rPr lang="fi-FI" smtClean="0"/>
              <a:t>86</a:t>
            </a:fld>
            <a:endParaRPr lang="fi-FI"/>
          </a:p>
        </p:txBody>
      </p:sp>
    </p:spTree>
    <p:extLst>
      <p:ext uri="{BB962C8B-B14F-4D97-AF65-F5344CB8AC3E}">
        <p14:creationId xmlns:p14="http://schemas.microsoft.com/office/powerpoint/2010/main" val="1226119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a:t>Liite 2</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r>
              <a:rPr lang="fi-FI"/>
              <a:t>Muita elinkeino- ja aluekehitystarkasteluja</a:t>
            </a:r>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87</a:t>
            </a:fld>
            <a:endParaRPr lang="fi-FI"/>
          </a:p>
        </p:txBody>
      </p:sp>
    </p:spTree>
    <p:extLst>
      <p:ext uri="{BB962C8B-B14F-4D97-AF65-F5344CB8AC3E}">
        <p14:creationId xmlns:p14="http://schemas.microsoft.com/office/powerpoint/2010/main" val="13418241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06E31-30C2-498E-A9C6-93D43EE380E6}"/>
              </a:ext>
            </a:extLst>
          </p:cNvPr>
          <p:cNvSpPr>
            <a:spLocks noGrp="1"/>
          </p:cNvSpPr>
          <p:nvPr>
            <p:ph type="title"/>
          </p:nvPr>
        </p:nvSpPr>
        <p:spPr/>
        <p:txBody>
          <a:bodyPr/>
          <a:lstStyle/>
          <a:p>
            <a:r>
              <a:rPr lang="fi-FI"/>
              <a:t>Väestö tarkastelualueella</a:t>
            </a:r>
          </a:p>
        </p:txBody>
      </p:sp>
      <p:sp>
        <p:nvSpPr>
          <p:cNvPr id="10" name="Content Placeholder 9">
            <a:extLst>
              <a:ext uri="{FF2B5EF4-FFF2-40B4-BE49-F238E27FC236}">
                <a16:creationId xmlns:a16="http://schemas.microsoft.com/office/drawing/2014/main" id="{E9B8FBD7-5CA5-4385-851B-AADA3469E222}"/>
              </a:ext>
            </a:extLst>
          </p:cNvPr>
          <p:cNvSpPr>
            <a:spLocks noGrp="1"/>
          </p:cNvSpPr>
          <p:nvPr>
            <p:ph sz="half" idx="1"/>
          </p:nvPr>
        </p:nvSpPr>
        <p:spPr>
          <a:xfrm>
            <a:off x="615180" y="1720800"/>
            <a:ext cx="5480820" cy="4460033"/>
          </a:xfrm>
        </p:spPr>
        <p:txBody>
          <a:bodyPr/>
          <a:lstStyle/>
          <a:p>
            <a:r>
              <a:rPr lang="fi-FI" sz="1600"/>
              <a:t>Maakuntien, joiden markkinaehtoiseen lentoliikenteeseen suunnitellut lakkautukset ja mahdolliset tukiostot vaikuttavat väestöosuus koko Suomen väestöstä on noin 20 %</a:t>
            </a:r>
          </a:p>
          <a:p>
            <a:pPr lvl="1"/>
            <a:r>
              <a:rPr lang="fi-FI" sz="1400"/>
              <a:t>Tarkastelumaakuntien väestö on yhteenlaskettuna noin 1,1 miljoonaa</a:t>
            </a:r>
          </a:p>
          <a:p>
            <a:r>
              <a:rPr lang="fi-FI" sz="1600"/>
              <a:t>Lentoliikenteen supistukset vaikuttavat maakuntatasolla merkittävästi erityisesti Keski-Pohjanmaahan, Keski-Suomeen  ja  Pohjois-Karjalaan. Näiden maakuntien reittiliikenne Helsinkiin on kokonaan lakkautumassa. </a:t>
            </a:r>
          </a:p>
          <a:p>
            <a:r>
              <a:rPr lang="fi-FI" sz="1600"/>
              <a:t>Lapissa lakkautuminen vaikuttaa etenkin Meri-Lapin alueeseen.</a:t>
            </a:r>
          </a:p>
          <a:p>
            <a:r>
              <a:rPr lang="fi-FI" sz="1600"/>
              <a:t>Etelä-Savossa (Savonlinna) lentoliikennettä hankitaan tällä hetkellä kuntien ja/tai valtion ostoilla. </a:t>
            </a:r>
          </a:p>
        </p:txBody>
      </p:sp>
      <p:sp>
        <p:nvSpPr>
          <p:cNvPr id="6" name="Slide Number Placeholder 5">
            <a:extLst>
              <a:ext uri="{FF2B5EF4-FFF2-40B4-BE49-F238E27FC236}">
                <a16:creationId xmlns:a16="http://schemas.microsoft.com/office/drawing/2014/main" id="{D6414253-5DED-441D-B434-64FD355F9B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11" name="Chart 10">
            <a:extLst>
              <a:ext uri="{FF2B5EF4-FFF2-40B4-BE49-F238E27FC236}">
                <a16:creationId xmlns:a16="http://schemas.microsoft.com/office/drawing/2014/main" id="{43FACD01-FEEA-4807-B67E-A03B977EDAF6}"/>
              </a:ext>
            </a:extLst>
          </p:cNvPr>
          <p:cNvGraphicFramePr>
            <a:graphicFrameLocks/>
          </p:cNvGraphicFramePr>
          <p:nvPr>
            <p:extLst>
              <p:ext uri="{D42A27DB-BD31-4B8C-83A1-F6EECF244321}">
                <p14:modId xmlns:p14="http://schemas.microsoft.com/office/powerpoint/2010/main" val="481429251"/>
              </p:ext>
            </p:extLst>
          </p:nvPr>
        </p:nvGraphicFramePr>
        <p:xfrm>
          <a:off x="7000208" y="3475643"/>
          <a:ext cx="4645792" cy="27450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861534E2-6672-4CA5-A319-9FFDFE2211A9}"/>
              </a:ext>
            </a:extLst>
          </p:cNvPr>
          <p:cNvGraphicFramePr>
            <a:graphicFrameLocks/>
          </p:cNvGraphicFramePr>
          <p:nvPr>
            <p:extLst>
              <p:ext uri="{D42A27DB-BD31-4B8C-83A1-F6EECF244321}">
                <p14:modId xmlns:p14="http://schemas.microsoft.com/office/powerpoint/2010/main" val="3066365630"/>
              </p:ext>
            </p:extLst>
          </p:nvPr>
        </p:nvGraphicFramePr>
        <p:xfrm>
          <a:off x="6872876" y="833602"/>
          <a:ext cx="4703944" cy="25953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036970C-6C64-47D1-82F8-62EDA928B70E}"/>
              </a:ext>
            </a:extLst>
          </p:cNvPr>
          <p:cNvSpPr txBox="1"/>
          <p:nvPr/>
        </p:nvSpPr>
        <p:spPr>
          <a:xfrm>
            <a:off x="6777225" y="6197254"/>
            <a:ext cx="5283172"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solidFill>
                  <a:prstClr val="black"/>
                </a:solidFill>
                <a:latin typeface="Verdana"/>
              </a:rPr>
              <a:t>Kuva 1. </a:t>
            </a:r>
            <a:r>
              <a:rPr lang="fi-FI" sz="1100" dirty="0">
                <a:solidFill>
                  <a:prstClr val="black"/>
                </a:solidFill>
                <a:latin typeface="Verdana"/>
              </a:rPr>
              <a:t>Maakuntien ja tarkastelualueen väestö. Lähde: Tilastokeskus</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184982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06E31-30C2-498E-A9C6-93D43EE380E6}"/>
              </a:ext>
            </a:extLst>
          </p:cNvPr>
          <p:cNvSpPr>
            <a:spLocks noGrp="1"/>
          </p:cNvSpPr>
          <p:nvPr>
            <p:ph type="title"/>
          </p:nvPr>
        </p:nvSpPr>
        <p:spPr/>
        <p:txBody>
          <a:bodyPr/>
          <a:lstStyle/>
          <a:p>
            <a:r>
              <a:rPr lang="fi-FI"/>
              <a:t>Työttömyys tarkastelualueella</a:t>
            </a:r>
          </a:p>
        </p:txBody>
      </p:sp>
      <p:sp>
        <p:nvSpPr>
          <p:cNvPr id="10" name="Content Placeholder 9">
            <a:extLst>
              <a:ext uri="{FF2B5EF4-FFF2-40B4-BE49-F238E27FC236}">
                <a16:creationId xmlns:a16="http://schemas.microsoft.com/office/drawing/2014/main" id="{E9B8FBD7-5CA5-4385-851B-AADA3469E222}"/>
              </a:ext>
            </a:extLst>
          </p:cNvPr>
          <p:cNvSpPr>
            <a:spLocks noGrp="1"/>
          </p:cNvSpPr>
          <p:nvPr>
            <p:ph sz="half" idx="1"/>
          </p:nvPr>
        </p:nvSpPr>
        <p:spPr>
          <a:xfrm>
            <a:off x="612000" y="1720800"/>
            <a:ext cx="5184000" cy="4296773"/>
          </a:xfrm>
        </p:spPr>
        <p:txBody>
          <a:bodyPr/>
          <a:lstStyle/>
          <a:p>
            <a:r>
              <a:rPr lang="fi-FI" sz="1600"/>
              <a:t>Työttömyys ennen Covid-19-pandemian vaikutusta oli erityisesti Keski-Pohjanmaan ja Kainuun maakunnissa pitkälläkin aikavälillä alhaisella tasolla. </a:t>
            </a:r>
          </a:p>
          <a:p>
            <a:r>
              <a:rPr lang="fi-FI" sz="1600"/>
              <a:t>Koronapandemia on nostanut vuoden 2020 aikana työttömyyslukuja suhteellisesti eniten Keski-Pohjanmaan ja Lapin maakunnissa. </a:t>
            </a:r>
          </a:p>
          <a:p>
            <a:pPr lvl="1"/>
            <a:r>
              <a:rPr lang="fi-FI" sz="1400"/>
              <a:t>Koronapandemian vaikutus tarkastelumaakuntien työttömien määrään kasvuun on syksyn 2019-2020 välillä on ollut noin + 7 – 33 %:n välillä</a:t>
            </a:r>
          </a:p>
          <a:p>
            <a:pPr lvl="1"/>
            <a:r>
              <a:rPr lang="fi-FI" sz="1400"/>
              <a:t>Esimerkiksi Uudellamaalla vaikutus on ollut huomattavasti suurempi + 67 %</a:t>
            </a:r>
          </a:p>
          <a:p>
            <a:r>
              <a:rPr lang="fi-FI" sz="1600"/>
              <a:t>Talouden hidastuminen ja työttömyyden kasvu alueilla vaikuttaa merkittävästi lentoliikenneyhteyksien ja yleensä liikenteen kysyntään. </a:t>
            </a:r>
          </a:p>
        </p:txBody>
      </p:sp>
      <p:sp>
        <p:nvSpPr>
          <p:cNvPr id="6" name="Slide Number Placeholder 5">
            <a:extLst>
              <a:ext uri="{FF2B5EF4-FFF2-40B4-BE49-F238E27FC236}">
                <a16:creationId xmlns:a16="http://schemas.microsoft.com/office/drawing/2014/main" id="{D6414253-5DED-441D-B434-64FD355F9B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11" name="Chart 10">
            <a:extLst>
              <a:ext uri="{FF2B5EF4-FFF2-40B4-BE49-F238E27FC236}">
                <a16:creationId xmlns:a16="http://schemas.microsoft.com/office/drawing/2014/main" id="{B8009F91-4DF2-469D-8D71-6C66F7DF9E9D}"/>
              </a:ext>
            </a:extLst>
          </p:cNvPr>
          <p:cNvGraphicFramePr>
            <a:graphicFrameLocks/>
          </p:cNvGraphicFramePr>
          <p:nvPr>
            <p:extLst>
              <p:ext uri="{D42A27DB-BD31-4B8C-83A1-F6EECF244321}">
                <p14:modId xmlns:p14="http://schemas.microsoft.com/office/powerpoint/2010/main" val="584975352"/>
              </p:ext>
            </p:extLst>
          </p:nvPr>
        </p:nvGraphicFramePr>
        <p:xfrm>
          <a:off x="6186189" y="2120689"/>
          <a:ext cx="5879976" cy="338562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0541D27-C73B-48F1-AEAD-45EEC7FBD681}"/>
              </a:ext>
            </a:extLst>
          </p:cNvPr>
          <p:cNvSpPr txBox="1"/>
          <p:nvPr/>
        </p:nvSpPr>
        <p:spPr>
          <a:xfrm>
            <a:off x="6186189" y="5578441"/>
            <a:ext cx="5283172"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solidFill>
                  <a:prstClr val="black"/>
                </a:solidFill>
                <a:latin typeface="Verdana"/>
              </a:rPr>
              <a:t>Kuva 2. </a:t>
            </a:r>
            <a:r>
              <a:rPr lang="fi-FI" sz="1100" dirty="0">
                <a:solidFill>
                  <a:prstClr val="black"/>
                </a:solidFill>
                <a:latin typeface="Verdana"/>
              </a:rPr>
              <a:t>Työttömyys tarkastelumaakunnissa. Lähde: Tilastokeskus</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5372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C809D-B035-4994-AD8C-F4AE39A28AC7}"/>
              </a:ext>
            </a:extLst>
          </p:cNvPr>
          <p:cNvSpPr>
            <a:spLocks noGrp="1"/>
          </p:cNvSpPr>
          <p:nvPr>
            <p:ph type="title"/>
          </p:nvPr>
        </p:nvSpPr>
        <p:spPr>
          <a:xfrm>
            <a:off x="612000" y="612000"/>
            <a:ext cx="7892808" cy="1108800"/>
          </a:xfrm>
        </p:spPr>
        <p:txBody>
          <a:bodyPr/>
          <a:lstStyle/>
          <a:p>
            <a:r>
              <a:rPr lang="fi-FI"/>
              <a:t>Kotimaan lentoyhteydet palvelevat noin tunnin saavutettavuusalueita </a:t>
            </a:r>
          </a:p>
        </p:txBody>
      </p:sp>
      <p:sp>
        <p:nvSpPr>
          <p:cNvPr id="8" name="Content Placeholder 7">
            <a:extLst>
              <a:ext uri="{FF2B5EF4-FFF2-40B4-BE49-F238E27FC236}">
                <a16:creationId xmlns:a16="http://schemas.microsoft.com/office/drawing/2014/main" id="{7B18431D-A8D6-4B74-87E9-F6BE94D4D1C9}"/>
              </a:ext>
            </a:extLst>
          </p:cNvPr>
          <p:cNvSpPr>
            <a:spLocks noGrp="1"/>
          </p:cNvSpPr>
          <p:nvPr>
            <p:ph idx="1"/>
          </p:nvPr>
        </p:nvSpPr>
        <p:spPr>
          <a:xfrm>
            <a:off x="612000" y="1720800"/>
            <a:ext cx="7468926" cy="4453200"/>
          </a:xfrm>
        </p:spPr>
        <p:txBody>
          <a:bodyPr/>
          <a:lstStyle/>
          <a:p>
            <a:pPr marL="0" indent="0">
              <a:buNone/>
            </a:pPr>
            <a:r>
              <a:rPr lang="fi-FI" sz="1600"/>
              <a:t>Kotimaan lentoyhteyksien vaikutusalue on noin yhden tunnin alue tieverkkoa pitkin. Käytännössä tämä tarkoittaa sitä, että jos lähin lentoasema, josta on kotimaan lentoyhteys Helsinki-Vantaalle, sijaitsee yli tunnin ajomatkan päässä, lisääntyy muiden kulkumuotojen käyttö tai matkoja jää tekemättä. Pohjoisemmassa Suomessa lentoasemien vaikutusalue on kilpailevien yhteyksien puutteen takia suurempi, kun taas mitä etelämpään tullaan, sen pienemmäksi kotimaan yhteyksien vaikutusalue käy. Kansainvälisten lentoyhteyksien vaikutusalue on usein huomattavasti suurempi kuin kotimaan lentoyhteyksien, jopa 3 tuntia.</a:t>
            </a:r>
          </a:p>
          <a:p>
            <a:pPr marL="0" indent="0">
              <a:buNone/>
            </a:pPr>
            <a:r>
              <a:rPr lang="fi-FI" sz="1600"/>
              <a:t>Ennen Covid-19-pandemiaa Helsinki-Vantaalta operoitiin 16 lentoasemalle säännöllistä kotimaan reittilentoliikennettä. Tunnin vaikutusalueella näistä lentoasemista asui vuonna 2019 reilu 4 miljoonaa henkilöä eli noin 75 % väestöstä. Jos tarkastelussa olevalle kuudelle lentoasemalle (Joensuu, Jyväskylä, Kajaani, Kemi-Tornio, Kokkola-Pietarsaari ja Savonlinna) ei olisi ollenkaan kotimaan lentoliikennettä, putoaisi tunnin vaikutusalueella asuvien määrä noin 11 %-yksikköä.</a:t>
            </a:r>
          </a:p>
        </p:txBody>
      </p:sp>
      <p:sp>
        <p:nvSpPr>
          <p:cNvPr id="6" name="Slide Number Placeholder 5">
            <a:extLst>
              <a:ext uri="{FF2B5EF4-FFF2-40B4-BE49-F238E27FC236}">
                <a16:creationId xmlns:a16="http://schemas.microsoft.com/office/drawing/2014/main" id="{E882FE58-305B-459A-8DE6-515A842DD621}"/>
              </a:ext>
            </a:extLst>
          </p:cNvPr>
          <p:cNvSpPr>
            <a:spLocks noGrp="1"/>
          </p:cNvSpPr>
          <p:nvPr>
            <p:ph type="sldNum" sz="quarter" idx="12"/>
          </p:nvPr>
        </p:nvSpPr>
        <p:spPr/>
        <p:txBody>
          <a:bodyPr/>
          <a:lstStyle/>
          <a:p>
            <a:fld id="{E97DE6E4-DC77-456C-872A-552B509F49AF}" type="slidenum">
              <a:rPr lang="fi-FI" smtClean="0"/>
              <a:t>9</a:t>
            </a:fld>
            <a:endParaRPr lang="fi-FI"/>
          </a:p>
        </p:txBody>
      </p:sp>
      <p:pic>
        <p:nvPicPr>
          <p:cNvPr id="3" name="Picture 2" descr="Map&#10;&#10;Description automatically generated">
            <a:extLst>
              <a:ext uri="{FF2B5EF4-FFF2-40B4-BE49-F238E27FC236}">
                <a16:creationId xmlns:a16="http://schemas.microsoft.com/office/drawing/2014/main" id="{E72C62EC-B357-42C3-B071-3FA3F1852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724" y="484924"/>
            <a:ext cx="3826276" cy="5411052"/>
          </a:xfrm>
          <a:prstGeom prst="rect">
            <a:avLst/>
          </a:prstGeom>
        </p:spPr>
      </p:pic>
      <p:sp>
        <p:nvSpPr>
          <p:cNvPr id="9" name="TextBox 8">
            <a:extLst>
              <a:ext uri="{FF2B5EF4-FFF2-40B4-BE49-F238E27FC236}">
                <a16:creationId xmlns:a16="http://schemas.microsoft.com/office/drawing/2014/main" id="{020A4764-7813-4425-B292-09A1BC6564AB}"/>
              </a:ext>
            </a:extLst>
          </p:cNvPr>
          <p:cNvSpPr txBox="1"/>
          <p:nvPr/>
        </p:nvSpPr>
        <p:spPr>
          <a:xfrm>
            <a:off x="8080926" y="5992584"/>
            <a:ext cx="4246697" cy="430887"/>
          </a:xfrm>
          <a:prstGeom prst="rect">
            <a:avLst/>
          </a:prstGeom>
          <a:noFill/>
          <a:ln>
            <a:noFill/>
          </a:ln>
        </p:spPr>
        <p:txBody>
          <a:bodyPr wrap="square" rtlCol="0">
            <a:spAutoFit/>
          </a:bodyPr>
          <a:lstStyle/>
          <a:p>
            <a:pPr algn="l"/>
            <a:r>
              <a:rPr lang="fi-FI" sz="1100" b="1"/>
              <a:t>Kuva 2. </a:t>
            </a:r>
            <a:r>
              <a:rPr lang="fi-FI" sz="1100"/>
              <a:t>Kotimaan reittiliikenteen lentoasemat ja niiden yhden tunnin saavutettavuusalueet tieverkkoa pitkin</a:t>
            </a:r>
          </a:p>
        </p:txBody>
      </p:sp>
    </p:spTree>
    <p:extLst>
      <p:ext uri="{BB962C8B-B14F-4D97-AF65-F5344CB8AC3E}">
        <p14:creationId xmlns:p14="http://schemas.microsoft.com/office/powerpoint/2010/main" val="1512422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AA19-98A7-42B0-B5E3-6351EF51CB9A}"/>
              </a:ext>
            </a:extLst>
          </p:cNvPr>
          <p:cNvSpPr>
            <a:spLocks noGrp="1"/>
          </p:cNvSpPr>
          <p:nvPr>
            <p:ph type="title"/>
          </p:nvPr>
        </p:nvSpPr>
        <p:spPr/>
        <p:txBody>
          <a:bodyPr/>
          <a:lstStyle/>
          <a:p>
            <a:r>
              <a:rPr lang="fi-FI"/>
              <a:t>Suomen vientiteollisuuden ja tavaraviennin näkymiä aluetasolla</a:t>
            </a:r>
          </a:p>
        </p:txBody>
      </p:sp>
      <p:sp>
        <p:nvSpPr>
          <p:cNvPr id="3" name="Content Placeholder 2">
            <a:extLst>
              <a:ext uri="{FF2B5EF4-FFF2-40B4-BE49-F238E27FC236}">
                <a16:creationId xmlns:a16="http://schemas.microsoft.com/office/drawing/2014/main" id="{FC237BD3-51B9-4B60-8E4E-638DFA436EC3}"/>
              </a:ext>
            </a:extLst>
          </p:cNvPr>
          <p:cNvSpPr>
            <a:spLocks noGrp="1"/>
          </p:cNvSpPr>
          <p:nvPr>
            <p:ph sz="half" idx="1"/>
          </p:nvPr>
        </p:nvSpPr>
        <p:spPr>
          <a:xfrm>
            <a:off x="615180" y="1720800"/>
            <a:ext cx="4443382" cy="4460033"/>
          </a:xfrm>
        </p:spPr>
        <p:txBody>
          <a:bodyPr vert="horz" lIns="91440" tIns="45720" rIns="91440" bIns="45720" rtlCol="0" anchor="t">
            <a:noAutofit/>
          </a:bodyPr>
          <a:lstStyle/>
          <a:p>
            <a:pPr marL="269875" indent="-269875"/>
            <a:r>
              <a:rPr lang="fi-FI" sz="1600"/>
              <a:t>Suomen tavaraviennin arvo ei jakaudu tasaisesti maakuntien välillä. </a:t>
            </a:r>
            <a:endParaRPr lang="en-US" sz="2000"/>
          </a:p>
          <a:p>
            <a:pPr marL="269875" indent="-269875"/>
            <a:r>
              <a:rPr lang="fi-FI" sz="1600"/>
              <a:t>Asukasta kohden laskettuna Suomen vientivetoisimpia tavaraviennin alueita tarkastelualueista ovat Kokkola-Pietarsaaren ja Kemi-Tornion alue. </a:t>
            </a:r>
            <a:endParaRPr lang="fi-FI" sz="1600">
              <a:ea typeface="Verdana"/>
              <a:cs typeface="Verdana"/>
            </a:endParaRPr>
          </a:p>
          <a:p>
            <a:pPr marL="539750" lvl="1" indent="-269875"/>
            <a:r>
              <a:rPr lang="fi-FI" sz="1400"/>
              <a:t>Keski-Pohjanmaa on ollut myös poikkeuksellisen vahva alue taloudellisesti Covid-19-pandemian aikana</a:t>
            </a:r>
            <a:endParaRPr lang="fi-FI" sz="1400">
              <a:ea typeface="Verdana"/>
              <a:cs typeface="Verdana"/>
            </a:endParaRPr>
          </a:p>
          <a:p>
            <a:pPr marL="539750" lvl="1" indent="-269875"/>
            <a:r>
              <a:rPr lang="fi-FI" sz="1400"/>
              <a:t>Pandemian vaikutus Kainuun ja Pohjois-Karjalan alueiden tavaravientiin on ollut merkittävällä tasolla </a:t>
            </a:r>
          </a:p>
          <a:p>
            <a:pPr marL="269750" indent="-269875"/>
            <a:r>
              <a:rPr lang="fi-FI" sz="1600"/>
              <a:t>Savonlinnan ja koko Etelä-Savon alue on kansainvälisen tavaraviennin tilastoissa heikoiten suoriutuva vertailualue.</a:t>
            </a:r>
            <a:endParaRPr lang="fi-FI" sz="1600">
              <a:ea typeface="Verdana"/>
              <a:cs typeface="Verdana"/>
            </a:endParaRPr>
          </a:p>
        </p:txBody>
      </p:sp>
      <p:sp>
        <p:nvSpPr>
          <p:cNvPr id="7" name="Slide Number Placeholder 6">
            <a:extLst>
              <a:ext uri="{FF2B5EF4-FFF2-40B4-BE49-F238E27FC236}">
                <a16:creationId xmlns:a16="http://schemas.microsoft.com/office/drawing/2014/main" id="{8E35EBA7-4EEB-4298-A743-DE3DD439DC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pic>
        <p:nvPicPr>
          <p:cNvPr id="1026" name="Picture 2" descr="Kuva">
            <a:extLst>
              <a:ext uri="{FF2B5EF4-FFF2-40B4-BE49-F238E27FC236}">
                <a16:creationId xmlns:a16="http://schemas.microsoft.com/office/drawing/2014/main" id="{4AC8E58B-B8E6-4CAE-AB38-68081EFEC5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45283" y="2234990"/>
            <a:ext cx="6100717" cy="34316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907650-91D5-4340-85BE-F61E5D27F322}"/>
              </a:ext>
            </a:extLst>
          </p:cNvPr>
          <p:cNvSpPr txBox="1"/>
          <p:nvPr/>
        </p:nvSpPr>
        <p:spPr>
          <a:xfrm>
            <a:off x="6096000" y="5789409"/>
            <a:ext cx="5283172"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solidFill>
                  <a:prstClr val="black"/>
                </a:solidFill>
                <a:latin typeface="Verdana"/>
              </a:rPr>
              <a:t>Kuva 3. </a:t>
            </a:r>
            <a:r>
              <a:rPr lang="fi-FI" sz="1100" dirty="0">
                <a:solidFill>
                  <a:prstClr val="black"/>
                </a:solidFill>
                <a:latin typeface="Verdana"/>
              </a:rPr>
              <a:t>Tavaraviennin kehitys pandemiatilanteessa. Lähde: Tulli.</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233452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CA37-0232-4270-B388-9F1FE06CC518}"/>
              </a:ext>
            </a:extLst>
          </p:cNvPr>
          <p:cNvSpPr>
            <a:spLocks noGrp="1"/>
          </p:cNvSpPr>
          <p:nvPr>
            <p:ph type="title"/>
          </p:nvPr>
        </p:nvSpPr>
        <p:spPr/>
        <p:txBody>
          <a:bodyPr/>
          <a:lstStyle/>
          <a:p>
            <a:r>
              <a:rPr lang="fi-FI"/>
              <a:t>COVID 19 –pandemian vaikutus eri maiden bruttokansantuotteeseen</a:t>
            </a:r>
          </a:p>
        </p:txBody>
      </p:sp>
      <p:sp>
        <p:nvSpPr>
          <p:cNvPr id="4" name="Content Placeholder 3">
            <a:extLst>
              <a:ext uri="{FF2B5EF4-FFF2-40B4-BE49-F238E27FC236}">
                <a16:creationId xmlns:a16="http://schemas.microsoft.com/office/drawing/2014/main" id="{BDC85361-F651-459E-938A-CFBEA3431479}"/>
              </a:ext>
            </a:extLst>
          </p:cNvPr>
          <p:cNvSpPr>
            <a:spLocks noGrp="1"/>
          </p:cNvSpPr>
          <p:nvPr>
            <p:ph sz="half" idx="2"/>
          </p:nvPr>
        </p:nvSpPr>
        <p:spPr>
          <a:xfrm>
            <a:off x="8832306" y="1655842"/>
            <a:ext cx="3155694" cy="4266000"/>
          </a:xfrm>
        </p:spPr>
        <p:txBody>
          <a:bodyPr vert="horz" lIns="91440" tIns="45720" rIns="91440" bIns="45720" rtlCol="0" anchor="t">
            <a:noAutofit/>
          </a:bodyPr>
          <a:lstStyle/>
          <a:p>
            <a:r>
              <a:rPr lang="fi-FI" sz="1600" dirty="0">
                <a:ea typeface="Verdana"/>
                <a:cs typeface="Verdana"/>
              </a:rPr>
              <a:t>Bruttokansantuotteen kuukausitason muutos on ollut kaikissa Suomen merkittävissä vientimarkkinoissa poikkeuksellisen heikkoa. </a:t>
            </a:r>
          </a:p>
          <a:p>
            <a:r>
              <a:rPr lang="fi-FI" sz="1600" dirty="0">
                <a:ea typeface="Verdana"/>
                <a:cs typeface="Verdana"/>
              </a:rPr>
              <a:t>Suomen kehitys on ollut ennusteissa vähintään yhtä heikkoa kuin Saksassa ja Ruotsissa, joita voidaan pitää Euroopassa suomalaisen teknologiateollisuuden päävientimarkkinana. </a:t>
            </a:r>
          </a:p>
          <a:p>
            <a:r>
              <a:rPr lang="fi-FI" sz="1600" dirty="0">
                <a:ea typeface="Verdana"/>
                <a:cs typeface="Verdana"/>
              </a:rPr>
              <a:t>Tilanne ei tämän hetken tiedon mukaan ole vientimarkkinoilla paranemassa nopeasti muutaman kuukauden sisällä. </a:t>
            </a:r>
          </a:p>
        </p:txBody>
      </p:sp>
      <p:sp>
        <p:nvSpPr>
          <p:cNvPr id="7" name="Slide Number Placeholder 6">
            <a:extLst>
              <a:ext uri="{FF2B5EF4-FFF2-40B4-BE49-F238E27FC236}">
                <a16:creationId xmlns:a16="http://schemas.microsoft.com/office/drawing/2014/main" id="{10EE5899-3611-45EE-A17E-A78EFE0E7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8" name="Sisällön paikkamerkki 7">
            <a:extLst>
              <a:ext uri="{FF2B5EF4-FFF2-40B4-BE49-F238E27FC236}">
                <a16:creationId xmlns:a16="http://schemas.microsoft.com/office/drawing/2014/main" id="{35950153-D099-4DEF-91BB-9741ED6AF2F2}"/>
              </a:ext>
            </a:extLst>
          </p:cNvPr>
          <p:cNvGraphicFramePr>
            <a:graphicFrameLocks/>
          </p:cNvGraphicFramePr>
          <p:nvPr/>
        </p:nvGraphicFramePr>
        <p:xfrm>
          <a:off x="335361" y="1988840"/>
          <a:ext cx="8496944" cy="384457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18771AE-AC9A-4E24-9421-F519E7EBEE59}"/>
              </a:ext>
            </a:extLst>
          </p:cNvPr>
          <p:cNvSpPr txBox="1"/>
          <p:nvPr/>
        </p:nvSpPr>
        <p:spPr>
          <a:xfrm>
            <a:off x="612000" y="5895720"/>
            <a:ext cx="6289964"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dirty="0">
                <a:solidFill>
                  <a:prstClr val="black"/>
                </a:solidFill>
                <a:latin typeface="Verdana"/>
              </a:rPr>
              <a:t>Kuva 4. </a:t>
            </a:r>
            <a:r>
              <a:rPr lang="fi-FI" sz="1100" dirty="0">
                <a:solidFill>
                  <a:prstClr val="black"/>
                </a:solidFill>
                <a:latin typeface="Verdana"/>
              </a:rPr>
              <a:t>BKT-konsensus-ennusteet vuodelle 2020 (%). Lähde: Teknologiateollisuus.</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015976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FF65A4-5E1A-4D58-A56B-DBDF3A434139}"/>
              </a:ext>
            </a:extLst>
          </p:cNvPr>
          <p:cNvSpPr>
            <a:spLocks noGrp="1"/>
          </p:cNvSpPr>
          <p:nvPr>
            <p:ph type="title"/>
          </p:nvPr>
        </p:nvSpPr>
        <p:spPr/>
        <p:txBody>
          <a:bodyPr/>
          <a:lstStyle/>
          <a:p>
            <a:r>
              <a:rPr lang="fi-FI"/>
              <a:t>Teknologiateollisuuden maakohtaiset vientitilastot</a:t>
            </a:r>
          </a:p>
        </p:txBody>
      </p:sp>
      <p:sp>
        <p:nvSpPr>
          <p:cNvPr id="7" name="Slide Number Placeholder 6">
            <a:extLst>
              <a:ext uri="{FF2B5EF4-FFF2-40B4-BE49-F238E27FC236}">
                <a16:creationId xmlns:a16="http://schemas.microsoft.com/office/drawing/2014/main" id="{5065CFC5-988A-4C80-B3B7-88B80E84D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10" name="Sisällön paikkamerkki 6">
            <a:extLst>
              <a:ext uri="{FF2B5EF4-FFF2-40B4-BE49-F238E27FC236}">
                <a16:creationId xmlns:a16="http://schemas.microsoft.com/office/drawing/2014/main" id="{CEAE0B6A-D9DB-478A-8081-80A9C7385E1D}"/>
              </a:ext>
            </a:extLst>
          </p:cNvPr>
          <p:cNvGraphicFramePr>
            <a:graphicFrameLocks noGrp="1"/>
          </p:cNvGraphicFramePr>
          <p:nvPr>
            <p:ph idx="1"/>
            <p:extLst>
              <p:ext uri="{D42A27DB-BD31-4B8C-83A1-F6EECF244321}">
                <p14:modId xmlns:p14="http://schemas.microsoft.com/office/powerpoint/2010/main" val="1980677312"/>
              </p:ext>
            </p:extLst>
          </p:nvPr>
        </p:nvGraphicFramePr>
        <p:xfrm>
          <a:off x="249382" y="1166400"/>
          <a:ext cx="8162095"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0F76A79-B9BC-4623-A1A3-7361B75F6C29}"/>
              </a:ext>
            </a:extLst>
          </p:cNvPr>
          <p:cNvSpPr txBox="1"/>
          <p:nvPr/>
        </p:nvSpPr>
        <p:spPr>
          <a:xfrm>
            <a:off x="249381" y="5835804"/>
            <a:ext cx="8162095" cy="430887"/>
          </a:xfrm>
          <a:prstGeom prst="rect">
            <a:avLst/>
          </a:prstGeom>
          <a:noFill/>
          <a:ln>
            <a:noFill/>
          </a:ln>
        </p:spPr>
        <p:txBody>
          <a:bodyPr wrap="square" rtlCol="0">
            <a:spAutoFit/>
          </a:bodyPr>
          <a:lstStyle/>
          <a:p>
            <a:pPr lvl="0">
              <a:defRPr/>
            </a:pPr>
            <a:r>
              <a:rPr lang="fi-FI" sz="1100" b="1" dirty="0">
                <a:solidFill>
                  <a:prstClr val="black"/>
                </a:solidFill>
                <a:latin typeface="Verdana"/>
              </a:rPr>
              <a:t>Kuva 5. </a:t>
            </a:r>
            <a:r>
              <a:rPr lang="fi-FI" sz="1100" dirty="0">
                <a:solidFill>
                  <a:prstClr val="black"/>
                </a:solidFill>
                <a:latin typeface="Verdana"/>
              </a:rPr>
              <a:t>Teknologiateollisuuden maakohtaiset vientitilastot. </a:t>
            </a:r>
            <a:br>
              <a:rPr lang="fi-FI" sz="1100" dirty="0">
                <a:solidFill>
                  <a:prstClr val="black"/>
                </a:solidFill>
                <a:latin typeface="Verdana"/>
              </a:rPr>
            </a:br>
            <a:r>
              <a:rPr lang="fi-FI" sz="1100" dirty="0">
                <a:solidFill>
                  <a:prstClr val="black"/>
                </a:solidFill>
                <a:latin typeface="Verdana"/>
              </a:rPr>
              <a:t>Lähde: </a:t>
            </a:r>
            <a:r>
              <a:rPr lang="fi-FI" sz="1100" dirty="0">
                <a:solidFill>
                  <a:prstClr val="black"/>
                </a:solidFill>
              </a:rPr>
              <a:t>Teknologiateollisuus ry:n henkilöstötiedustelu</a:t>
            </a:r>
            <a:r>
              <a:rPr lang="fi-FI" sz="1100" dirty="0">
                <a:solidFill>
                  <a:prstClr val="black"/>
                </a:solidFill>
                <a:latin typeface="Verdana"/>
              </a:rPr>
              <a:t>.</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Content Placeholder 3">
            <a:extLst>
              <a:ext uri="{FF2B5EF4-FFF2-40B4-BE49-F238E27FC236}">
                <a16:creationId xmlns:a16="http://schemas.microsoft.com/office/drawing/2014/main" id="{E218D206-FE61-4828-82BC-E76931BA005A}"/>
              </a:ext>
            </a:extLst>
          </p:cNvPr>
          <p:cNvSpPr txBox="1">
            <a:spLocks/>
          </p:cNvSpPr>
          <p:nvPr/>
        </p:nvSpPr>
        <p:spPr>
          <a:xfrm>
            <a:off x="8081818" y="1655842"/>
            <a:ext cx="3638800" cy="4266000"/>
          </a:xfrm>
          <a:prstGeom prst="rect">
            <a:avLst/>
          </a:prstGeom>
        </p:spPr>
        <p:txBody>
          <a:bodyPr vert="horz" lIns="91440" tIns="45720" rIns="91440" bIns="45720" rtlCol="0" anchor="t">
            <a:noAutofit/>
          </a:bodyPr>
          <a:lstStyle>
            <a:lvl1pPr marL="270000" indent="-270000" algn="l" defTabSz="914400" rtl="0" eaLnBrk="1" latinLnBrk="0" hangingPunct="1">
              <a:lnSpc>
                <a:spcPct val="90000"/>
              </a:lnSpc>
              <a:spcBef>
                <a:spcPts val="1200"/>
              </a:spcBef>
              <a:buClr>
                <a:srgbClr val="018285"/>
              </a:buClr>
              <a:buFont typeface="Wingdings 3" panose="05040102010807070707" pitchFamily="18" charset="2"/>
              <a:buChar char=""/>
              <a:defRPr sz="22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rgbClr val="018285"/>
              </a:buClr>
              <a:buFont typeface="Wingdings 3" panose="05040102010807070707" pitchFamily="18" charset="2"/>
              <a:buChar char=""/>
              <a:defRPr sz="20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rgbClr val="018285"/>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rgbClr val="018285"/>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rgbClr val="018285"/>
              </a:buClr>
              <a:buFont typeface="Wingdings 3" panose="05040102010807070707" pitchFamily="18" charset="2"/>
              <a:buChar char=""/>
              <a:defRPr sz="1600" kern="1200">
                <a:solidFill>
                  <a:schemeClr val="tx1"/>
                </a:solidFill>
                <a:latin typeface="+mn-lt"/>
                <a:ea typeface="+mn-ea"/>
                <a:cs typeface="+mn-cs"/>
              </a:defRPr>
            </a:lvl9pPr>
          </a:lstStyle>
          <a:p>
            <a:r>
              <a:rPr lang="fi-FI" sz="1600" dirty="0">
                <a:ea typeface="Verdana"/>
                <a:cs typeface="Verdana"/>
              </a:rPr>
              <a:t>Teknologiateollisuudelta saadun tiedon perusteella suurin yksittäinen vientimaa on Kiina ja toiseksi suurin Intia. </a:t>
            </a:r>
          </a:p>
          <a:p>
            <a:r>
              <a:rPr lang="fi-FI" sz="1600" dirty="0">
                <a:ea typeface="Verdana"/>
                <a:cs typeface="Verdana"/>
              </a:rPr>
              <a:t>Top10-maista puolet on Euroopassa, minkä lisäksi myös Pohjois-Amerikka korostuu.</a:t>
            </a:r>
          </a:p>
          <a:p>
            <a:r>
              <a:rPr lang="fi-FI" sz="1600" dirty="0">
                <a:ea typeface="Verdana"/>
                <a:cs typeface="Verdana"/>
              </a:rPr>
              <a:t>Tietoa vientimaista voidaan hyödyntää mm. jatkoyhteyksien palautumista arvioitaessa. Alueiden matkustuskysyntä ohjautunee pitkälti suurimpiin vientimaihin.</a:t>
            </a:r>
          </a:p>
        </p:txBody>
      </p:sp>
    </p:spTree>
    <p:extLst>
      <p:ext uri="{BB962C8B-B14F-4D97-AF65-F5344CB8AC3E}">
        <p14:creationId xmlns:p14="http://schemas.microsoft.com/office/powerpoint/2010/main" val="791390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CA37-0232-4270-B388-9F1FE06CC518}"/>
              </a:ext>
            </a:extLst>
          </p:cNvPr>
          <p:cNvSpPr>
            <a:spLocks noGrp="1"/>
          </p:cNvSpPr>
          <p:nvPr>
            <p:ph type="title"/>
          </p:nvPr>
        </p:nvSpPr>
        <p:spPr/>
        <p:txBody>
          <a:bodyPr/>
          <a:lstStyle/>
          <a:p>
            <a:r>
              <a:rPr lang="fi-FI"/>
              <a:t>Suurten yritysten arvioita matkustamisesta ja sen korvattavuudesta 1/2</a:t>
            </a:r>
          </a:p>
        </p:txBody>
      </p:sp>
      <p:sp>
        <p:nvSpPr>
          <p:cNvPr id="3" name="Content Placeholder 2">
            <a:extLst>
              <a:ext uri="{FF2B5EF4-FFF2-40B4-BE49-F238E27FC236}">
                <a16:creationId xmlns:a16="http://schemas.microsoft.com/office/drawing/2014/main" id="{05DE7C79-0772-4503-8CE5-D5EFE977D678}"/>
              </a:ext>
            </a:extLst>
          </p:cNvPr>
          <p:cNvSpPr>
            <a:spLocks noGrp="1"/>
          </p:cNvSpPr>
          <p:nvPr>
            <p:ph sz="half" idx="1"/>
          </p:nvPr>
        </p:nvSpPr>
        <p:spPr/>
        <p:txBody>
          <a:bodyPr/>
          <a:lstStyle/>
          <a:p>
            <a:pPr marL="0" indent="0">
              <a:buNone/>
            </a:pPr>
            <a:r>
              <a:rPr lang="fi-FI" sz="1400"/>
              <a:t>Tätä selvitystä tehtäessä on eletty noin 9 kuukautta </a:t>
            </a:r>
            <a:r>
              <a:rPr lang="fi-FI" sz="1400" err="1"/>
              <a:t>Covid</a:t>
            </a:r>
            <a:r>
              <a:rPr lang="fi-FI" sz="1400"/>
              <a:t> 19 –kriisistä johtuvien rajoitusten aikaa. Näin lyhyen ajanjakson perusteella ei voi vetää kovin pitkälle meneviä johtopäätöksiä matkustuskäyttäytymisen muutoksista. Tuntumaa saa kuitenkin Koneen, Konecranesin, Metso-Outotecin, Valmetin ja Wärtsilän arvioista Helsingin Sanomissa 2.11.2020:</a:t>
            </a:r>
          </a:p>
          <a:p>
            <a:pPr marL="0" indent="0">
              <a:buNone/>
            </a:pPr>
            <a:r>
              <a:rPr lang="fi-FI" sz="1400"/>
              <a:t>Tilastokeskuksen mukaan Suomesta tehdään vuosittain noin kaksi miljoonaa työ- tai kokousmatkaa vuosittain. Määrä on pysynyt samalla tasolla 2010-luvun.</a:t>
            </a:r>
          </a:p>
          <a:p>
            <a:pPr marL="0" indent="0">
              <a:buNone/>
            </a:pPr>
            <a:r>
              <a:rPr lang="fi-FI" sz="1400"/>
              <a:t>Kansainväliset suomalaisyhtiöt ovat korvanneet matkustamista etäpalavereilla ja virtuaalisilla ratkaisuilla. Yhtiöillä on usein myös toimipisteitä lukuisissa maissa, joten neuvotteluja ja muuta toimintaa on voitu hoitaa paikallisesti.</a:t>
            </a:r>
          </a:p>
        </p:txBody>
      </p:sp>
      <p:sp>
        <p:nvSpPr>
          <p:cNvPr id="4" name="Content Placeholder 3">
            <a:extLst>
              <a:ext uri="{FF2B5EF4-FFF2-40B4-BE49-F238E27FC236}">
                <a16:creationId xmlns:a16="http://schemas.microsoft.com/office/drawing/2014/main" id="{BDC85361-F651-459E-938A-CFBEA3431479}"/>
              </a:ext>
            </a:extLst>
          </p:cNvPr>
          <p:cNvSpPr>
            <a:spLocks noGrp="1"/>
          </p:cNvSpPr>
          <p:nvPr>
            <p:ph sz="half" idx="2"/>
          </p:nvPr>
        </p:nvSpPr>
        <p:spPr/>
        <p:txBody>
          <a:bodyPr/>
          <a:lstStyle/>
          <a:p>
            <a:pPr marL="0" lvl="0" indent="0">
              <a:buNone/>
            </a:pPr>
            <a:r>
              <a:rPr lang="fi-FI" sz="1400" b="1">
                <a:solidFill>
                  <a:prstClr val="black"/>
                </a:solidFill>
              </a:rPr>
              <a:t>Kone</a:t>
            </a:r>
          </a:p>
          <a:p>
            <a:pPr lvl="0"/>
            <a:r>
              <a:rPr lang="fi-FI" sz="1400">
                <a:solidFill>
                  <a:prstClr val="black"/>
                </a:solidFill>
              </a:rPr>
              <a:t>Yhtiössä ei matkusteta juuri lainkaan eri alueiden välillä tällä hetkellä.</a:t>
            </a:r>
          </a:p>
          <a:p>
            <a:pPr marL="0" lvl="0" indent="0">
              <a:buNone/>
            </a:pPr>
            <a:r>
              <a:rPr lang="fi-FI" sz="1400" b="1">
                <a:solidFill>
                  <a:prstClr val="black"/>
                </a:solidFill>
              </a:rPr>
              <a:t>Metso-Outotec</a:t>
            </a:r>
          </a:p>
          <a:p>
            <a:pPr lvl="0"/>
            <a:r>
              <a:rPr lang="fi-FI" sz="1400">
                <a:solidFill>
                  <a:prstClr val="black"/>
                </a:solidFill>
              </a:rPr>
              <a:t>Matkakulut ovat nyt vain 10% aiemmasta.</a:t>
            </a:r>
          </a:p>
          <a:p>
            <a:pPr lvl="0"/>
            <a:r>
              <a:rPr lang="fi-FI" sz="1400">
                <a:solidFill>
                  <a:prstClr val="black"/>
                </a:solidFill>
              </a:rPr>
              <a:t>Kuinka halukkaita työntekijät ovat vastaisuudessa matkustamaan? Olisiko heidän mielestään kokonaistehokkaampaa hoitaa asiat virtuaalisesti?</a:t>
            </a:r>
          </a:p>
          <a:p>
            <a:pPr marL="0" indent="0">
              <a:buNone/>
            </a:pPr>
            <a:r>
              <a:rPr lang="fi-FI" sz="1400" b="1"/>
              <a:t>Valmet</a:t>
            </a:r>
          </a:p>
          <a:p>
            <a:r>
              <a:rPr lang="fi-FI" sz="1400"/>
              <a:t>Yhtiön sisäinen matkustaminen palavereihin ja koulutuksiin vähenee.</a:t>
            </a:r>
          </a:p>
          <a:p>
            <a:r>
              <a:rPr lang="fi-FI" sz="1400"/>
              <a:t>Matkustaminen asiakkaiden vuoksi palannee lähes entiselleen.</a:t>
            </a:r>
          </a:p>
        </p:txBody>
      </p:sp>
      <p:sp>
        <p:nvSpPr>
          <p:cNvPr id="5" name="Date Placeholder 4">
            <a:extLst>
              <a:ext uri="{FF2B5EF4-FFF2-40B4-BE49-F238E27FC236}">
                <a16:creationId xmlns:a16="http://schemas.microsoft.com/office/drawing/2014/main" id="{49AB1090-B254-417E-9F22-6565F71C1F3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6F962A-5D48-4767-A35C-FEADC83F5D27}" type="datetime1">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15.1.2021</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6" name="Footer Placeholder 5">
            <a:extLst>
              <a:ext uri="{FF2B5EF4-FFF2-40B4-BE49-F238E27FC236}">
                <a16:creationId xmlns:a16="http://schemas.microsoft.com/office/drawing/2014/main" id="{D9A89706-85CD-4811-94CC-CD90B456C9D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75000"/>
                  </a:prstClr>
                </a:solidFill>
                <a:effectLst/>
                <a:uLnTx/>
                <a:uFillTx/>
                <a:latin typeface="Verdana"/>
                <a:ea typeface="+mn-ea"/>
                <a:cs typeface="+mn-cs"/>
              </a:rPr>
              <a:t>Lentoliikenteen julkisen palveluvelvoitteen oikeatasoisuuden arviointi</a:t>
            </a:r>
          </a:p>
        </p:txBody>
      </p:sp>
      <p:sp>
        <p:nvSpPr>
          <p:cNvPr id="7" name="Slide Number Placeholder 6">
            <a:extLst>
              <a:ext uri="{FF2B5EF4-FFF2-40B4-BE49-F238E27FC236}">
                <a16:creationId xmlns:a16="http://schemas.microsoft.com/office/drawing/2014/main" id="{10EE5899-3611-45EE-A17E-A78EFE0E7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Tree>
    <p:extLst>
      <p:ext uri="{BB962C8B-B14F-4D97-AF65-F5344CB8AC3E}">
        <p14:creationId xmlns:p14="http://schemas.microsoft.com/office/powerpoint/2010/main" val="425615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CA37-0232-4270-B388-9F1FE06CC518}"/>
              </a:ext>
            </a:extLst>
          </p:cNvPr>
          <p:cNvSpPr>
            <a:spLocks noGrp="1"/>
          </p:cNvSpPr>
          <p:nvPr>
            <p:ph type="title"/>
          </p:nvPr>
        </p:nvSpPr>
        <p:spPr/>
        <p:txBody>
          <a:bodyPr/>
          <a:lstStyle/>
          <a:p>
            <a:r>
              <a:rPr lang="fi-FI" dirty="0"/>
              <a:t>Suurten yritysten arvioita matkustamisesta ja sen korvattavuudesta 2/2</a:t>
            </a:r>
          </a:p>
        </p:txBody>
      </p:sp>
      <p:sp>
        <p:nvSpPr>
          <p:cNvPr id="3" name="Content Placeholder 2">
            <a:extLst>
              <a:ext uri="{FF2B5EF4-FFF2-40B4-BE49-F238E27FC236}">
                <a16:creationId xmlns:a16="http://schemas.microsoft.com/office/drawing/2014/main" id="{05DE7C79-0772-4503-8CE5-D5EFE977D678}"/>
              </a:ext>
            </a:extLst>
          </p:cNvPr>
          <p:cNvSpPr>
            <a:spLocks noGrp="1"/>
          </p:cNvSpPr>
          <p:nvPr>
            <p:ph sz="half" idx="1"/>
          </p:nvPr>
        </p:nvSpPr>
        <p:spPr>
          <a:xfrm>
            <a:off x="615180" y="1914833"/>
            <a:ext cx="5199466" cy="4266000"/>
          </a:xfrm>
        </p:spPr>
        <p:txBody>
          <a:bodyPr/>
          <a:lstStyle/>
          <a:p>
            <a:pPr marL="0" lvl="0" indent="0">
              <a:buNone/>
            </a:pPr>
            <a:r>
              <a:rPr lang="fi-FI" sz="1400" b="1" dirty="0">
                <a:solidFill>
                  <a:prstClr val="black"/>
                </a:solidFill>
              </a:rPr>
              <a:t>Wärtsilä</a:t>
            </a:r>
          </a:p>
          <a:p>
            <a:pPr lvl="0"/>
            <a:r>
              <a:rPr lang="fi-FI" sz="1400" dirty="0">
                <a:solidFill>
                  <a:prstClr val="black"/>
                </a:solidFill>
              </a:rPr>
              <a:t>Matkustaminen on nyt noin kolmanneksessa normaalitasosta.</a:t>
            </a:r>
          </a:p>
          <a:p>
            <a:pPr lvl="0"/>
            <a:r>
              <a:rPr lang="fi-FI" sz="1400" dirty="0">
                <a:solidFill>
                  <a:prstClr val="black"/>
                </a:solidFill>
              </a:rPr>
              <a:t>Videovälitteisiin asiakastapaamisiin on totuttu</a:t>
            </a:r>
          </a:p>
          <a:p>
            <a:pPr lvl="1"/>
            <a:r>
              <a:rPr lang="fi-FI" sz="1200" i="1" dirty="0">
                <a:solidFill>
                  <a:prstClr val="black"/>
                </a:solidFill>
              </a:rPr>
              <a:t>”Olemme muun muassa solmineet Meksikoon yli sadan miljoonan voimalaitossopimukset puhtaasti neuvotellen </a:t>
            </a:r>
            <a:r>
              <a:rPr lang="fi-FI" sz="1200" i="1" dirty="0" err="1">
                <a:solidFill>
                  <a:prstClr val="black"/>
                </a:solidFill>
              </a:rPr>
              <a:t>Teamsissa</a:t>
            </a:r>
            <a:r>
              <a:rPr lang="fi-FI" sz="1200" i="1" dirty="0">
                <a:solidFill>
                  <a:prstClr val="black"/>
                </a:solidFill>
              </a:rPr>
              <a:t>.”</a:t>
            </a:r>
          </a:p>
          <a:p>
            <a:pPr lvl="0"/>
            <a:r>
              <a:rPr lang="fi-FI" sz="1400" dirty="0">
                <a:solidFill>
                  <a:prstClr val="black"/>
                </a:solidFill>
              </a:rPr>
              <a:t>Tehdastestejä voidaan tehdä onnistuneesti myös etäyhteyksin.</a:t>
            </a:r>
          </a:p>
          <a:p>
            <a:pPr marL="0" indent="0">
              <a:buNone/>
            </a:pPr>
            <a:r>
              <a:rPr lang="fi-FI" sz="1400" b="1" dirty="0"/>
              <a:t>Wärtsilä, Valmet ja Konecranes</a:t>
            </a:r>
          </a:p>
          <a:p>
            <a:r>
              <a:rPr lang="fi-FI" sz="1400" dirty="0"/>
              <a:t>Välttämättömintä näyttäisi olevan teknisten osaajien matkustaminen tekemään vaativia asennuksia ja huoltoja teollisuusyrityksissä.</a:t>
            </a:r>
          </a:p>
          <a:p>
            <a:pPr lvl="1"/>
            <a:r>
              <a:rPr lang="fi-FI" sz="1200" i="1" dirty="0"/>
              <a:t>”Osaaminen on kuitenkin monesti ihmisessä ja niissä tietyissä asiantuntijoissa, jotka pystyvät ratkomaan ongelmia, joita muut eivät pysty.”</a:t>
            </a:r>
          </a:p>
          <a:p>
            <a:pPr lvl="1"/>
            <a:endParaRPr lang="fi-FI" sz="1200" dirty="0"/>
          </a:p>
        </p:txBody>
      </p:sp>
      <p:sp>
        <p:nvSpPr>
          <p:cNvPr id="4" name="Content Placeholder 3">
            <a:extLst>
              <a:ext uri="{FF2B5EF4-FFF2-40B4-BE49-F238E27FC236}">
                <a16:creationId xmlns:a16="http://schemas.microsoft.com/office/drawing/2014/main" id="{BDC85361-F651-459E-938A-CFBEA3431479}"/>
              </a:ext>
            </a:extLst>
          </p:cNvPr>
          <p:cNvSpPr>
            <a:spLocks noGrp="1"/>
          </p:cNvSpPr>
          <p:nvPr>
            <p:ph sz="half" idx="2"/>
          </p:nvPr>
        </p:nvSpPr>
        <p:spPr>
          <a:xfrm>
            <a:off x="6096000" y="1914832"/>
            <a:ext cx="5480819" cy="4415629"/>
          </a:xfrm>
        </p:spPr>
        <p:txBody>
          <a:bodyPr vert="horz" lIns="91440" tIns="45720" rIns="91440" bIns="45720" rtlCol="0" anchor="t">
            <a:noAutofit/>
          </a:bodyPr>
          <a:lstStyle/>
          <a:p>
            <a:pPr marL="0" indent="0">
              <a:buNone/>
            </a:pPr>
            <a:r>
              <a:rPr lang="fi-FI" sz="1400" b="1" dirty="0">
                <a:solidFill>
                  <a:srgbClr val="018285"/>
                </a:solidFill>
              </a:rPr>
              <a:t>Pohdintaa tarkasteltavien lentoasemien vaikutusalueilla toimivien yritysten osalta</a:t>
            </a:r>
          </a:p>
          <a:p>
            <a:pPr marL="269875" indent="-269875"/>
            <a:r>
              <a:rPr lang="fi-FI" sz="1400" dirty="0">
                <a:solidFill>
                  <a:srgbClr val="018285"/>
                </a:solidFill>
              </a:rPr>
              <a:t>Edellä kuvatut yritykset ovat globaalisti etabloituneita hyvän tunnettuuden omaavia korkean teknologian yrityksiä. Tämän vuoksi niiden mahdollisuudet toimia etäyhteyksin tai paikallisiin toimipisteisiin tukeutuen ovat poikkeuksellisen hyvät.</a:t>
            </a:r>
            <a:endParaRPr lang="fi-FI" sz="1400" dirty="0">
              <a:solidFill>
                <a:srgbClr val="018285"/>
              </a:solidFill>
              <a:ea typeface="Verdana"/>
              <a:cs typeface="Verdana"/>
            </a:endParaRPr>
          </a:p>
          <a:p>
            <a:pPr marL="269875" indent="-269875"/>
            <a:r>
              <a:rPr lang="fi-FI" sz="1400" dirty="0">
                <a:solidFill>
                  <a:srgbClr val="018285"/>
                </a:solidFill>
              </a:rPr>
              <a:t>Tarkasteltavien lentoasemien vaikutusalueella sijaitsevien vastaavan tyyppisten yritysten toimipisteiden (esim. puunjalostuslaitos) osalta tarve kansainväliseen vuorovaikutukseen lienee vähäinen, sillä kansainväliset yhteydet hoidettaneen pääkonttorista käsin. </a:t>
            </a:r>
            <a:endParaRPr lang="fi-FI" sz="1400" dirty="0">
              <a:solidFill>
                <a:srgbClr val="EC017F"/>
              </a:solidFill>
            </a:endParaRPr>
          </a:p>
          <a:p>
            <a:pPr marL="269875" indent="-269875"/>
            <a:r>
              <a:rPr lang="fi-FI" sz="1400" dirty="0">
                <a:solidFill>
                  <a:srgbClr val="018285"/>
                </a:solidFill>
              </a:rPr>
              <a:t>Paikallisten, kansainvälisesti vähemmän tunnettujen vientiyritysten toiminnassa ainakin asiakaskontakteissa – erityisesti asiakassuhteiden luomisessa – henkilökohtaiset tapaamiset säilyttänevät paikkansa. Näin ollen kansainvälisten lentoyhteyksien merkitys säilyy.</a:t>
            </a:r>
            <a:endParaRPr lang="fi-FI" sz="1400" dirty="0">
              <a:solidFill>
                <a:srgbClr val="EC017F"/>
              </a:solidFill>
              <a:ea typeface="Verdana"/>
              <a:cs typeface="Verdana"/>
            </a:endParaRPr>
          </a:p>
        </p:txBody>
      </p:sp>
      <p:sp>
        <p:nvSpPr>
          <p:cNvPr id="5" name="Date Placeholder 4">
            <a:extLst>
              <a:ext uri="{FF2B5EF4-FFF2-40B4-BE49-F238E27FC236}">
                <a16:creationId xmlns:a16="http://schemas.microsoft.com/office/drawing/2014/main" id="{49AB1090-B254-417E-9F22-6565F71C1F3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3283C2-70EB-40F0-8095-AFD447253C6F}" type="datetime1">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15.1.2021</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6" name="Footer Placeholder 5">
            <a:extLst>
              <a:ext uri="{FF2B5EF4-FFF2-40B4-BE49-F238E27FC236}">
                <a16:creationId xmlns:a16="http://schemas.microsoft.com/office/drawing/2014/main" id="{D9A89706-85CD-4811-94CC-CD90B456C9D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75000"/>
                  </a:prstClr>
                </a:solidFill>
                <a:effectLst/>
                <a:uLnTx/>
                <a:uFillTx/>
                <a:latin typeface="Verdana"/>
                <a:ea typeface="+mn-ea"/>
                <a:cs typeface="+mn-cs"/>
              </a:rPr>
              <a:t>Lentoliikenteen julkisen palveluvelvoitteen oikeatasoisuuden arviointi</a:t>
            </a:r>
          </a:p>
        </p:txBody>
      </p:sp>
      <p:sp>
        <p:nvSpPr>
          <p:cNvPr id="7" name="Slide Number Placeholder 6">
            <a:extLst>
              <a:ext uri="{FF2B5EF4-FFF2-40B4-BE49-F238E27FC236}">
                <a16:creationId xmlns:a16="http://schemas.microsoft.com/office/drawing/2014/main" id="{10EE5899-3611-45EE-A17E-A78EFE0E7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Tree>
    <p:extLst>
      <p:ext uri="{BB962C8B-B14F-4D97-AF65-F5344CB8AC3E}">
        <p14:creationId xmlns:p14="http://schemas.microsoft.com/office/powerpoint/2010/main" val="36750100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2B6E-F3D0-4AF2-A057-65AFBDE5334C}"/>
              </a:ext>
            </a:extLst>
          </p:cNvPr>
          <p:cNvSpPr>
            <a:spLocks noGrp="1"/>
          </p:cNvSpPr>
          <p:nvPr>
            <p:ph type="title"/>
          </p:nvPr>
        </p:nvSpPr>
        <p:spPr/>
        <p:txBody>
          <a:bodyPr/>
          <a:lstStyle/>
          <a:p>
            <a:r>
              <a:rPr lang="fi-FI"/>
              <a:t>Koko maan ja tarkastelumaakuntien toimialojen työllistävyys</a:t>
            </a:r>
          </a:p>
        </p:txBody>
      </p:sp>
      <p:sp>
        <p:nvSpPr>
          <p:cNvPr id="3" name="Content Placeholder 2">
            <a:extLst>
              <a:ext uri="{FF2B5EF4-FFF2-40B4-BE49-F238E27FC236}">
                <a16:creationId xmlns:a16="http://schemas.microsoft.com/office/drawing/2014/main" id="{DA8B7757-8F67-4871-BD26-832F07908316}"/>
              </a:ext>
            </a:extLst>
          </p:cNvPr>
          <p:cNvSpPr>
            <a:spLocks noGrp="1"/>
          </p:cNvSpPr>
          <p:nvPr>
            <p:ph sz="half" idx="1"/>
          </p:nvPr>
        </p:nvSpPr>
        <p:spPr>
          <a:xfrm>
            <a:off x="615180" y="1720800"/>
            <a:ext cx="6246728" cy="4714596"/>
          </a:xfrm>
        </p:spPr>
        <p:txBody>
          <a:bodyPr/>
          <a:lstStyle/>
          <a:p>
            <a:r>
              <a:rPr lang="fi-FI" sz="1600"/>
              <a:t>Koko maan tasolla tukku- ja vähittäiskauppa on eniten työllistävä toimiala. </a:t>
            </a:r>
          </a:p>
          <a:p>
            <a:r>
              <a:rPr lang="fi-FI" sz="1600"/>
              <a:t>Tarkastelumaakunnissa työllistävinä aloina tukku- ja vähittäiskaupan lisäksi toimialoina korostuvat teollisuus ja rakentaminen. </a:t>
            </a:r>
          </a:p>
          <a:p>
            <a:pPr lvl="1"/>
            <a:r>
              <a:rPr lang="fi-FI" sz="1500"/>
              <a:t>Lapissa myös matkailu</a:t>
            </a:r>
          </a:p>
          <a:p>
            <a:r>
              <a:rPr lang="fi-FI" sz="1600"/>
              <a:t>Lisäksi liikevaihdolla mitattuna seuraavilla toimialoilla on merkittävä vaikutus alueiden elinkeinorakenteeseen. </a:t>
            </a:r>
          </a:p>
          <a:p>
            <a:pPr lvl="1"/>
            <a:r>
              <a:rPr lang="fi-FI" sz="1500"/>
              <a:t>Kainuu: kaivosteollisuus</a:t>
            </a:r>
          </a:p>
          <a:p>
            <a:pPr lvl="1"/>
            <a:r>
              <a:rPr lang="fi-FI" sz="1500"/>
              <a:t>Keski-Pohjanmaa: kuljetus- ja varastointi</a:t>
            </a:r>
          </a:p>
          <a:p>
            <a:r>
              <a:rPr lang="fi-FI" sz="1600"/>
              <a:t>Lappi ja Keski-Pohjanmaa ovat alueina erityisen teollisuusvaltaisia liikevaihdolla mitattuna. </a:t>
            </a:r>
          </a:p>
          <a:p>
            <a:r>
              <a:rPr lang="fi-FI" sz="1600"/>
              <a:t>Oheisessa taulukossa kuvatuilla toimialoilla työskentelee ao. alueilla noin 200 000 henkilöä. Toimialojen yhteenlaskettu liikevaihto on 49 mrd. € / vuosi. </a:t>
            </a:r>
          </a:p>
          <a:p>
            <a:endParaRPr lang="fi-FI" sz="1800"/>
          </a:p>
        </p:txBody>
      </p:sp>
      <p:sp>
        <p:nvSpPr>
          <p:cNvPr id="5" name="Date Placeholder 4">
            <a:extLst>
              <a:ext uri="{FF2B5EF4-FFF2-40B4-BE49-F238E27FC236}">
                <a16:creationId xmlns:a16="http://schemas.microsoft.com/office/drawing/2014/main" id="{D86EAD96-68B9-4487-AD77-78D9652C6E6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7275D-9ECF-4703-BC11-0819916B4523}" type="datetime1">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15.1.2021</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6" name="Footer Placeholder 5">
            <a:extLst>
              <a:ext uri="{FF2B5EF4-FFF2-40B4-BE49-F238E27FC236}">
                <a16:creationId xmlns:a16="http://schemas.microsoft.com/office/drawing/2014/main" id="{AEADE028-6731-4533-BC99-76AB0ABA9A5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75000"/>
                  </a:prstClr>
                </a:solidFill>
                <a:effectLst/>
                <a:uLnTx/>
                <a:uFillTx/>
                <a:latin typeface="Verdana"/>
                <a:ea typeface="+mn-ea"/>
                <a:cs typeface="+mn-cs"/>
              </a:rPr>
              <a:t>Lentoliikenteen julkisen palveluvelvoitteen oikeatasoisuuden arviointi</a:t>
            </a:r>
          </a:p>
        </p:txBody>
      </p:sp>
      <p:sp>
        <p:nvSpPr>
          <p:cNvPr id="7" name="Slide Number Placeholder 6">
            <a:extLst>
              <a:ext uri="{FF2B5EF4-FFF2-40B4-BE49-F238E27FC236}">
                <a16:creationId xmlns:a16="http://schemas.microsoft.com/office/drawing/2014/main" id="{043DAB1A-3D38-4007-99B2-847D049DAF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8" name="Content Placeholder 7">
            <a:extLst>
              <a:ext uri="{FF2B5EF4-FFF2-40B4-BE49-F238E27FC236}">
                <a16:creationId xmlns:a16="http://schemas.microsoft.com/office/drawing/2014/main" id="{C1D16FBE-283B-4DC3-ADA4-551C5B9B2A07}"/>
              </a:ext>
            </a:extLst>
          </p:cNvPr>
          <p:cNvGraphicFramePr>
            <a:graphicFrameLocks noGrp="1"/>
          </p:cNvGraphicFramePr>
          <p:nvPr>
            <p:ph sz="half" idx="2"/>
            <p:extLst>
              <p:ext uri="{D42A27DB-BD31-4B8C-83A1-F6EECF244321}">
                <p14:modId xmlns:p14="http://schemas.microsoft.com/office/powerpoint/2010/main" val="2819593331"/>
              </p:ext>
            </p:extLst>
          </p:nvPr>
        </p:nvGraphicFramePr>
        <p:xfrm>
          <a:off x="6189434" y="1037913"/>
          <a:ext cx="6008687" cy="498338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F75282E-F99A-41FE-964B-5FB9BCE020B1}"/>
              </a:ext>
            </a:extLst>
          </p:cNvPr>
          <p:cNvSpPr txBox="1"/>
          <p:nvPr/>
        </p:nvSpPr>
        <p:spPr>
          <a:xfrm>
            <a:off x="6294494" y="6002016"/>
            <a:ext cx="5798566" cy="430887"/>
          </a:xfrm>
          <a:prstGeom prst="rect">
            <a:avLst/>
          </a:prstGeom>
          <a:noFill/>
          <a:ln>
            <a:noFill/>
          </a:ln>
        </p:spPr>
        <p:txBody>
          <a:bodyPr wrap="square" rtlCol="0">
            <a:spAutoFit/>
          </a:bodyPr>
          <a:lstStyle/>
          <a:p>
            <a:pPr lvl="0">
              <a:defRPr/>
            </a:pPr>
            <a:r>
              <a:rPr lang="fi-FI" sz="1100" b="1" dirty="0">
                <a:solidFill>
                  <a:prstClr val="black"/>
                </a:solidFill>
                <a:latin typeface="Verdana"/>
              </a:rPr>
              <a:t>Kuva 6. </a:t>
            </a:r>
            <a:r>
              <a:rPr lang="fi-FI" sz="1100" dirty="0">
                <a:solidFill>
                  <a:prstClr val="black"/>
                </a:solidFill>
                <a:latin typeface="Verdana"/>
              </a:rPr>
              <a:t>Henkilöstö toimialoittain koko maassa ja tarkastelumaakunnissa.</a:t>
            </a:r>
            <a:br>
              <a:rPr lang="fi-FI" sz="1100" dirty="0">
                <a:solidFill>
                  <a:prstClr val="black"/>
                </a:solidFill>
                <a:latin typeface="Verdana"/>
              </a:rPr>
            </a:br>
            <a:r>
              <a:rPr lang="fi-FI" sz="1100" dirty="0">
                <a:solidFill>
                  <a:prstClr val="black"/>
                </a:solidFill>
                <a:latin typeface="Verdana"/>
              </a:rPr>
              <a:t>Lähde: Tilastokeskus.</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874495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4CEE38-35C7-4DAC-9D75-3B6721E44CC0}"/>
              </a:ext>
            </a:extLst>
          </p:cNvPr>
          <p:cNvSpPr>
            <a:spLocks noGrp="1"/>
          </p:cNvSpPr>
          <p:nvPr>
            <p:ph type="title"/>
          </p:nvPr>
        </p:nvSpPr>
        <p:spPr/>
        <p:txBody>
          <a:bodyPr/>
          <a:lstStyle/>
          <a:p>
            <a:r>
              <a:rPr lang="fi-FI"/>
              <a:t>Oikeatasoisuus tarkasteltujen lentoasemien vaikutusalueen talouselämän näkökulmasta</a:t>
            </a:r>
          </a:p>
        </p:txBody>
      </p:sp>
      <p:sp>
        <p:nvSpPr>
          <p:cNvPr id="8" name="Content Placeholder 7">
            <a:extLst>
              <a:ext uri="{FF2B5EF4-FFF2-40B4-BE49-F238E27FC236}">
                <a16:creationId xmlns:a16="http://schemas.microsoft.com/office/drawing/2014/main" id="{1BF2548E-87DE-42AF-96BF-BB076E571EF7}"/>
              </a:ext>
            </a:extLst>
          </p:cNvPr>
          <p:cNvSpPr>
            <a:spLocks noGrp="1"/>
          </p:cNvSpPr>
          <p:nvPr>
            <p:ph sz="half" idx="1"/>
          </p:nvPr>
        </p:nvSpPr>
        <p:spPr>
          <a:xfrm>
            <a:off x="615179" y="1914833"/>
            <a:ext cx="6606714" cy="4266000"/>
          </a:xfrm>
        </p:spPr>
        <p:txBody>
          <a:bodyPr/>
          <a:lstStyle/>
          <a:p>
            <a:r>
              <a:rPr lang="fi-FI" sz="2000"/>
              <a:t>Kaikilla tarkastelualueilla on merkittävää yksityistä elinkeinotoimintaa, joka työllistää yhteensä satoja tuhansia henkilötyövuosia. </a:t>
            </a:r>
            <a:endParaRPr lang="fi-FI" sz="1800"/>
          </a:p>
          <a:p>
            <a:pPr lvl="1"/>
            <a:r>
              <a:rPr lang="fi-FI" sz="1800"/>
              <a:t>Absoluuttisesti työpaikkoja on eniten Keski-Suomessa ja Lapissa. </a:t>
            </a:r>
          </a:p>
          <a:p>
            <a:r>
              <a:rPr lang="fi-FI" sz="2000"/>
              <a:t>Työn tuottavuuden mittarina käytetyn liikevaihtotiedon €/henkilö tarkastelussa Lappi ja Keski-Pohjanmaa ovat merkittävästi muita vertailualueita edellä. </a:t>
            </a:r>
          </a:p>
          <a:p>
            <a:pPr lvl="1"/>
            <a:r>
              <a:rPr lang="fi-FI" sz="1800"/>
              <a:t>Lapissa liikevaihto henkilötyövuotta kohden on 345 000 €, kun taas Etelä-Savossa luku on 192 000 €. </a:t>
            </a:r>
          </a:p>
          <a:p>
            <a:pPr lvl="1"/>
            <a:r>
              <a:rPr lang="fi-FI" sz="1800"/>
              <a:t>Koko maan keskiarvoinen luku on 292 000 € henkilötyövuotta kohden</a:t>
            </a:r>
          </a:p>
        </p:txBody>
      </p:sp>
      <p:sp>
        <p:nvSpPr>
          <p:cNvPr id="4" name="Date Placeholder 3">
            <a:extLst>
              <a:ext uri="{FF2B5EF4-FFF2-40B4-BE49-F238E27FC236}">
                <a16:creationId xmlns:a16="http://schemas.microsoft.com/office/drawing/2014/main" id="{15815F9E-98D0-45B5-ACE4-409145170E1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DCCE655-4624-45BF-864A-1BD0E0EB877F}" type="datetime1">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15.1.2021</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5" name="Footer Placeholder 4">
            <a:extLst>
              <a:ext uri="{FF2B5EF4-FFF2-40B4-BE49-F238E27FC236}">
                <a16:creationId xmlns:a16="http://schemas.microsoft.com/office/drawing/2014/main" id="{21BF0964-2E88-4281-8BBC-DCCDD38745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75000"/>
                  </a:prstClr>
                </a:solidFill>
                <a:effectLst/>
                <a:uLnTx/>
                <a:uFillTx/>
                <a:latin typeface="Verdana"/>
                <a:ea typeface="+mn-ea"/>
                <a:cs typeface="+mn-cs"/>
              </a:rPr>
              <a:t>Lentoliikenteen julkisen palveluvelvoitteen oikeatasoisuuden arviointi</a:t>
            </a:r>
          </a:p>
        </p:txBody>
      </p:sp>
      <p:sp>
        <p:nvSpPr>
          <p:cNvPr id="6" name="Slide Number Placeholder 5">
            <a:extLst>
              <a:ext uri="{FF2B5EF4-FFF2-40B4-BE49-F238E27FC236}">
                <a16:creationId xmlns:a16="http://schemas.microsoft.com/office/drawing/2014/main" id="{707F85AA-E399-4127-B4D1-ABCBE4764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i-FI"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10" name="Content Placeholder 9">
            <a:extLst>
              <a:ext uri="{FF2B5EF4-FFF2-40B4-BE49-F238E27FC236}">
                <a16:creationId xmlns:a16="http://schemas.microsoft.com/office/drawing/2014/main" id="{FD56263F-807B-4A76-96A2-ED03F1BDF8CB}"/>
              </a:ext>
            </a:extLst>
          </p:cNvPr>
          <p:cNvGraphicFramePr>
            <a:graphicFrameLocks noGrp="1"/>
          </p:cNvGraphicFramePr>
          <p:nvPr>
            <p:ph sz="half" idx="2"/>
            <p:extLst>
              <p:ext uri="{D42A27DB-BD31-4B8C-83A1-F6EECF244321}">
                <p14:modId xmlns:p14="http://schemas.microsoft.com/office/powerpoint/2010/main" val="2551643050"/>
              </p:ext>
            </p:extLst>
          </p:nvPr>
        </p:nvGraphicFramePr>
        <p:xfrm>
          <a:off x="8018078" y="3773723"/>
          <a:ext cx="3242541" cy="23354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25952DE6-6069-46FC-886F-1CA1222609C3}"/>
              </a:ext>
            </a:extLst>
          </p:cNvPr>
          <p:cNvGraphicFramePr>
            <a:graphicFrameLocks/>
          </p:cNvGraphicFramePr>
          <p:nvPr>
            <p:extLst>
              <p:ext uri="{D42A27DB-BD31-4B8C-83A1-F6EECF244321}">
                <p14:modId xmlns:p14="http://schemas.microsoft.com/office/powerpoint/2010/main" val="4222739010"/>
              </p:ext>
            </p:extLst>
          </p:nvPr>
        </p:nvGraphicFramePr>
        <p:xfrm>
          <a:off x="6991928" y="1423764"/>
          <a:ext cx="5200072" cy="25416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99EBE38-18B7-44D0-B5F4-C6B8B37AD6C2}"/>
              </a:ext>
            </a:extLst>
          </p:cNvPr>
          <p:cNvSpPr txBox="1"/>
          <p:nvPr/>
        </p:nvSpPr>
        <p:spPr>
          <a:xfrm>
            <a:off x="6897158" y="5996064"/>
            <a:ext cx="5294842" cy="430887"/>
          </a:xfrm>
          <a:prstGeom prst="rect">
            <a:avLst/>
          </a:prstGeom>
          <a:noFill/>
          <a:ln>
            <a:noFill/>
          </a:ln>
        </p:spPr>
        <p:txBody>
          <a:bodyPr wrap="square" rtlCol="0">
            <a:spAutoFit/>
          </a:bodyPr>
          <a:lstStyle/>
          <a:p>
            <a:pPr lvl="0">
              <a:defRPr/>
            </a:pPr>
            <a:r>
              <a:rPr lang="fi-FI" sz="1100" b="1" dirty="0">
                <a:solidFill>
                  <a:prstClr val="black"/>
                </a:solidFill>
                <a:latin typeface="Verdana"/>
              </a:rPr>
              <a:t>Kuva 7. </a:t>
            </a:r>
            <a:r>
              <a:rPr lang="fi-FI" sz="1100" dirty="0">
                <a:solidFill>
                  <a:prstClr val="black"/>
                </a:solidFill>
                <a:latin typeface="Verdana"/>
              </a:rPr>
              <a:t>Henkilöstön ja liikevaihtojen jakauma tarkastelualueen kesken. Lähde: Tilastokeskus.</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17883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3E2EDD-9681-4A25-8908-9ADBD721BE3E}"/>
              </a:ext>
            </a:extLst>
          </p:cNvPr>
          <p:cNvSpPr>
            <a:spLocks noGrp="1"/>
          </p:cNvSpPr>
          <p:nvPr>
            <p:ph type="title"/>
          </p:nvPr>
        </p:nvSpPr>
        <p:spPr/>
        <p:txBody>
          <a:bodyPr/>
          <a:lstStyle/>
          <a:p>
            <a:r>
              <a:rPr lang="fi-FI" dirty="0"/>
              <a:t>Liite 3</a:t>
            </a:r>
          </a:p>
        </p:txBody>
      </p:sp>
      <p:sp>
        <p:nvSpPr>
          <p:cNvPr id="8" name="Text Placeholder 7">
            <a:extLst>
              <a:ext uri="{FF2B5EF4-FFF2-40B4-BE49-F238E27FC236}">
                <a16:creationId xmlns:a16="http://schemas.microsoft.com/office/drawing/2014/main" id="{9FA29B2A-493E-4C53-B714-16B18DACB1B1}"/>
              </a:ext>
            </a:extLst>
          </p:cNvPr>
          <p:cNvSpPr>
            <a:spLocks noGrp="1"/>
          </p:cNvSpPr>
          <p:nvPr>
            <p:ph type="body" idx="1"/>
          </p:nvPr>
        </p:nvSpPr>
        <p:spPr/>
        <p:txBody>
          <a:bodyPr/>
          <a:lstStyle/>
          <a:p>
            <a:r>
              <a:rPr lang="fi-FI" dirty="0"/>
              <a:t>Potentiaalisten lentoyhteyksien kustannuslaskentaa hankintojen tueksi</a:t>
            </a:r>
          </a:p>
        </p:txBody>
      </p:sp>
      <p:sp>
        <p:nvSpPr>
          <p:cNvPr id="6" name="Slide Number Placeholder 5">
            <a:extLst>
              <a:ext uri="{FF2B5EF4-FFF2-40B4-BE49-F238E27FC236}">
                <a16:creationId xmlns:a16="http://schemas.microsoft.com/office/drawing/2014/main" id="{87FCC8D2-FE40-48B3-B483-D93472CA5183}"/>
              </a:ext>
            </a:extLst>
          </p:cNvPr>
          <p:cNvSpPr>
            <a:spLocks noGrp="1"/>
          </p:cNvSpPr>
          <p:nvPr>
            <p:ph type="sldNum" sz="quarter" idx="12"/>
          </p:nvPr>
        </p:nvSpPr>
        <p:spPr/>
        <p:txBody>
          <a:bodyPr/>
          <a:lstStyle/>
          <a:p>
            <a:fld id="{E97DE6E4-DC77-456C-872A-552B509F49AF}" type="slidenum">
              <a:rPr lang="fi-FI" smtClean="0"/>
              <a:t>97</a:t>
            </a:fld>
            <a:endParaRPr lang="fi-FI"/>
          </a:p>
        </p:txBody>
      </p:sp>
    </p:spTree>
    <p:extLst>
      <p:ext uri="{BB962C8B-B14F-4D97-AF65-F5344CB8AC3E}">
        <p14:creationId xmlns:p14="http://schemas.microsoft.com/office/powerpoint/2010/main" val="13236832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3E7ED-4403-4D74-BC68-58903614D70E}"/>
              </a:ext>
            </a:extLst>
          </p:cNvPr>
          <p:cNvSpPr>
            <a:spLocks noGrp="1"/>
          </p:cNvSpPr>
          <p:nvPr>
            <p:ph type="title"/>
          </p:nvPr>
        </p:nvSpPr>
        <p:spPr/>
        <p:txBody>
          <a:bodyPr/>
          <a:lstStyle/>
          <a:p>
            <a:r>
              <a:rPr lang="fi-FI" dirty="0"/>
              <a:t>Laskennan taustatiedot</a:t>
            </a:r>
          </a:p>
        </p:txBody>
      </p:sp>
      <p:sp>
        <p:nvSpPr>
          <p:cNvPr id="8" name="Content Placeholder 7">
            <a:extLst>
              <a:ext uri="{FF2B5EF4-FFF2-40B4-BE49-F238E27FC236}">
                <a16:creationId xmlns:a16="http://schemas.microsoft.com/office/drawing/2014/main" id="{9A07087C-CE11-4799-9392-95498E9A993D}"/>
              </a:ext>
            </a:extLst>
          </p:cNvPr>
          <p:cNvSpPr>
            <a:spLocks noGrp="1"/>
          </p:cNvSpPr>
          <p:nvPr>
            <p:ph idx="1"/>
          </p:nvPr>
        </p:nvSpPr>
        <p:spPr>
          <a:xfrm>
            <a:off x="612000" y="1394691"/>
            <a:ext cx="10746000" cy="4779309"/>
          </a:xfrm>
        </p:spPr>
        <p:txBody>
          <a:bodyPr/>
          <a:lstStyle/>
          <a:p>
            <a:r>
              <a:rPr lang="fi-FI" sz="1600" dirty="0"/>
              <a:t>Laskenta on tehty oletuksella, että kaikille viidelle kentälle on oma, muista erillinen lentoyhteys</a:t>
            </a:r>
          </a:p>
          <a:p>
            <a:pPr lvl="1"/>
            <a:r>
              <a:rPr lang="fi-FI" sz="1400" dirty="0"/>
              <a:t>Arviot on tehty kahdelle viikkovuoromäärälle 12 kpl ja 17 kpl sekä kahdelle erillisille konetyypille ATR-72 (70-paikkainen) ja Saab 340 (34-paikkainen).</a:t>
            </a:r>
          </a:p>
          <a:p>
            <a:pPr lvl="1"/>
            <a:r>
              <a:rPr lang="fi-FI" sz="1400" dirty="0"/>
              <a:t>Viikkovuorot ja matkustajamäärät ovat tasaisesti jakautuneet huhtikuun ja joulukuun 2021 välille. Todellisuudessa näin tuskin käy.</a:t>
            </a:r>
          </a:p>
          <a:p>
            <a:r>
              <a:rPr lang="fi-FI" sz="1600" dirty="0"/>
              <a:t>Täyttöasteet on määritetty osuuksina vuoden 2019 matkustajamäärästä (suhteutettuna yhdeksälle kuukaudelle)</a:t>
            </a:r>
          </a:p>
          <a:p>
            <a:pPr lvl="1"/>
            <a:r>
              <a:rPr lang="fi-FI" sz="1400" dirty="0"/>
              <a:t>Laskennassa ovat mukana 30 %, 50 % ja 70 % matkustajamäärästä.</a:t>
            </a:r>
          </a:p>
          <a:p>
            <a:pPr lvl="1"/>
            <a:r>
              <a:rPr lang="fi-FI" sz="1400" dirty="0"/>
              <a:t>Laskenta on tehty viiden lentoaseman kokonaisuudelle, lentoasemien välille ei ole tehty eroja</a:t>
            </a:r>
          </a:p>
          <a:p>
            <a:r>
              <a:rPr lang="fi-FI" sz="1600" dirty="0"/>
              <a:t>Lipputulon on oletettu olevan 300 € (sis. alv), jolloin veroton lipputulo on 242 €.</a:t>
            </a:r>
          </a:p>
          <a:p>
            <a:r>
              <a:rPr lang="fi-FI" sz="1600" dirty="0"/>
              <a:t>Reitin kustannukset on arvioitu huomioiden lentoasemamaksut, maahuolintamaksut, lennonvarmistusmaksut, lentävän henkilöstön kustannukset sekä polttoainekustannukset (markkinahintaan). Näiden kustannusten on oletettu muodostavan 60 % kokonaiskustannuksista, jolloin kokonaiskustannukset on saatu käyttämällä 40 % yleiskustannuslisää.</a:t>
            </a:r>
          </a:p>
          <a:p>
            <a:r>
              <a:rPr lang="fi-FI" sz="1600" dirty="0"/>
              <a:t>Covid-19-pandemien vaikutuksia lentoyhtiöiden hinnoitteluun ei ole pystytty huomioimaan, vaan laskelmat on tehty perustuen ns. normaaliajan kustannustietoihin. </a:t>
            </a:r>
          </a:p>
          <a:p>
            <a:pPr lvl="1"/>
            <a:r>
              <a:rPr lang="fi-FI" sz="1400" dirty="0"/>
              <a:t>Lentoyhtiön voittomarginaaliksi on oletettu 2 %</a:t>
            </a:r>
          </a:p>
        </p:txBody>
      </p:sp>
      <p:sp>
        <p:nvSpPr>
          <p:cNvPr id="4" name="Date Placeholder 3">
            <a:extLst>
              <a:ext uri="{FF2B5EF4-FFF2-40B4-BE49-F238E27FC236}">
                <a16:creationId xmlns:a16="http://schemas.microsoft.com/office/drawing/2014/main" id="{EA9637F7-FC5A-4243-9066-86369E18EF70}"/>
              </a:ext>
            </a:extLst>
          </p:cNvPr>
          <p:cNvSpPr>
            <a:spLocks noGrp="1"/>
          </p:cNvSpPr>
          <p:nvPr>
            <p:ph type="dt" sz="half" idx="10"/>
          </p:nvPr>
        </p:nvSpPr>
        <p:spPr/>
        <p:txBody>
          <a:bodyPr/>
          <a:lstStyle/>
          <a:p>
            <a:fld id="{2525DF7F-B843-4B43-80AD-174D21E618B2}" type="datetime1">
              <a:rPr lang="fi-FI" smtClean="0"/>
              <a:t>15.1.2021</a:t>
            </a:fld>
            <a:endParaRPr lang="fi-FI"/>
          </a:p>
        </p:txBody>
      </p:sp>
      <p:sp>
        <p:nvSpPr>
          <p:cNvPr id="5" name="Footer Placeholder 4">
            <a:extLst>
              <a:ext uri="{FF2B5EF4-FFF2-40B4-BE49-F238E27FC236}">
                <a16:creationId xmlns:a16="http://schemas.microsoft.com/office/drawing/2014/main" id="{C7E02C7E-EE95-474E-98AF-68AA8CFA7B5D}"/>
              </a:ext>
            </a:extLst>
          </p:cNvPr>
          <p:cNvSpPr>
            <a:spLocks noGrp="1"/>
          </p:cNvSpPr>
          <p:nvPr>
            <p:ph type="ftr" sz="quarter" idx="11"/>
          </p:nvPr>
        </p:nvSpPr>
        <p:spPr/>
        <p:txBody>
          <a:bodyPr/>
          <a:lstStyle/>
          <a:p>
            <a:r>
              <a:rPr lang="fi-FI"/>
              <a:t>Lentoliikenteen julkisen palveluvelvoitteen oikeatasoisuuden arviointi</a:t>
            </a:r>
          </a:p>
        </p:txBody>
      </p:sp>
      <p:sp>
        <p:nvSpPr>
          <p:cNvPr id="6" name="Slide Number Placeholder 5">
            <a:extLst>
              <a:ext uri="{FF2B5EF4-FFF2-40B4-BE49-F238E27FC236}">
                <a16:creationId xmlns:a16="http://schemas.microsoft.com/office/drawing/2014/main" id="{F77B1F3C-D228-4EB7-90D1-AE42F4071A7F}"/>
              </a:ext>
            </a:extLst>
          </p:cNvPr>
          <p:cNvSpPr>
            <a:spLocks noGrp="1"/>
          </p:cNvSpPr>
          <p:nvPr>
            <p:ph type="sldNum" sz="quarter" idx="12"/>
          </p:nvPr>
        </p:nvSpPr>
        <p:spPr/>
        <p:txBody>
          <a:bodyPr/>
          <a:lstStyle/>
          <a:p>
            <a:fld id="{E97DE6E4-DC77-456C-872A-552B509F49AF}" type="slidenum">
              <a:rPr lang="fi-FI" smtClean="0"/>
              <a:t>98</a:t>
            </a:fld>
            <a:endParaRPr lang="fi-FI"/>
          </a:p>
        </p:txBody>
      </p:sp>
    </p:spTree>
    <p:extLst>
      <p:ext uri="{BB962C8B-B14F-4D97-AF65-F5344CB8AC3E}">
        <p14:creationId xmlns:p14="http://schemas.microsoft.com/office/powerpoint/2010/main" val="16931092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D69AB2-F766-4AA0-A447-D2DB648BEEB2}"/>
              </a:ext>
            </a:extLst>
          </p:cNvPr>
          <p:cNvSpPr>
            <a:spLocks noGrp="1"/>
          </p:cNvSpPr>
          <p:nvPr>
            <p:ph type="title"/>
          </p:nvPr>
        </p:nvSpPr>
        <p:spPr/>
        <p:txBody>
          <a:bodyPr/>
          <a:lstStyle/>
          <a:p>
            <a:pPr>
              <a:spcBef>
                <a:spcPts val="300"/>
              </a:spcBef>
            </a:pPr>
            <a:r>
              <a:rPr lang="fi-FI" dirty="0"/>
              <a:t>Arvio kustannuksista</a:t>
            </a:r>
          </a:p>
        </p:txBody>
      </p:sp>
      <p:sp>
        <p:nvSpPr>
          <p:cNvPr id="4" name="Date Placeholder 3">
            <a:extLst>
              <a:ext uri="{FF2B5EF4-FFF2-40B4-BE49-F238E27FC236}">
                <a16:creationId xmlns:a16="http://schemas.microsoft.com/office/drawing/2014/main" id="{4BA57C05-83D5-4183-BDEB-B3A483D5C8CA}"/>
              </a:ext>
            </a:extLst>
          </p:cNvPr>
          <p:cNvSpPr>
            <a:spLocks noGrp="1"/>
          </p:cNvSpPr>
          <p:nvPr>
            <p:ph type="dt" sz="half" idx="10"/>
          </p:nvPr>
        </p:nvSpPr>
        <p:spPr/>
        <p:txBody>
          <a:bodyPr/>
          <a:lstStyle/>
          <a:p>
            <a:fld id="{2525DF7F-B843-4B43-80AD-174D21E618B2}" type="datetime1">
              <a:rPr lang="fi-FI" smtClean="0"/>
              <a:t>15.1.2021</a:t>
            </a:fld>
            <a:endParaRPr lang="fi-FI"/>
          </a:p>
        </p:txBody>
      </p:sp>
      <p:sp>
        <p:nvSpPr>
          <p:cNvPr id="5" name="Footer Placeholder 4">
            <a:extLst>
              <a:ext uri="{FF2B5EF4-FFF2-40B4-BE49-F238E27FC236}">
                <a16:creationId xmlns:a16="http://schemas.microsoft.com/office/drawing/2014/main" id="{7B2A7C96-C020-4DC1-BCF4-C187D243DB5C}"/>
              </a:ext>
            </a:extLst>
          </p:cNvPr>
          <p:cNvSpPr>
            <a:spLocks noGrp="1"/>
          </p:cNvSpPr>
          <p:nvPr>
            <p:ph type="ftr" sz="quarter" idx="11"/>
          </p:nvPr>
        </p:nvSpPr>
        <p:spPr/>
        <p:txBody>
          <a:bodyPr/>
          <a:lstStyle/>
          <a:p>
            <a:r>
              <a:rPr lang="fi-FI"/>
              <a:t>Lentoliikenteen julkisen palveluvelvoitteen oikeatasoisuuden arviointi</a:t>
            </a:r>
          </a:p>
        </p:txBody>
      </p:sp>
      <p:sp>
        <p:nvSpPr>
          <p:cNvPr id="6" name="Slide Number Placeholder 5">
            <a:extLst>
              <a:ext uri="{FF2B5EF4-FFF2-40B4-BE49-F238E27FC236}">
                <a16:creationId xmlns:a16="http://schemas.microsoft.com/office/drawing/2014/main" id="{A7EC153A-F52B-4AF4-8731-5635FF60AFCE}"/>
              </a:ext>
            </a:extLst>
          </p:cNvPr>
          <p:cNvSpPr>
            <a:spLocks noGrp="1"/>
          </p:cNvSpPr>
          <p:nvPr>
            <p:ph type="sldNum" sz="quarter" idx="12"/>
          </p:nvPr>
        </p:nvSpPr>
        <p:spPr/>
        <p:txBody>
          <a:bodyPr/>
          <a:lstStyle/>
          <a:p>
            <a:fld id="{E97DE6E4-DC77-456C-872A-552B509F49AF}" type="slidenum">
              <a:rPr lang="fi-FI" smtClean="0"/>
              <a:t>99</a:t>
            </a:fld>
            <a:endParaRPr lang="fi-FI"/>
          </a:p>
        </p:txBody>
      </p:sp>
      <p:graphicFrame>
        <p:nvGraphicFramePr>
          <p:cNvPr id="9" name="Table 9">
            <a:extLst>
              <a:ext uri="{FF2B5EF4-FFF2-40B4-BE49-F238E27FC236}">
                <a16:creationId xmlns:a16="http://schemas.microsoft.com/office/drawing/2014/main" id="{F2515C78-2E6E-451E-A512-DB5D9D3033CB}"/>
              </a:ext>
            </a:extLst>
          </p:cNvPr>
          <p:cNvGraphicFramePr>
            <a:graphicFrameLocks noGrp="1"/>
          </p:cNvGraphicFramePr>
          <p:nvPr>
            <p:extLst>
              <p:ext uri="{D42A27DB-BD31-4B8C-83A1-F6EECF244321}">
                <p14:modId xmlns:p14="http://schemas.microsoft.com/office/powerpoint/2010/main" val="3180887112"/>
              </p:ext>
            </p:extLst>
          </p:nvPr>
        </p:nvGraphicFramePr>
        <p:xfrm>
          <a:off x="612000" y="1982198"/>
          <a:ext cx="8375692" cy="2722717"/>
        </p:xfrm>
        <a:graphic>
          <a:graphicData uri="http://schemas.openxmlformats.org/drawingml/2006/table">
            <a:tbl>
              <a:tblPr firstRow="1" bandRow="1">
                <a:tableStyleId>{5C22544A-7EE6-4342-B048-85BDC9FD1C3A}</a:tableStyleId>
              </a:tblPr>
              <a:tblGrid>
                <a:gridCol w="2093923">
                  <a:extLst>
                    <a:ext uri="{9D8B030D-6E8A-4147-A177-3AD203B41FA5}">
                      <a16:colId xmlns:a16="http://schemas.microsoft.com/office/drawing/2014/main" val="1621007021"/>
                    </a:ext>
                  </a:extLst>
                </a:gridCol>
                <a:gridCol w="2093923">
                  <a:extLst>
                    <a:ext uri="{9D8B030D-6E8A-4147-A177-3AD203B41FA5}">
                      <a16:colId xmlns:a16="http://schemas.microsoft.com/office/drawing/2014/main" val="3514287095"/>
                    </a:ext>
                  </a:extLst>
                </a:gridCol>
                <a:gridCol w="2093923">
                  <a:extLst>
                    <a:ext uri="{9D8B030D-6E8A-4147-A177-3AD203B41FA5}">
                      <a16:colId xmlns:a16="http://schemas.microsoft.com/office/drawing/2014/main" val="3132605810"/>
                    </a:ext>
                  </a:extLst>
                </a:gridCol>
                <a:gridCol w="2093923">
                  <a:extLst>
                    <a:ext uri="{9D8B030D-6E8A-4147-A177-3AD203B41FA5}">
                      <a16:colId xmlns:a16="http://schemas.microsoft.com/office/drawing/2014/main" val="1148235444"/>
                    </a:ext>
                  </a:extLst>
                </a:gridCol>
              </a:tblGrid>
              <a:tr h="492057">
                <a:tc>
                  <a:txBody>
                    <a:bodyPr/>
                    <a:lstStyle/>
                    <a:p>
                      <a:endParaRPr lang="fi-FI" dirty="0"/>
                    </a:p>
                  </a:txBody>
                  <a:tcPr/>
                </a:tc>
                <a:tc>
                  <a:txBody>
                    <a:bodyPr/>
                    <a:lstStyle/>
                    <a:p>
                      <a:pPr algn="ctr"/>
                      <a:r>
                        <a:rPr lang="fi-FI" sz="1200" dirty="0"/>
                        <a:t>30 % matkustaja-määrästä</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200" dirty="0"/>
                        <a:t>50 % matkustaja-määrästä</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200" dirty="0"/>
                        <a:t>70 % matkustaja-määrästä</a:t>
                      </a:r>
                    </a:p>
                  </a:txBody>
                  <a:tcPr/>
                </a:tc>
                <a:extLst>
                  <a:ext uri="{0D108BD9-81ED-4DB2-BD59-A6C34878D82A}">
                    <a16:rowId xmlns:a16="http://schemas.microsoft.com/office/drawing/2014/main" val="2152858122"/>
                  </a:ext>
                </a:extLst>
              </a:tr>
              <a:tr h="557665">
                <a:tc>
                  <a:txBody>
                    <a:bodyPr/>
                    <a:lstStyle/>
                    <a:p>
                      <a:r>
                        <a:rPr lang="fi-FI" sz="1400" dirty="0"/>
                        <a:t>12 viikkovuoroa, Saab 340</a:t>
                      </a:r>
                    </a:p>
                  </a:txBody>
                  <a:tcPr/>
                </a:tc>
                <a:tc>
                  <a:txBody>
                    <a:bodyPr/>
                    <a:lstStyle/>
                    <a:p>
                      <a:pPr algn="ctr"/>
                      <a:r>
                        <a:rPr lang="fi-FI" sz="1400" dirty="0"/>
                        <a:t>12 M€</a:t>
                      </a:r>
                    </a:p>
                  </a:txBody>
                  <a:tcPr anchor="ctr"/>
                </a:tc>
                <a:tc>
                  <a:txBody>
                    <a:bodyPr/>
                    <a:lstStyle/>
                    <a:p>
                      <a:pPr algn="ctr"/>
                      <a:r>
                        <a:rPr lang="fi-FI" sz="1400" dirty="0"/>
                        <a:t>0,2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i="1" dirty="0"/>
                        <a:t>ei tukitarvetta</a:t>
                      </a:r>
                    </a:p>
                  </a:txBody>
                  <a:tcPr anchor="ctr"/>
                </a:tc>
                <a:extLst>
                  <a:ext uri="{0D108BD9-81ED-4DB2-BD59-A6C34878D82A}">
                    <a16:rowId xmlns:a16="http://schemas.microsoft.com/office/drawing/2014/main" val="1073626412"/>
                  </a:ext>
                </a:extLst>
              </a:tr>
              <a:tr h="557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12 viikkovuoroa, ATR-72</a:t>
                      </a:r>
                    </a:p>
                  </a:txBody>
                  <a:tcPr/>
                </a:tc>
                <a:tc>
                  <a:txBody>
                    <a:bodyPr/>
                    <a:lstStyle/>
                    <a:p>
                      <a:pPr algn="ctr"/>
                      <a:r>
                        <a:rPr lang="fi-FI" sz="1400" dirty="0"/>
                        <a:t>17 M€</a:t>
                      </a:r>
                    </a:p>
                  </a:txBody>
                  <a:tcPr anchor="ctr"/>
                </a:tc>
                <a:tc>
                  <a:txBody>
                    <a:bodyPr/>
                    <a:lstStyle/>
                    <a:p>
                      <a:pPr algn="ctr"/>
                      <a:r>
                        <a:rPr lang="fi-FI" sz="1400" dirty="0"/>
                        <a:t>5 M€</a:t>
                      </a:r>
                    </a:p>
                  </a:txBody>
                  <a:tcPr anchor="ctr"/>
                </a:tc>
                <a:tc>
                  <a:txBody>
                    <a:bodyPr/>
                    <a:lstStyle/>
                    <a:p>
                      <a:pPr algn="ctr"/>
                      <a:r>
                        <a:rPr lang="fi-FI" sz="1400" i="1" dirty="0"/>
                        <a:t>ei tukitarvetta</a:t>
                      </a:r>
                    </a:p>
                  </a:txBody>
                  <a:tcPr anchor="ctr"/>
                </a:tc>
                <a:extLst>
                  <a:ext uri="{0D108BD9-81ED-4DB2-BD59-A6C34878D82A}">
                    <a16:rowId xmlns:a16="http://schemas.microsoft.com/office/drawing/2014/main" val="1577174984"/>
                  </a:ext>
                </a:extLst>
              </a:tr>
              <a:tr h="557665">
                <a:tc>
                  <a:txBody>
                    <a:bodyPr/>
                    <a:lstStyle/>
                    <a:p>
                      <a:r>
                        <a:rPr lang="fi-FI" sz="1400" dirty="0"/>
                        <a:t>17 viikkovuoroa,</a:t>
                      </a:r>
                    </a:p>
                    <a:p>
                      <a:r>
                        <a:rPr lang="fi-FI" sz="1400" dirty="0"/>
                        <a:t>Saab 340</a:t>
                      </a:r>
                    </a:p>
                  </a:txBody>
                  <a:tcPr/>
                </a:tc>
                <a:tc>
                  <a:txBody>
                    <a:bodyPr/>
                    <a:lstStyle/>
                    <a:p>
                      <a:pPr algn="ctr"/>
                      <a:r>
                        <a:rPr lang="fi-FI" sz="1400" dirty="0"/>
                        <a:t>25 M€</a:t>
                      </a:r>
                    </a:p>
                  </a:txBody>
                  <a:tcPr anchor="ctr"/>
                </a:tc>
                <a:tc>
                  <a:txBody>
                    <a:bodyPr/>
                    <a:lstStyle/>
                    <a:p>
                      <a:pPr algn="ctr"/>
                      <a:r>
                        <a:rPr lang="fi-FI" sz="1400" dirty="0"/>
                        <a:t>12 M€</a:t>
                      </a:r>
                    </a:p>
                  </a:txBody>
                  <a:tcPr anchor="ctr"/>
                </a:tc>
                <a:tc>
                  <a:txBody>
                    <a:bodyPr/>
                    <a:lstStyle/>
                    <a:p>
                      <a:pPr algn="ctr"/>
                      <a:r>
                        <a:rPr lang="fi-FI" sz="1400" dirty="0"/>
                        <a:t>1 M€</a:t>
                      </a:r>
                    </a:p>
                  </a:txBody>
                  <a:tcPr anchor="ctr"/>
                </a:tc>
                <a:extLst>
                  <a:ext uri="{0D108BD9-81ED-4DB2-BD59-A6C34878D82A}">
                    <a16:rowId xmlns:a16="http://schemas.microsoft.com/office/drawing/2014/main" val="2757513769"/>
                  </a:ext>
                </a:extLst>
              </a:tr>
              <a:tr h="557665">
                <a:tc>
                  <a:txBody>
                    <a:bodyPr/>
                    <a:lstStyle/>
                    <a:p>
                      <a:r>
                        <a:rPr lang="fi-FI" sz="1400" dirty="0"/>
                        <a:t>17 viikkovuoroa,</a:t>
                      </a:r>
                    </a:p>
                    <a:p>
                      <a:r>
                        <a:rPr lang="fi-FI" sz="1400" dirty="0"/>
                        <a:t>ATR-72</a:t>
                      </a:r>
                    </a:p>
                  </a:txBody>
                  <a:tcPr/>
                </a:tc>
                <a:tc>
                  <a:txBody>
                    <a:bodyPr/>
                    <a:lstStyle/>
                    <a:p>
                      <a:pPr algn="ctr"/>
                      <a:r>
                        <a:rPr lang="fi-FI" sz="1400" dirty="0"/>
                        <a:t>32 M€</a:t>
                      </a:r>
                    </a:p>
                  </a:txBody>
                  <a:tcPr anchor="ctr"/>
                </a:tc>
                <a:tc>
                  <a:txBody>
                    <a:bodyPr/>
                    <a:lstStyle/>
                    <a:p>
                      <a:pPr algn="ctr"/>
                      <a:r>
                        <a:rPr lang="fi-FI" sz="1400" dirty="0"/>
                        <a:t>20 M€</a:t>
                      </a:r>
                    </a:p>
                  </a:txBody>
                  <a:tcPr anchor="ctr"/>
                </a:tc>
                <a:tc>
                  <a:txBody>
                    <a:bodyPr/>
                    <a:lstStyle/>
                    <a:p>
                      <a:pPr algn="ctr"/>
                      <a:r>
                        <a:rPr lang="fi-FI" sz="1400" dirty="0"/>
                        <a:t>8 M€</a:t>
                      </a:r>
                    </a:p>
                  </a:txBody>
                  <a:tcPr anchor="ctr"/>
                </a:tc>
                <a:extLst>
                  <a:ext uri="{0D108BD9-81ED-4DB2-BD59-A6C34878D82A}">
                    <a16:rowId xmlns:a16="http://schemas.microsoft.com/office/drawing/2014/main" val="2492915798"/>
                  </a:ext>
                </a:extLst>
              </a:tr>
            </a:tbl>
          </a:graphicData>
        </a:graphic>
      </p:graphicFrame>
      <p:sp>
        <p:nvSpPr>
          <p:cNvPr id="11" name="Content Placeholder 7">
            <a:extLst>
              <a:ext uri="{FF2B5EF4-FFF2-40B4-BE49-F238E27FC236}">
                <a16:creationId xmlns:a16="http://schemas.microsoft.com/office/drawing/2014/main" id="{AFCCEFA1-1D95-4144-BA93-B5CAEB4C06D8}"/>
              </a:ext>
            </a:extLst>
          </p:cNvPr>
          <p:cNvSpPr>
            <a:spLocks noGrp="1"/>
          </p:cNvSpPr>
          <p:nvPr>
            <p:ph idx="1"/>
          </p:nvPr>
        </p:nvSpPr>
        <p:spPr>
          <a:xfrm>
            <a:off x="612000" y="4966312"/>
            <a:ext cx="8375691" cy="1371965"/>
          </a:xfrm>
        </p:spPr>
        <p:txBody>
          <a:bodyPr/>
          <a:lstStyle/>
          <a:p>
            <a:pPr marL="0" indent="0">
              <a:buNone/>
            </a:pPr>
            <a:r>
              <a:rPr lang="fi-FI" sz="1400" dirty="0"/>
              <a:t>Viiden lentoyhteyden tukemiseen on varattu 11,5 miljoonaa euroa. Taulukossa on esitetty tuen tarvetta edellisen sivun laskentaperusteiden osalta taulukon eri tilanteissa. Covid-19-pandemian vaikutuksia lentoyhtiöiden talouteen ja hinnoitteluperusteisiin ei ole pystytty ottamaan laskennassa huomioon. Koneita on tällä hetkellä enemmän saatavana </a:t>
            </a:r>
            <a:r>
              <a:rPr lang="fi-FI" sz="1400" dirty="0" err="1"/>
              <a:t>leasattavaksi</a:t>
            </a:r>
            <a:r>
              <a:rPr lang="fi-FI" sz="1400" dirty="0"/>
              <a:t>, mikä on voinut alentaa </a:t>
            </a:r>
            <a:r>
              <a:rPr lang="fi-FI" sz="1400" dirty="0" err="1"/>
              <a:t>leasaushintoja</a:t>
            </a:r>
            <a:r>
              <a:rPr lang="fi-FI" sz="1400" dirty="0"/>
              <a:t>. Toisaalta moni lentoyhtiö on ajanut toimintaa alas ja sen uudelleen käynnistämiseen voi liittyä lisäkustannuksia.</a:t>
            </a:r>
          </a:p>
        </p:txBody>
      </p:sp>
      <p:sp>
        <p:nvSpPr>
          <p:cNvPr id="12" name="TextBox 11">
            <a:extLst>
              <a:ext uri="{FF2B5EF4-FFF2-40B4-BE49-F238E27FC236}">
                <a16:creationId xmlns:a16="http://schemas.microsoft.com/office/drawing/2014/main" id="{C32406A1-FFC3-4445-8FF0-20AA8F03DA30}"/>
              </a:ext>
            </a:extLst>
          </p:cNvPr>
          <p:cNvSpPr txBox="1"/>
          <p:nvPr/>
        </p:nvSpPr>
        <p:spPr>
          <a:xfrm>
            <a:off x="590584" y="1535688"/>
            <a:ext cx="8304036" cy="430887"/>
          </a:xfrm>
          <a:prstGeom prst="rect">
            <a:avLst/>
          </a:prstGeom>
          <a:noFill/>
          <a:ln>
            <a:noFill/>
          </a:ln>
        </p:spPr>
        <p:txBody>
          <a:bodyPr wrap="square" rtlCol="0">
            <a:spAutoFit/>
          </a:bodyPr>
          <a:lstStyle/>
          <a:p>
            <a:pPr lvl="0">
              <a:defRPr/>
            </a:pPr>
            <a:r>
              <a:rPr lang="fi-FI" sz="1100" b="1" dirty="0">
                <a:solidFill>
                  <a:prstClr val="black"/>
                </a:solidFill>
                <a:latin typeface="Verdana"/>
              </a:rPr>
              <a:t>Taulukko 1. </a:t>
            </a:r>
            <a:r>
              <a:rPr lang="fi-FI" sz="1100" dirty="0">
                <a:solidFill>
                  <a:prstClr val="black"/>
                </a:solidFill>
                <a:latin typeface="Verdana"/>
              </a:rPr>
              <a:t>Tuen tarve eri viikkovuoromäärillä ja konetyypillä 30 %, 50 % ja 70 % osuuksilla vuoden 2019 matkustajamäärästä (suhteutettuna yhdeksälle kuukaudelle). Veroton lipputulo 242 €.</a:t>
            </a:r>
            <a:endParaRPr kumimoji="0" lang="fi-FI" sz="11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167237170"/>
      </p:ext>
    </p:extLst>
  </p:cSld>
  <p:clrMapOvr>
    <a:masterClrMapping/>
  </p:clrMapOvr>
</p:sld>
</file>

<file path=ppt/theme/theme1.xml><?xml version="1.0" encoding="utf-8"?>
<a:theme xmlns:a="http://schemas.openxmlformats.org/drawingml/2006/main" name="1_A) Traficom 1 su">
  <a:themeElements>
    <a:clrScheme name="Traficom">
      <a:dk1>
        <a:sysClr val="windowText" lastClr="000000"/>
      </a:dk1>
      <a:lt1>
        <a:sysClr val="window" lastClr="FFFFFF"/>
      </a:lt1>
      <a:dk2>
        <a:srgbClr val="018285"/>
      </a:dk2>
      <a:lt2>
        <a:srgbClr val="1C6BBA"/>
      </a:lt2>
      <a:accent1>
        <a:srgbClr val="00AEB2"/>
      </a:accent1>
      <a:accent2>
        <a:srgbClr val="018285"/>
      </a:accent2>
      <a:accent3>
        <a:srgbClr val="81D600"/>
      </a:accent3>
      <a:accent4>
        <a:srgbClr val="EC017F"/>
      </a:accent4>
      <a:accent5>
        <a:srgbClr val="0058B1"/>
      </a:accent5>
      <a:accent6>
        <a:srgbClr val="159637"/>
      </a:accent6>
      <a:hlink>
        <a:srgbClr val="0563C1"/>
      </a:hlink>
      <a:folHlink>
        <a:srgbClr val="954F72"/>
      </a:folHlink>
    </a:clrScheme>
    <a:fontScheme name="Mukautettu 1">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EB2"/>
        </a:solidFill>
        <a:ln>
          <a:solidFill>
            <a:srgbClr val="00AEB2"/>
          </a:solidFill>
        </a:ln>
      </a:spPr>
      <a:bodyPr rtlCol="0" anchor="t"/>
      <a:lstStyle>
        <a:defPPr algn="ctr">
          <a:defRPr dirty="0" err="1"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rgbClr val="00AEB2"/>
        </a:solidFill>
      </a:spPr>
      <a:bodyPr wrap="non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su.potx" id="{4A254D6D-A4B2-4810-8218-55B8F3560A9C}" vid="{2B254705-F97E-4067-9B2E-2DD7FED7DE0D}"/>
    </a:ext>
  </a:extLst>
</a:theme>
</file>

<file path=ppt/theme/theme2.xml><?xml version="1.0" encoding="utf-8"?>
<a:theme xmlns:a="http://schemas.openxmlformats.org/drawingml/2006/main" name="A) Traficom 1 su">
  <a:themeElements>
    <a:clrScheme name="Traficom">
      <a:dk1>
        <a:sysClr val="windowText" lastClr="000000"/>
      </a:dk1>
      <a:lt1>
        <a:sysClr val="window" lastClr="FFFFFF"/>
      </a:lt1>
      <a:dk2>
        <a:srgbClr val="018285"/>
      </a:dk2>
      <a:lt2>
        <a:srgbClr val="1C6BBA"/>
      </a:lt2>
      <a:accent1>
        <a:srgbClr val="00AEB2"/>
      </a:accent1>
      <a:accent2>
        <a:srgbClr val="018285"/>
      </a:accent2>
      <a:accent3>
        <a:srgbClr val="81D600"/>
      </a:accent3>
      <a:accent4>
        <a:srgbClr val="EC017F"/>
      </a:accent4>
      <a:accent5>
        <a:srgbClr val="0058B1"/>
      </a:accent5>
      <a:accent6>
        <a:srgbClr val="159637"/>
      </a:accent6>
      <a:hlink>
        <a:srgbClr val="0563C1"/>
      </a:hlink>
      <a:folHlink>
        <a:srgbClr val="954F72"/>
      </a:folHlink>
    </a:clrScheme>
    <a:fontScheme name="Mukautettu 1">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EB2"/>
        </a:solidFill>
        <a:ln>
          <a:solidFill>
            <a:srgbClr val="00AEB2"/>
          </a:solidFill>
        </a:ln>
      </a:spPr>
      <a:bodyPr rtlCol="0" anchor="t"/>
      <a:lstStyle>
        <a:defPPr algn="ctr">
          <a:defRPr dirty="0" err="1"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rgbClr val="00AEB2"/>
        </a:solidFill>
      </a:spPr>
      <a:bodyPr wrap="non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su.potx" id="{4A254D6D-A4B2-4810-8218-55B8F3560A9C}" vid="{2B254705-F97E-4067-9B2E-2DD7FED7DE0D}"/>
    </a:ext>
  </a:extLst>
</a:theme>
</file>

<file path=ppt/theme/theme3.xml><?xml version="1.0" encoding="utf-8"?>
<a:theme xmlns:a="http://schemas.openxmlformats.org/drawingml/2006/main" name="2_A) Traficom 1 su">
  <a:themeElements>
    <a:clrScheme name="Traficom">
      <a:dk1>
        <a:sysClr val="windowText" lastClr="000000"/>
      </a:dk1>
      <a:lt1>
        <a:sysClr val="window" lastClr="FFFFFF"/>
      </a:lt1>
      <a:dk2>
        <a:srgbClr val="018285"/>
      </a:dk2>
      <a:lt2>
        <a:srgbClr val="1C6BBA"/>
      </a:lt2>
      <a:accent1>
        <a:srgbClr val="00AEB2"/>
      </a:accent1>
      <a:accent2>
        <a:srgbClr val="018285"/>
      </a:accent2>
      <a:accent3>
        <a:srgbClr val="81D600"/>
      </a:accent3>
      <a:accent4>
        <a:srgbClr val="EC017F"/>
      </a:accent4>
      <a:accent5>
        <a:srgbClr val="0058B1"/>
      </a:accent5>
      <a:accent6>
        <a:srgbClr val="159637"/>
      </a:accent6>
      <a:hlink>
        <a:srgbClr val="0563C1"/>
      </a:hlink>
      <a:folHlink>
        <a:srgbClr val="954F72"/>
      </a:folHlink>
    </a:clrScheme>
    <a:fontScheme name="Mukautettu 1">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EB2"/>
        </a:solidFill>
        <a:ln>
          <a:solidFill>
            <a:srgbClr val="00AEB2"/>
          </a:solidFill>
        </a:ln>
      </a:spPr>
      <a:bodyPr rtlCol="0" anchor="t"/>
      <a:lstStyle>
        <a:defPPr algn="ctr">
          <a:defRPr dirty="0" err="1"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rgbClr val="00AEB2"/>
        </a:solidFill>
      </a:spPr>
      <a:bodyPr wrap="non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su.potx" id="{4A254D6D-A4B2-4810-8218-55B8F3560A9C}" vid="{2B254705-F97E-4067-9B2E-2DD7FED7DE0D}"/>
    </a:ext>
  </a:extLst>
</a:theme>
</file>

<file path=ppt/theme/theme4.xml><?xml version="1.0" encoding="utf-8"?>
<a:theme xmlns:a="http://schemas.openxmlformats.org/drawingml/2006/main" name="3_A) Traficom 1 su">
  <a:themeElements>
    <a:clrScheme name="Traficom">
      <a:dk1>
        <a:sysClr val="windowText" lastClr="000000"/>
      </a:dk1>
      <a:lt1>
        <a:sysClr val="window" lastClr="FFFFFF"/>
      </a:lt1>
      <a:dk2>
        <a:srgbClr val="018285"/>
      </a:dk2>
      <a:lt2>
        <a:srgbClr val="1C6BBA"/>
      </a:lt2>
      <a:accent1>
        <a:srgbClr val="00AEB2"/>
      </a:accent1>
      <a:accent2>
        <a:srgbClr val="018285"/>
      </a:accent2>
      <a:accent3>
        <a:srgbClr val="81D600"/>
      </a:accent3>
      <a:accent4>
        <a:srgbClr val="EC017F"/>
      </a:accent4>
      <a:accent5>
        <a:srgbClr val="0058B1"/>
      </a:accent5>
      <a:accent6>
        <a:srgbClr val="159637"/>
      </a:accent6>
      <a:hlink>
        <a:srgbClr val="0563C1"/>
      </a:hlink>
      <a:folHlink>
        <a:srgbClr val="954F72"/>
      </a:folHlink>
    </a:clrScheme>
    <a:fontScheme name="Mukautettu 1">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EB2"/>
        </a:solidFill>
        <a:ln>
          <a:solidFill>
            <a:srgbClr val="00AEB2"/>
          </a:solidFill>
        </a:ln>
      </a:spPr>
      <a:bodyPr rtlCol="0" anchor="t"/>
      <a:lstStyle>
        <a:defPPr algn="ctr">
          <a:defRPr dirty="0" err="1"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rgbClr val="00AEB2"/>
        </a:solidFill>
      </a:spPr>
      <a:bodyPr wrap="non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su.potx" id="{4A254D6D-A4B2-4810-8218-55B8F3560A9C}" vid="{2B254705-F97E-4067-9B2E-2DD7FED7DE0D}"/>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C0EC406-3DCC-49A8-85DB-426780C68FAE}">
  <we:reference id="842b2b2b-8ddd-4a6e-a770-2eb08a163176"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460F9D56B488A4190B8374C32979371" ma:contentTypeVersion="12" ma:contentTypeDescription="Luo uusi asiakirja." ma:contentTypeScope="" ma:versionID="97cbbaa9b4445993be7d740879722059">
  <xsd:schema xmlns:xsd="http://www.w3.org/2001/XMLSchema" xmlns:xs="http://www.w3.org/2001/XMLSchema" xmlns:p="http://schemas.microsoft.com/office/2006/metadata/properties" xmlns:ns2="cbaeec5d-a7ad-42ca-b21d-26a9d883fb45" xmlns:ns3="126a7cb0-ac45-4261-be85-368e9d1df00e" targetNamespace="http://schemas.microsoft.com/office/2006/metadata/properties" ma:root="true" ma:fieldsID="fba10617c4e5097e36d700a92ea5b522" ns2:_="" ns3:_="">
    <xsd:import namespace="cbaeec5d-a7ad-42ca-b21d-26a9d883fb45"/>
    <xsd:import namespace="126a7cb0-ac45-4261-be85-368e9d1df00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eec5d-a7ad-42ca-b21d-26a9d883fb45"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6a7cb0-ac45-4261-be85-368e9d1df00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cbaeec5d-a7ad-42ca-b21d-26a9d883fb45">2C5KZEZM5CUP-1064562392-58694</_dlc_DocId>
    <_dlc_DocIdUrl xmlns="cbaeec5d-a7ad-42ca-b21d-26a9d883fb45">
      <Url>https://kskauppakamari.sharepoint.com/sites/jaetut/_layouts/15/DocIdRedir.aspx?ID=2C5KZEZM5CUP-1064562392-58694</Url>
      <Description>2C5KZEZM5CUP-1064562392-58694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522CC19-136B-46FB-835A-731FCACC4660}"/>
</file>

<file path=customXml/itemProps2.xml><?xml version="1.0" encoding="utf-8"?>
<ds:datastoreItem xmlns:ds="http://schemas.openxmlformats.org/officeDocument/2006/customXml" ds:itemID="{0B977A5A-49BD-446D-AF05-4E41B544775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6689405-7699-4D5B-B1C2-C837B6677E47}">
  <ds:schemaRefs>
    <ds:schemaRef ds:uri="http://schemas.microsoft.com/sharepoint/v3/contenttype/forms"/>
  </ds:schemaRefs>
</ds:datastoreItem>
</file>

<file path=customXml/itemProps4.xml><?xml version="1.0" encoding="utf-8"?>
<ds:datastoreItem xmlns:ds="http://schemas.openxmlformats.org/officeDocument/2006/customXml" ds:itemID="{B6E8F20A-9ECF-4370-82C5-12D45AA2052C}"/>
</file>

<file path=docProps/app.xml><?xml version="1.0" encoding="utf-8"?>
<Properties xmlns="http://schemas.openxmlformats.org/officeDocument/2006/extended-properties" xmlns:vt="http://schemas.openxmlformats.org/officeDocument/2006/docPropsVTypes">
  <Template/>
  <TotalTime>280</TotalTime>
  <Words>12497</Words>
  <Application>Microsoft Office PowerPoint</Application>
  <PresentationFormat>Laajakuva</PresentationFormat>
  <Paragraphs>1105</Paragraphs>
  <Slides>99</Slides>
  <Notes>2</Notes>
  <HiddenSlides>0</HiddenSlides>
  <MMClips>0</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99</vt:i4>
      </vt:variant>
    </vt:vector>
  </HeadingPairs>
  <TitlesOfParts>
    <vt:vector size="108" baseType="lpstr">
      <vt:lpstr>Arial</vt:lpstr>
      <vt:lpstr>Calibri</vt:lpstr>
      <vt:lpstr>Verdana</vt:lpstr>
      <vt:lpstr>Wingdings</vt:lpstr>
      <vt:lpstr>Wingdings 3</vt:lpstr>
      <vt:lpstr>1_A) Traficom 1 su</vt:lpstr>
      <vt:lpstr>A) Traficom 1 su</vt:lpstr>
      <vt:lpstr>2_A) Traficom 1 su</vt:lpstr>
      <vt:lpstr>3_A) Traficom 1 su</vt:lpstr>
      <vt:lpstr>Lentoliikenteen julkisen palveluvelvoitteen oikeatasoisuuden arviointi</vt:lpstr>
      <vt:lpstr>Sisällys</vt:lpstr>
      <vt:lpstr>1. Johdanto</vt:lpstr>
      <vt:lpstr>Selvityksen taustalla Covid-19-pandemian vaikutukset kotimaan lentoliikenteen kysyntään</vt:lpstr>
      <vt:lpstr>Selvityksen tarkoituksena tarkastella julkisen palveluvelvoitteen lentoliikenteen oikeatasoisuutta </vt:lpstr>
      <vt:lpstr>Selvitys on tehty alueita haastattelemalla ja tilastoanalyysia hyödyntäen</vt:lpstr>
      <vt:lpstr>2. Lentoliikenne osana liikennejärjestelmää</vt:lpstr>
      <vt:lpstr>Lentoasemaverkosto mahdollistaa hyvän saavutettavuuden</vt:lpstr>
      <vt:lpstr>Kotimaan lentoyhteydet palvelevat noin tunnin saavutettavuusalueita </vt:lpstr>
      <vt:lpstr>Huoltovarmuus ei edellytä reittiyhteyksiä kaikkialle</vt:lpstr>
      <vt:lpstr>Lentoliikenteellä on huomattavia aluetaloudellisia vaikutuksia (1/2)</vt:lpstr>
      <vt:lpstr>Lentoliikenteellä on huomattavia aluetaloudellisia vaikutuksia (2/2)</vt:lpstr>
      <vt:lpstr>Kotimaan lentoliikenteellä on kaksi keskeistä roolia</vt:lpstr>
      <vt:lpstr>Junaliikenteen palvelutaso ei riitä Suomessa korvaamaan lentoliikenneyhteyksiä</vt:lpstr>
      <vt:lpstr>Kotimaan lentoyhteyksien matkustajamäärät vaihtelevat</vt:lpstr>
      <vt:lpstr>Tarkasteltavien lentoyhteyksien matkustajamäärien kehitys vuosina 2010–2019 on ollut tasaista</vt:lpstr>
      <vt:lpstr>3. Lentoliikenteen julkinen palveluvelvoite</vt:lpstr>
      <vt:lpstr>Julkisen palveluvelvoitteen käytön edellytykset</vt:lpstr>
      <vt:lpstr>Julkinen palveluvelvoite  EU-maissa</vt:lpstr>
      <vt:lpstr>Keskeisiä tunnuslukuja Euroopan julkisen palveluvelvoitteen lentoreiteistä (tilanne 18.9.2019)</vt:lpstr>
      <vt:lpstr>Case Ruotsi (tilanne 18.9.2019)</vt:lpstr>
      <vt:lpstr>Case Irlanti (tilanne 18.9.2019)</vt:lpstr>
      <vt:lpstr>Case Ranska (tilanne 18.9.2019)</vt:lpstr>
      <vt:lpstr>Case 55 000–125 000 matkustajan reitit (tilanne 18.9.2019) </vt:lpstr>
      <vt:lpstr>Julkisen palveluvelvoitteen kustannukset Eurooppa-vertailun johtopäätöksiä JOE-, JYV-, KAJ-, KEM- ja KOK-reiteille</vt:lpstr>
      <vt:lpstr>Johtopäätökset tarkasteltavan alueen näkökulmasta julkisen palveluvelvoitteen käytöstä Euroopassa</vt:lpstr>
      <vt:lpstr>4. Tarkasteltavien yhteyksien ehdottoman tärkeyden arviointi</vt:lpstr>
      <vt:lpstr>Taloudellisen ja sosiaalisen kehityksen arvioinnin lähtökohtana lentoliikennekriittisten toimialojen merkitys vaikutusalueille</vt:lpstr>
      <vt:lpstr>Eri elinkeinoille tunnistettuja lentoliikennetarpeita </vt:lpstr>
      <vt:lpstr>Yhteenveto: Lentoyhteyksille tunnistetut tarkemmat tarpeet</vt:lpstr>
      <vt:lpstr>Lentoliikennekriittisten elinkeinojen esiintyvyyden tarkastelu: Bruttokansantuote</vt:lpstr>
      <vt:lpstr>Lentoliikennekriittisten elinkeinojen esiintyvyyden tarkastelu: Vienti</vt:lpstr>
      <vt:lpstr>Lentoliikennekriittisten elinkeinojen esiintyvyyden tarkastelu: Investoinnit</vt:lpstr>
      <vt:lpstr>Lentoliikennekriittisten elinkeinojen esiintyvyyden tarkastelu: Yhteisöverotilastot</vt:lpstr>
      <vt:lpstr>Lentoliikennekriittisten elinkeinojen esiintyvyyden tarkastelu: Matkailun yöpymiset</vt:lpstr>
      <vt:lpstr>Yhteenveto: Lentoliikennekriittisten elinkeinojen esiintyvyys tarkastelualueella</vt:lpstr>
      <vt:lpstr>Lentoliikennekriittisten elinkeinojen merkittävyyden tarkastelu: Henkilöstömäärä</vt:lpstr>
      <vt:lpstr>Lentoliikennekriittisten elinkeinojen merkittävyyden tarkastelu: Liikevaihto</vt:lpstr>
      <vt:lpstr>Yhteenveto: Lentoliikennekriittisten elinkeinojen merkittävyys tarkastelualueella</vt:lpstr>
      <vt:lpstr>Yhteenveto: Taloudellisen ja sosiaalisen kehityksen arvioinnin lopputulokset</vt:lpstr>
      <vt:lpstr>5. Aluekohtaiset yhteenvedot lentoliikennetarpeista</vt:lpstr>
      <vt:lpstr>Yhteenveto: Joensuun lentoliikennetarpeet</vt:lpstr>
      <vt:lpstr>Yhteenveto: Jyväskylän lentoliikennetarpeet</vt:lpstr>
      <vt:lpstr>Yhteenveto: Kajaanin lentoliikennetarpeet</vt:lpstr>
      <vt:lpstr>Yhteenveto: Kemi-Tornion lentoliikennetarpeet</vt:lpstr>
      <vt:lpstr>Yhteenveto: Kokkola-Pietarsaaren lentoliikennetarpeet</vt:lpstr>
      <vt:lpstr>Yhteenveto: Savonlinnan lentoliikennetarpeet</vt:lpstr>
      <vt:lpstr>6. Oikeatasoisuuden arviointi</vt:lpstr>
      <vt:lpstr>Tarkasteltavat alueet täyttävät lentoliikenteen julkisen palveluvelvoitteen ehdot</vt:lpstr>
      <vt:lpstr>Oikeatasoisuuden määrittelyn lähtökohtana kolme tekijää</vt:lpstr>
      <vt:lpstr>Normaalitilanteen palautumisen nopeus on vielä epäselvää (1/2)</vt:lpstr>
      <vt:lpstr>Normaalitilanteen palautumisen nopeus on vielä epäselvää (2/2)</vt:lpstr>
      <vt:lpstr>Kaikilla alueilla on todennettu normaalitilanteen kysyntä – alueiden välillä eroja</vt:lpstr>
      <vt:lpstr>Alueen elinkeinojen tarve on vähintään 12 viikkovuoroa ns. normaalitilanteessa</vt:lpstr>
      <vt:lpstr>Yhteenveto: Esitys oikeatasoisuudesta</vt:lpstr>
      <vt:lpstr>7. Johtopäätökset</vt:lpstr>
      <vt:lpstr>Hankinnan välttämättömyydestä</vt:lpstr>
      <vt:lpstr>Hankinnan oikeatasoisuudesta</vt:lpstr>
      <vt:lpstr>Hankinnan palvelutasosta pandemiatilanteessa  </vt:lpstr>
      <vt:lpstr>Ajatuksia lentoliikenteen hankintamallista</vt:lpstr>
      <vt:lpstr>Kotimaan lentoyhteyksien roolista vuodesta 2022 eteenpäin</vt:lpstr>
      <vt:lpstr>Liite 1</vt:lpstr>
      <vt:lpstr>Joensuun lentoyhteydet</vt:lpstr>
      <vt:lpstr>Joensuun lentoyhteys syrjäisyyden ja matkaketjujen näkökulmasta</vt:lpstr>
      <vt:lpstr>Joensuun lentoyhteys elinkeinopolitiikan ja aluekehityksen näkökulmasta</vt:lpstr>
      <vt:lpstr>Joensuun lentoyhteyden palvelutasotarve</vt:lpstr>
      <vt:lpstr>Jyväskylän lentoyhteydet</vt:lpstr>
      <vt:lpstr>Jyväskylän lentoyhteys syrjäisyyden ja matkaketjujen näkökulmasta</vt:lpstr>
      <vt:lpstr>Jyväskylän lentoyhteys elinkeinopolitiikan ja aluekehityksen näkökulmasta</vt:lpstr>
      <vt:lpstr>Jyväskylän lentoyhteyden palvelutasotarve</vt:lpstr>
      <vt:lpstr>Kajaanin lentoyhteydet</vt:lpstr>
      <vt:lpstr>Kajaanin lentoyhteys syrjäisyyden ja matkaketjujen näkökulmasta</vt:lpstr>
      <vt:lpstr>Kajaanin lentoyhteys elinkeinopolitiikan ja aluekehityksen näkökulmasta</vt:lpstr>
      <vt:lpstr>Kajaanin lentoyhteyden palvelutasotarve</vt:lpstr>
      <vt:lpstr>Kemi-Tornion lentoyhteydet</vt:lpstr>
      <vt:lpstr>Kemi-Tornion lentoyhteys syrjäisyyden ja matkaketjujen näkökulmasta</vt:lpstr>
      <vt:lpstr>Kemi-Tornion lentoyhteys elinkeinopolitiikan ja aluekehityksen näkökulmasta</vt:lpstr>
      <vt:lpstr>Kemi-Tornion lentoyhteyden palvelutasotarve</vt:lpstr>
      <vt:lpstr>Kokkola-Pietarsaaren lentoyhteydet</vt:lpstr>
      <vt:lpstr>Kokkola-Pietarsaaren lentoyhteys syrjäisyyden ja matkaketjujen näkökulmasta</vt:lpstr>
      <vt:lpstr>Kokkolan ja Pietarsaaren lentoyhteys elinkeinopolitiikan ja aluekehityksen näkökulmasta</vt:lpstr>
      <vt:lpstr>Kokkola-Pietarsaaren lentoyhteyden palvelutasotarve</vt:lpstr>
      <vt:lpstr>Savonlinnan lentoyhteydet</vt:lpstr>
      <vt:lpstr>Savonlinnan lentoyhteys syrjäisyyden ja matkaketjujen näkökulmasta</vt:lpstr>
      <vt:lpstr>Savonlinnan lentoyhteys elinkeinopolitiikan ja aluekehityksen näkökulmasta</vt:lpstr>
      <vt:lpstr>Savonlinnan lentoyhteyden palvelutasotarve</vt:lpstr>
      <vt:lpstr>Liite 2</vt:lpstr>
      <vt:lpstr>Väestö tarkastelualueella</vt:lpstr>
      <vt:lpstr>Työttömyys tarkastelualueella</vt:lpstr>
      <vt:lpstr>Suomen vientiteollisuuden ja tavaraviennin näkymiä aluetasolla</vt:lpstr>
      <vt:lpstr>COVID 19 –pandemian vaikutus eri maiden bruttokansantuotteeseen</vt:lpstr>
      <vt:lpstr>Teknologiateollisuuden maakohtaiset vientitilastot</vt:lpstr>
      <vt:lpstr>Suurten yritysten arvioita matkustamisesta ja sen korvattavuudesta 1/2</vt:lpstr>
      <vt:lpstr>Suurten yritysten arvioita matkustamisesta ja sen korvattavuudesta 2/2</vt:lpstr>
      <vt:lpstr>Koko maan ja tarkastelumaakuntien toimialojen työllistävyys</vt:lpstr>
      <vt:lpstr>Oikeatasoisuus tarkasteltujen lentoasemien vaikutusalueen talouselämän näkökulmasta</vt:lpstr>
      <vt:lpstr>Liite 3</vt:lpstr>
      <vt:lpstr>Laskennan taustatiedot</vt:lpstr>
      <vt:lpstr>Arvio kustannuksista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Lentoliikenteen julkisen palveluvelvoitteen oikeatasoisuuden arviointi</dc:title>
  <dc:creator>Jaakko Rintamäki</dc:creator>
  <cp:lastModifiedBy>Viivi Sakkara</cp:lastModifiedBy>
  <cp:revision>2</cp:revision>
  <dcterms:created xsi:type="dcterms:W3CDTF">2020-12-04T12:37:10Z</dcterms:created>
  <dcterms:modified xsi:type="dcterms:W3CDTF">2021-01-15T07:52:26Z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0x0101007460F9D56B488A4190B8374C32979371</vt:lpwstr>
  </property>
  <property fmtid="{D5CDD505-2E9C-101B-9397-08002B2CF9AE}" pid="3" name="_dlc_DocIdItemGuid">
    <vt:lpwstr>6f7237bc-97f0-4e10-9b1e-c2df0560be4f</vt:lpwstr>
  </property>
</Properties>
</file>